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7" r:id="rId2"/>
    <p:sldId id="258" r:id="rId3"/>
    <p:sldId id="259" r:id="rId4"/>
    <p:sldId id="260" r:id="rId5"/>
    <p:sldId id="295" r:id="rId6"/>
    <p:sldId id="296" r:id="rId7"/>
    <p:sldId id="297" r:id="rId8"/>
    <p:sldId id="279" r:id="rId9"/>
    <p:sldId id="298" r:id="rId10"/>
    <p:sldId id="261" r:id="rId11"/>
    <p:sldId id="262" r:id="rId12"/>
    <p:sldId id="263" r:id="rId13"/>
    <p:sldId id="280" r:id="rId14"/>
    <p:sldId id="299" r:id="rId15"/>
    <p:sldId id="265" r:id="rId16"/>
    <p:sldId id="266" r:id="rId17"/>
    <p:sldId id="282" r:id="rId18"/>
    <p:sldId id="284" r:id="rId19"/>
    <p:sldId id="269" r:id="rId20"/>
    <p:sldId id="270" r:id="rId21"/>
    <p:sldId id="271" r:id="rId22"/>
    <p:sldId id="290" r:id="rId23"/>
    <p:sldId id="291" r:id="rId24"/>
    <p:sldId id="292" r:id="rId25"/>
    <p:sldId id="272" r:id="rId26"/>
    <p:sldId id="273" r:id="rId27"/>
    <p:sldId id="274" r:id="rId28"/>
    <p:sldId id="275" r:id="rId29"/>
    <p:sldId id="293" r:id="rId30"/>
    <p:sldId id="276" r:id="rId31"/>
    <p:sldId id="277" r:id="rId32"/>
    <p:sldId id="278" r:id="rId33"/>
    <p:sldId id="300" r:id="rId34"/>
    <p:sldId id="302" r:id="rId35"/>
    <p:sldId id="303" r:id="rId36"/>
    <p:sldId id="304" r:id="rId37"/>
    <p:sldId id="309" r:id="rId38"/>
    <p:sldId id="311" r:id="rId39"/>
    <p:sldId id="312" r:id="rId40"/>
    <p:sldId id="314" r:id="rId41"/>
    <p:sldId id="315" r:id="rId42"/>
    <p:sldId id="316" r:id="rId43"/>
    <p:sldId id="31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846" y="-354"/>
      </p:cViewPr>
      <p:guideLst>
        <p:guide orient="horz" pos="2160"/>
        <p:guide pos="2880"/>
      </p:guideLst>
    </p:cSldViewPr>
  </p:slideViewPr>
  <p:notesTextViewPr>
    <p:cViewPr>
      <p:scale>
        <a:sx n="1" d="1"/>
        <a:sy n="1" d="1"/>
      </p:scale>
      <p:origin x="0" y="0"/>
    </p:cViewPr>
  </p:notesTextViewPr>
  <p:sorterViewPr>
    <p:cViewPr>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BAF68-F836-4FA1-8998-B89F0AD7759F}" type="datetimeFigureOut">
              <a:rPr lang="en-US" smtClean="0"/>
              <a:t>3/10/2017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3965E-B2E1-4F65-BB00-7FA5EB4EA80B}" type="slidenum">
              <a:rPr lang="en-US" smtClean="0"/>
              <a:t>‹#›</a:t>
            </a:fld>
            <a:endParaRPr lang="en-US"/>
          </a:p>
        </p:txBody>
      </p:sp>
    </p:spTree>
    <p:extLst>
      <p:ext uri="{BB962C8B-B14F-4D97-AF65-F5344CB8AC3E}">
        <p14:creationId xmlns:p14="http://schemas.microsoft.com/office/powerpoint/2010/main" val="268774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A466243-E379-4259-97B2-25ED3593BAC3}" type="datetime1">
              <a:rPr lang="en-US"/>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24EB5A-1810-47AF-A5F5-6059C3A0EB44}" type="slidenum">
              <a:rPr lang="en-US"/>
              <a:pPr/>
              <a:t>‹#›</a:t>
            </a:fld>
            <a:endParaRPr lang="en-US"/>
          </a:p>
        </p:txBody>
      </p:sp>
    </p:spTree>
    <p:extLst>
      <p:ext uri="{BB962C8B-B14F-4D97-AF65-F5344CB8AC3E}">
        <p14:creationId xmlns:p14="http://schemas.microsoft.com/office/powerpoint/2010/main" val="29445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4FD8B3-374F-4035-BD7B-002E498E0FC5}" type="datetime1">
              <a:rPr lang="en-US"/>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B90AE0-69AA-4F7B-8AA6-0861E9C158A2}" type="slidenum">
              <a:rPr lang="en-US"/>
              <a:pPr/>
              <a:t>‹#›</a:t>
            </a:fld>
            <a:endParaRPr lang="en-US"/>
          </a:p>
        </p:txBody>
      </p:sp>
    </p:spTree>
    <p:extLst>
      <p:ext uri="{BB962C8B-B14F-4D97-AF65-F5344CB8AC3E}">
        <p14:creationId xmlns:p14="http://schemas.microsoft.com/office/powerpoint/2010/main" val="14184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C09B9F-37F1-479C-8F62-1E274FEC9FAC}" type="datetime1">
              <a:rPr lang="en-US"/>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B73CE9-8E47-483D-A832-C15A5CE9AF3A}" type="slidenum">
              <a:rPr lang="en-US"/>
              <a:pPr/>
              <a:t>‹#›</a:t>
            </a:fld>
            <a:endParaRPr lang="en-US"/>
          </a:p>
        </p:txBody>
      </p:sp>
    </p:spTree>
    <p:extLst>
      <p:ext uri="{BB962C8B-B14F-4D97-AF65-F5344CB8AC3E}">
        <p14:creationId xmlns:p14="http://schemas.microsoft.com/office/powerpoint/2010/main" val="73031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5874C3-5392-45B8-8737-2DDCEFD3B0B4}" type="datetime1">
              <a:rPr lang="en-US"/>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45B023-5D43-4F8B-A999-130D6329B716}" type="slidenum">
              <a:rPr lang="en-US"/>
              <a:pPr/>
              <a:t>‹#›</a:t>
            </a:fld>
            <a:endParaRPr lang="en-US"/>
          </a:p>
        </p:txBody>
      </p:sp>
    </p:spTree>
    <p:extLst>
      <p:ext uri="{BB962C8B-B14F-4D97-AF65-F5344CB8AC3E}">
        <p14:creationId xmlns:p14="http://schemas.microsoft.com/office/powerpoint/2010/main" val="387491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882E7E-67B6-4761-B8B3-94563B9CDA04}" type="datetime1">
              <a:rPr lang="en-US"/>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A773D0-5F7D-4566-8702-CDE327C0E215}" type="slidenum">
              <a:rPr lang="en-US"/>
              <a:pPr/>
              <a:t>‹#›</a:t>
            </a:fld>
            <a:endParaRPr lang="en-US"/>
          </a:p>
        </p:txBody>
      </p:sp>
    </p:spTree>
    <p:extLst>
      <p:ext uri="{BB962C8B-B14F-4D97-AF65-F5344CB8AC3E}">
        <p14:creationId xmlns:p14="http://schemas.microsoft.com/office/powerpoint/2010/main" val="328725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737C698-9C3A-4820-9857-5A0BAAE6A574}" type="datetime1">
              <a:rPr lang="en-US"/>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010F529-FAA2-486E-A5AE-A75C3350332A}" type="slidenum">
              <a:rPr lang="en-US"/>
              <a:pPr/>
              <a:t>‹#›</a:t>
            </a:fld>
            <a:endParaRPr lang="en-US"/>
          </a:p>
        </p:txBody>
      </p:sp>
    </p:spTree>
    <p:extLst>
      <p:ext uri="{BB962C8B-B14F-4D97-AF65-F5344CB8AC3E}">
        <p14:creationId xmlns:p14="http://schemas.microsoft.com/office/powerpoint/2010/main" val="42296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949AE22-9E31-4AA1-AC72-3C9C39BAB89C}" type="datetime1">
              <a:rPr lang="en-US"/>
              <a:pPr/>
              <a:t>3/10/2017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19AB486-41CA-45C8-8373-569098FC5491}" type="slidenum">
              <a:rPr lang="en-US"/>
              <a:pPr/>
              <a:t>‹#›</a:t>
            </a:fld>
            <a:endParaRPr lang="en-US"/>
          </a:p>
        </p:txBody>
      </p:sp>
    </p:spTree>
    <p:extLst>
      <p:ext uri="{BB962C8B-B14F-4D97-AF65-F5344CB8AC3E}">
        <p14:creationId xmlns:p14="http://schemas.microsoft.com/office/powerpoint/2010/main" val="285367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26A3C6B-EBD1-4A98-BAFC-2757F700411B}" type="datetime1">
              <a:rPr lang="en-US"/>
              <a:pPr/>
              <a:t>3/10/2017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6B0C340-67CB-4F57-ABBB-01FE41CC8179}" type="slidenum">
              <a:rPr lang="en-US"/>
              <a:pPr/>
              <a:t>‹#›</a:t>
            </a:fld>
            <a:endParaRPr lang="en-US"/>
          </a:p>
        </p:txBody>
      </p:sp>
    </p:spTree>
    <p:extLst>
      <p:ext uri="{BB962C8B-B14F-4D97-AF65-F5344CB8AC3E}">
        <p14:creationId xmlns:p14="http://schemas.microsoft.com/office/powerpoint/2010/main" val="130071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4994F1-7426-484D-B2D0-787A0CBB9868}" type="datetime1">
              <a:rPr lang="en-US"/>
              <a:pPr/>
              <a:t>3/10/2017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39FE61E-4E44-4FB1-9547-D031F9CB99BB}" type="slidenum">
              <a:rPr lang="en-US"/>
              <a:pPr/>
              <a:t>‹#›</a:t>
            </a:fld>
            <a:endParaRPr lang="en-US"/>
          </a:p>
        </p:txBody>
      </p:sp>
    </p:spTree>
    <p:extLst>
      <p:ext uri="{BB962C8B-B14F-4D97-AF65-F5344CB8AC3E}">
        <p14:creationId xmlns:p14="http://schemas.microsoft.com/office/powerpoint/2010/main" val="244767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DF68DA3-E723-4339-A191-D9053A451277}" type="datetime1">
              <a:rPr lang="en-US"/>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DBBF98-9D56-4F66-924D-023B1B577898}" type="slidenum">
              <a:rPr lang="en-US"/>
              <a:pPr/>
              <a:t>‹#›</a:t>
            </a:fld>
            <a:endParaRPr lang="en-US"/>
          </a:p>
        </p:txBody>
      </p:sp>
    </p:spTree>
    <p:extLst>
      <p:ext uri="{BB962C8B-B14F-4D97-AF65-F5344CB8AC3E}">
        <p14:creationId xmlns:p14="http://schemas.microsoft.com/office/powerpoint/2010/main" val="297569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2DA635-85B5-4A6D-8350-D6FB9C98FABE}" type="datetime1">
              <a:rPr lang="en-US"/>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80F48B-7EDE-4BF4-A35A-0B1BA127F1EC}" type="slidenum">
              <a:rPr lang="en-US"/>
              <a:pPr/>
              <a:t>‹#›</a:t>
            </a:fld>
            <a:endParaRPr lang="en-US"/>
          </a:p>
        </p:txBody>
      </p:sp>
    </p:spTree>
    <p:extLst>
      <p:ext uri="{BB962C8B-B14F-4D97-AF65-F5344CB8AC3E}">
        <p14:creationId xmlns:p14="http://schemas.microsoft.com/office/powerpoint/2010/main" val="354362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0062F2A-697A-4F2A-810B-C293E1C149CD}" type="datetime1">
              <a:rPr lang="en-US"/>
              <a:pPr/>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0821EE-43B7-47E5-B682-E247F99B09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www.nature.com/nrg/multimedia/rnai/animation/index.html" TargetMode="Externa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2pp17E4E-O8"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forbes.com/sites/jonentine/2012/12/11/greenpeace-hysteria-campaign-scares-chinese-into-retreat-on-nutrition-enhancing-gmo-golden-ri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3105" y="381000"/>
            <a:ext cx="81051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b="1" i="1" dirty="0"/>
              <a:t>Transgenic </a:t>
            </a:r>
            <a:r>
              <a:rPr lang="en-US" sz="3200" b="1" i="1" dirty="0" smtClean="0"/>
              <a:t>Plants</a:t>
            </a:r>
          </a:p>
          <a:p>
            <a:pPr algn="ctr"/>
            <a:endParaRPr lang="en-US" sz="3200" b="1" i="1" dirty="0"/>
          </a:p>
          <a:p>
            <a:pPr algn="ctr"/>
            <a:r>
              <a:rPr lang="en-US" sz="3200" b="1" i="1" dirty="0" smtClean="0"/>
              <a:t>(Genetically </a:t>
            </a:r>
            <a:r>
              <a:rPr lang="en-US" sz="3200" b="1" i="1" dirty="0"/>
              <a:t>modified organisms (plants)</a:t>
            </a:r>
          </a:p>
          <a:p>
            <a:pPr algn="ctr"/>
            <a:r>
              <a:rPr lang="en-US" sz="3200" b="1" i="1" dirty="0"/>
              <a:t>Genetically engineered </a:t>
            </a:r>
            <a:r>
              <a:rPr lang="en-US" sz="3200" b="1" i="1" dirty="0" smtClean="0"/>
              <a:t>plants)) </a:t>
            </a:r>
            <a:endParaRPr lang="en-US" sz="3200" b="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5657" y="2743200"/>
            <a:ext cx="4267200" cy="3200400"/>
          </a:xfrm>
          <a:prstGeom prst="rect">
            <a:avLst/>
          </a:prstGeom>
        </p:spPr>
      </p:pic>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805" t="10301" r="10824" b="3747"/>
          <a:stretch/>
        </p:blipFill>
        <p:spPr bwMode="auto">
          <a:xfrm>
            <a:off x="304798" y="2772103"/>
            <a:ext cx="427818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762000"/>
            <a:ext cx="9144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Constructing transgenes</a:t>
            </a:r>
            <a:r>
              <a:rPr lang="en-US" sz="3200"/>
              <a:t> </a:t>
            </a:r>
            <a:r>
              <a:rPr lang="en-US"/>
              <a:t/>
            </a:r>
            <a:br>
              <a:rPr lang="en-US"/>
            </a:br>
            <a:r>
              <a:rPr lang="en-US"/>
              <a:t/>
            </a:r>
            <a:br>
              <a:rPr lang="en-US"/>
            </a:br>
            <a:r>
              <a:rPr lang="en-US" sz="2400"/>
              <a:t>The minimal requirements for the transgene are a promoter, coding region, and terminator</a:t>
            </a:r>
            <a:br>
              <a:rPr lang="en-US" sz="2400"/>
            </a:br>
            <a:endParaRPr lang="en-US" sz="2400"/>
          </a:p>
          <a:p>
            <a:r>
              <a:rPr lang="en-US" sz="2400"/>
              <a:t>General structure: </a:t>
            </a:r>
          </a:p>
          <a:p>
            <a:r>
              <a:rPr lang="en-US" sz="2400"/>
              <a:t>5’---Promoter …..Coding region…….terminator---3’</a:t>
            </a:r>
            <a:br>
              <a:rPr lang="en-US" sz="2400"/>
            </a:br>
            <a:endParaRPr lang="en-US" sz="2400"/>
          </a:p>
          <a:p>
            <a:r>
              <a:rPr lang="en-US" sz="2400" i="1"/>
              <a:t>Example: </a:t>
            </a:r>
            <a:r>
              <a:rPr lang="en-US" sz="2400"/>
              <a:t>Bt gene with 35S promoter, nptII selectable marker, and Tnos terminator sequence</a:t>
            </a:r>
          </a:p>
          <a:p>
            <a:pPr lvl="1"/>
            <a:r>
              <a:rPr lang="en-US" sz="2400"/>
              <a:t>5’ --P35S…Bt…Tnos--//--P35S…nptII…Tnos---3’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 y="750888"/>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Promoter:</a:t>
            </a:r>
            <a:r>
              <a:rPr lang="en-US" sz="2400" i="1" dirty="0"/>
              <a:t> </a:t>
            </a:r>
            <a:r>
              <a:rPr lang="en-US" sz="2400" dirty="0"/>
              <a:t>DNA sequence controlling spatial and/or temporal level of transgene expression. Promoters can be</a:t>
            </a:r>
            <a:br>
              <a:rPr lang="en-US" sz="2400" dirty="0"/>
            </a:br>
            <a:endParaRPr lang="en-US" sz="2400" dirty="0"/>
          </a:p>
          <a:p>
            <a:pPr marL="914400" lvl="1" indent="-457200">
              <a:buFont typeface="Calibri" charset="0"/>
              <a:buAutoNum type="arabicPeriod"/>
            </a:pPr>
            <a:r>
              <a:rPr lang="en-US" sz="2400" dirty="0"/>
              <a:t>constitutive </a:t>
            </a:r>
          </a:p>
          <a:p>
            <a:pPr marL="1371600" lvl="2" indent="-457200">
              <a:buFont typeface="Arial" pitchFamily="34" charset="0"/>
              <a:buChar char="•"/>
            </a:pPr>
            <a:r>
              <a:rPr lang="en-US" sz="2400" dirty="0" err="1"/>
              <a:t>CaMV</a:t>
            </a:r>
            <a:r>
              <a:rPr lang="en-US" sz="2400" dirty="0"/>
              <a:t> 35S: </a:t>
            </a:r>
            <a:r>
              <a:rPr lang="en-US" sz="2400" dirty="0" smtClean="0"/>
              <a:t>from Cauliflower </a:t>
            </a:r>
            <a:r>
              <a:rPr lang="en-US" sz="2400" dirty="0"/>
              <a:t>mosaic </a:t>
            </a:r>
            <a:r>
              <a:rPr lang="en-US" sz="2400" dirty="0" smtClean="0"/>
              <a:t>virus 35S rRNA gene</a:t>
            </a:r>
            <a:endParaRPr lang="en-US" sz="2400" dirty="0"/>
          </a:p>
          <a:p>
            <a:pPr marL="1371600" lvl="2" indent="-457200"/>
            <a:endParaRPr lang="en-US" sz="2400" dirty="0"/>
          </a:p>
          <a:p>
            <a:pPr marL="914400" lvl="1" indent="-457200">
              <a:buFont typeface="Calibri" charset="0"/>
              <a:buAutoNum type="arabicPeriod"/>
            </a:pPr>
            <a:r>
              <a:rPr lang="en-US" sz="2400" dirty="0"/>
              <a:t>tissue specific </a:t>
            </a:r>
          </a:p>
          <a:p>
            <a:pPr marL="1371600" lvl="2" indent="-457200">
              <a:buFont typeface="Arial" pitchFamily="34" charset="0"/>
              <a:buChar char="•"/>
            </a:pPr>
            <a:r>
              <a:rPr lang="en-US" sz="2400" dirty="0" err="1" smtClean="0"/>
              <a:t>Glutelin</a:t>
            </a:r>
            <a:r>
              <a:rPr lang="en-US" sz="2400" dirty="0" smtClean="0"/>
              <a:t> GT1: Endosperm specific </a:t>
            </a:r>
            <a:r>
              <a:rPr lang="en-US" sz="2400" dirty="0"/>
              <a:t/>
            </a:r>
            <a:br>
              <a:rPr lang="en-US" sz="2400" dirty="0"/>
            </a:br>
            <a:endParaRPr lang="en-US" sz="2400" dirty="0"/>
          </a:p>
          <a:p>
            <a:pPr marL="914400" lvl="1" indent="-457200">
              <a:buFont typeface="Calibri" charset="0"/>
              <a:buAutoNum type="arabicPeriod"/>
            </a:pPr>
            <a:r>
              <a:rPr lang="en-US" sz="2400" dirty="0"/>
              <a:t>inducible </a:t>
            </a:r>
          </a:p>
          <a:p>
            <a:pPr marL="1371600" lvl="2" indent="-457200">
              <a:buFont typeface="Arial" pitchFamily="34" charset="0"/>
              <a:buChar char="•"/>
            </a:pPr>
            <a:r>
              <a:rPr lang="en-US" sz="2400" dirty="0" err="1" smtClean="0"/>
              <a:t>Cis-Jasmone</a:t>
            </a:r>
            <a:r>
              <a:rPr lang="en-US" sz="2400" dirty="0" smtClean="0"/>
              <a:t>: Arabidopsis genes induced by stress/wounding</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04800" y="7620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Termination sequence:</a:t>
            </a:r>
            <a:r>
              <a:rPr lang="en-US" sz="2400" dirty="0">
                <a:latin typeface="Calibri" charset="0"/>
              </a:rPr>
              <a:t> </a:t>
            </a:r>
            <a:r>
              <a:rPr lang="en-US" sz="2400" dirty="0"/>
              <a:t> DNA sequence signaling end of the gene during transcription.</a:t>
            </a:r>
          </a:p>
          <a:p>
            <a:endParaRPr lang="en-US" sz="2400" dirty="0">
              <a:solidFill>
                <a:srgbClr val="FFFF00"/>
              </a:solidFill>
            </a:endParaRPr>
          </a:p>
          <a:p>
            <a:r>
              <a:rPr lang="en-US" sz="2400" dirty="0" smtClean="0"/>
              <a:t>TNOS: </a:t>
            </a:r>
            <a:r>
              <a:rPr lang="en-US" sz="2400" dirty="0" err="1" smtClean="0"/>
              <a:t>Nopaline</a:t>
            </a:r>
            <a:r>
              <a:rPr lang="en-US" sz="2400" dirty="0"/>
              <a:t> </a:t>
            </a:r>
            <a:r>
              <a:rPr lang="en-US" sz="2400" dirty="0" smtClean="0"/>
              <a:t>synthase gene from </a:t>
            </a:r>
            <a:r>
              <a:rPr lang="en-US" sz="2400" i="1" dirty="0" smtClean="0"/>
              <a:t>Agrobacterium tumefaciens </a:t>
            </a:r>
            <a:endParaRPr lang="en-US" sz="2400" i="1" dirty="0"/>
          </a:p>
        </p:txBody>
      </p:sp>
      <p:sp>
        <p:nvSpPr>
          <p:cNvPr id="3" name="Rectangle 2"/>
          <p:cNvSpPr/>
          <p:nvPr/>
        </p:nvSpPr>
        <p:spPr>
          <a:xfrm>
            <a:off x="206559" y="2700992"/>
            <a:ext cx="8839200" cy="3785652"/>
          </a:xfrm>
          <a:prstGeom prst="rect">
            <a:avLst/>
          </a:prstGeom>
        </p:spPr>
        <p:txBody>
          <a:bodyPr wrap="square">
            <a:spAutoFit/>
          </a:bodyPr>
          <a:lstStyle/>
          <a:p>
            <a:r>
              <a:rPr lang="en-US" sz="1200" dirty="0" smtClean="0"/>
              <a:t>T-DNA pGKB5 (7599 </a:t>
            </a:r>
            <a:r>
              <a:rPr lang="en-US" sz="1200" dirty="0" err="1" smtClean="0"/>
              <a:t>b.p</a:t>
            </a:r>
            <a:r>
              <a:rPr lang="en-US" sz="1200" dirty="0" smtClean="0"/>
              <a:t>.)</a:t>
            </a:r>
          </a:p>
          <a:p>
            <a:endParaRPr lang="en-US" sz="1200" dirty="0" smtClean="0"/>
          </a:p>
          <a:p>
            <a:r>
              <a:rPr lang="en-US" sz="1200" dirty="0" err="1" smtClean="0"/>
              <a:t>Bluescript</a:t>
            </a:r>
            <a:r>
              <a:rPr lang="en-US" sz="1200" dirty="0" smtClean="0"/>
              <a:t> </a:t>
            </a:r>
            <a:r>
              <a:rPr lang="en-US" sz="1200" dirty="0" err="1" smtClean="0"/>
              <a:t>polylinker</a:t>
            </a:r>
            <a:r>
              <a:rPr lang="en-US" sz="1200" dirty="0" smtClean="0"/>
              <a:t> : 1-104</a:t>
            </a:r>
          </a:p>
          <a:p>
            <a:r>
              <a:rPr lang="en-US" sz="1200" dirty="0" smtClean="0"/>
              <a:t>Right Border : 105-622</a:t>
            </a:r>
          </a:p>
          <a:p>
            <a:r>
              <a:rPr lang="en-US" sz="1200" dirty="0" smtClean="0"/>
              <a:t>24 bp sequence : 574-596</a:t>
            </a:r>
          </a:p>
          <a:p>
            <a:r>
              <a:rPr lang="en-US" sz="1200" dirty="0" smtClean="0"/>
              <a:t>GUS coding : 638-2446</a:t>
            </a:r>
          </a:p>
          <a:p>
            <a:r>
              <a:rPr lang="en-US" sz="1200" dirty="0" smtClean="0"/>
              <a:t>NOS terminator : 2505-2766</a:t>
            </a:r>
          </a:p>
          <a:p>
            <a:r>
              <a:rPr lang="en-US" sz="1200" dirty="0" smtClean="0"/>
              <a:t>OCS terminator : 2767-3489</a:t>
            </a:r>
          </a:p>
          <a:p>
            <a:r>
              <a:rPr lang="en-US" sz="1200" dirty="0" err="1" smtClean="0"/>
              <a:t>KanR</a:t>
            </a:r>
            <a:r>
              <a:rPr lang="en-US" sz="1200" dirty="0" smtClean="0"/>
              <a:t> (</a:t>
            </a:r>
            <a:r>
              <a:rPr lang="en-US" sz="1200" dirty="0" err="1" smtClean="0"/>
              <a:t>nptII</a:t>
            </a:r>
            <a:r>
              <a:rPr lang="en-US" sz="1200" dirty="0" smtClean="0"/>
              <a:t>) : 3490-4479</a:t>
            </a:r>
          </a:p>
          <a:p>
            <a:r>
              <a:rPr lang="en-US" sz="1200" dirty="0" smtClean="0"/>
              <a:t>NOS promoter : 4480-4766</a:t>
            </a:r>
          </a:p>
          <a:p>
            <a:r>
              <a:rPr lang="en-US" sz="1200" dirty="0" smtClean="0"/>
              <a:t>35S promoter : 4767-5924</a:t>
            </a:r>
          </a:p>
          <a:p>
            <a:r>
              <a:rPr lang="en-US" sz="1200" dirty="0" err="1" smtClean="0"/>
              <a:t>BastaR</a:t>
            </a:r>
            <a:r>
              <a:rPr lang="en-US" sz="1200" dirty="0" smtClean="0"/>
              <a:t> (bar) : 5925-6513</a:t>
            </a:r>
          </a:p>
          <a:p>
            <a:r>
              <a:rPr lang="en-US" sz="1200" dirty="0" smtClean="0"/>
              <a:t>g7 terminator : 6514-6768</a:t>
            </a:r>
          </a:p>
          <a:p>
            <a:r>
              <a:rPr lang="en-US" sz="1200" dirty="0" smtClean="0"/>
              <a:t>Left Border : 6790-7525</a:t>
            </a:r>
          </a:p>
          <a:p>
            <a:r>
              <a:rPr lang="en-US" sz="1200" dirty="0" smtClean="0"/>
              <a:t>24 bp sequence : 6963-6986</a:t>
            </a:r>
          </a:p>
          <a:p>
            <a:r>
              <a:rPr lang="en-US" sz="1200" dirty="0" err="1" smtClean="0"/>
              <a:t>Bluescript</a:t>
            </a:r>
            <a:r>
              <a:rPr lang="en-US" sz="1200" dirty="0" smtClean="0"/>
              <a:t> </a:t>
            </a:r>
            <a:r>
              <a:rPr lang="en-US" sz="1200" dirty="0" err="1" smtClean="0"/>
              <a:t>polylinker</a:t>
            </a:r>
            <a:r>
              <a:rPr lang="en-US" sz="1200" dirty="0" smtClean="0"/>
              <a:t> : 7526-7599</a:t>
            </a:r>
          </a:p>
          <a:p>
            <a:endParaRPr lang="en-US" sz="1200" dirty="0" smtClean="0"/>
          </a:p>
          <a:p>
            <a:r>
              <a:rPr lang="en-US" sz="1200" dirty="0" smtClean="0"/>
              <a:t>GGAAACAGCTATGACCATGATTACGCCAAGCTCGGAATTAACCCTCACTAAAGGGAACAAAAGCTGGAGC</a:t>
            </a:r>
          </a:p>
          <a:p>
            <a:r>
              <a:rPr lang="en-US" sz="1200" dirty="0" smtClean="0"/>
              <a:t>TCCACCGCGGTGGCGGCCGCTCTAGAGGATCCCCCCACAGACAGCTCCGTAGCCCTCGTTCTCCTTGGAG</a:t>
            </a:r>
          </a:p>
          <a:p>
            <a:r>
              <a:rPr lang="en-US" sz="1200" dirty="0" smtClean="0"/>
              <a:t>TTCTTCGGGAAATGGATCTTTCGATTCCCGATGATGTCTCTCTTATCTGCTTTGACGACGCCGACTGGAC</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14246" y="76200"/>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Selectable Marker</a:t>
            </a:r>
            <a:r>
              <a:rPr lang="en-US" sz="2400" b="1" dirty="0"/>
              <a:t>:</a:t>
            </a:r>
            <a:r>
              <a:rPr lang="en-US" sz="2400" dirty="0"/>
              <a:t>  Encodes a protein (enzyme) that allows the transformed cells to grow while the growth of the non-transformed cells is inhibited. Examples include</a:t>
            </a:r>
            <a:br>
              <a:rPr lang="en-US" sz="2400" dirty="0"/>
            </a:br>
            <a:endParaRPr lang="en-US" sz="2400" dirty="0"/>
          </a:p>
          <a:p>
            <a:pPr marL="914400" lvl="1" indent="-457200">
              <a:buFont typeface="Calibri" charset="0"/>
              <a:buAutoNum type="arabicPeriod"/>
            </a:pPr>
            <a:r>
              <a:rPr lang="en-US" sz="2400" dirty="0"/>
              <a:t>Antibiotic resistance </a:t>
            </a:r>
            <a:endParaRPr lang="en-US" sz="2400" dirty="0" smtClean="0"/>
          </a:p>
          <a:p>
            <a:pPr marL="914400" lvl="1" indent="-457200">
              <a:buFont typeface="Calibri" charset="0"/>
              <a:buAutoNum type="arabicPeriod"/>
            </a:pPr>
            <a:r>
              <a:rPr lang="en-US" sz="2400" dirty="0" smtClean="0"/>
              <a:t>Herbicide resistance</a:t>
            </a:r>
            <a:endParaRPr lang="en-US" sz="2400" dirty="0"/>
          </a:p>
        </p:txBody>
      </p:sp>
      <p:sp>
        <p:nvSpPr>
          <p:cNvPr id="2" name="Rectangle 1"/>
          <p:cNvSpPr/>
          <p:nvPr/>
        </p:nvSpPr>
        <p:spPr>
          <a:xfrm>
            <a:off x="341955" y="2408455"/>
            <a:ext cx="7848600" cy="3970318"/>
          </a:xfrm>
          <a:prstGeom prst="rect">
            <a:avLst/>
          </a:prstGeom>
        </p:spPr>
        <p:txBody>
          <a:bodyPr wrap="square">
            <a:spAutoFit/>
          </a:bodyPr>
          <a:lstStyle/>
          <a:p>
            <a:r>
              <a:rPr lang="en-US" dirty="0" smtClean="0"/>
              <a:t>“Among the most widely used antibiotic resistance genes as selectable markers are </a:t>
            </a:r>
            <a:r>
              <a:rPr lang="en-US" b="1" dirty="0" smtClean="0"/>
              <a:t>neomycin </a:t>
            </a:r>
            <a:r>
              <a:rPr lang="en-US" b="1" dirty="0" err="1" smtClean="0"/>
              <a:t>phosphotransferase</a:t>
            </a:r>
            <a:r>
              <a:rPr lang="en-US" b="1" dirty="0" smtClean="0"/>
              <a:t> II</a:t>
            </a:r>
            <a:r>
              <a:rPr lang="en-US" dirty="0" smtClean="0"/>
              <a:t> (</a:t>
            </a:r>
            <a:r>
              <a:rPr lang="en-US" b="1" i="1" dirty="0" err="1" smtClean="0"/>
              <a:t>npt</a:t>
            </a:r>
            <a:r>
              <a:rPr lang="en-US" b="1" dirty="0" err="1" smtClean="0"/>
              <a:t>II</a:t>
            </a:r>
            <a:r>
              <a:rPr lang="en-US" dirty="0" smtClean="0"/>
              <a:t>) and </a:t>
            </a:r>
            <a:r>
              <a:rPr lang="en-US" b="1" dirty="0" err="1" smtClean="0"/>
              <a:t>hygromycin</a:t>
            </a:r>
            <a:r>
              <a:rPr lang="en-US" b="1" dirty="0" smtClean="0"/>
              <a:t> </a:t>
            </a:r>
            <a:r>
              <a:rPr lang="en-US" b="1" dirty="0" err="1" smtClean="0"/>
              <a:t>phosphotransferase</a:t>
            </a:r>
            <a:r>
              <a:rPr lang="en-US" dirty="0" smtClean="0"/>
              <a:t> (</a:t>
            </a:r>
            <a:r>
              <a:rPr lang="en-US" b="1" i="1" dirty="0" err="1" smtClean="0"/>
              <a:t>hpt</a:t>
            </a:r>
            <a:r>
              <a:rPr lang="en-US" dirty="0" smtClean="0"/>
              <a:t>). The enzyme NPTII inactivates by phosphorylation a number of aminoglycoside antibiotics such as kanamycin, neomycin, </a:t>
            </a:r>
            <a:r>
              <a:rPr lang="en-US" dirty="0" err="1" smtClean="0"/>
              <a:t>geneticin</a:t>
            </a:r>
            <a:r>
              <a:rPr lang="en-US" dirty="0" smtClean="0"/>
              <a:t> (or G418) and </a:t>
            </a:r>
            <a:r>
              <a:rPr lang="en-US" dirty="0" err="1" smtClean="0"/>
              <a:t>paromomycin</a:t>
            </a:r>
            <a:r>
              <a:rPr lang="en-US" dirty="0" smtClean="0"/>
              <a:t>. Of these, G418 is routinely used for selection of transformed mammalian cells. The other three are used in a diverse range of plant species, however, kanamycin has proved to be ineffective to select legumes and </a:t>
            </a:r>
            <a:r>
              <a:rPr lang="en-US" dirty="0" err="1" smtClean="0"/>
              <a:t>gramineae</a:t>
            </a:r>
            <a:r>
              <a:rPr lang="en-US" dirty="0" smtClean="0"/>
              <a:t>.</a:t>
            </a:r>
          </a:p>
          <a:p>
            <a:r>
              <a:rPr lang="en-US" dirty="0" err="1" smtClean="0"/>
              <a:t>Hygromycin</a:t>
            </a:r>
            <a:r>
              <a:rPr lang="en-US" dirty="0" smtClean="0"/>
              <a:t> </a:t>
            </a:r>
            <a:r>
              <a:rPr lang="en-US" dirty="0" err="1" smtClean="0"/>
              <a:t>phosphotransferase</a:t>
            </a:r>
            <a:r>
              <a:rPr lang="en-US" dirty="0" smtClean="0"/>
              <a:t> is a suitable marker system for both plant and animal systems. The HPT enzyme inactivates the antibiotic </a:t>
            </a:r>
            <a:r>
              <a:rPr lang="en-US" dirty="0" err="1" smtClean="0"/>
              <a:t>hygromycin</a:t>
            </a:r>
            <a:r>
              <a:rPr lang="en-US" dirty="0" smtClean="0"/>
              <a:t> B. </a:t>
            </a:r>
            <a:r>
              <a:rPr lang="en-US" dirty="0" err="1" smtClean="0"/>
              <a:t>Hygromycin</a:t>
            </a:r>
            <a:r>
              <a:rPr lang="en-US" dirty="0" smtClean="0"/>
              <a:t> is usually more toxic than kanamycin and kills sensitive cells more quickly. It is nowadays one of the preferred antibiotic resistance marker systems for transformation of monocotyledonous plants, particularly </a:t>
            </a:r>
            <a:r>
              <a:rPr lang="en-US" dirty="0" err="1" smtClean="0"/>
              <a:t>gramineae</a:t>
            </a:r>
            <a:r>
              <a:rPr lang="en-US" dirty="0" smtClean="0"/>
              <a:t> (cereals and forages).”</a:t>
            </a:r>
            <a:endParaRPr lang="en-US" dirty="0"/>
          </a:p>
        </p:txBody>
      </p:sp>
      <p:sp>
        <p:nvSpPr>
          <p:cNvPr id="3" name="Rectangle 2"/>
          <p:cNvSpPr/>
          <p:nvPr/>
        </p:nvSpPr>
        <p:spPr>
          <a:xfrm>
            <a:off x="2438400" y="6424939"/>
            <a:ext cx="6562646" cy="369332"/>
          </a:xfrm>
          <a:prstGeom prst="rect">
            <a:avLst/>
          </a:prstGeom>
        </p:spPr>
        <p:txBody>
          <a:bodyPr wrap="square">
            <a:spAutoFit/>
          </a:bodyPr>
          <a:lstStyle/>
          <a:p>
            <a:r>
              <a:rPr lang="en-US" dirty="0" smtClean="0"/>
              <a:t>http://www.patentlens.net/daisy/Antibiotic/g1/1155.html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14246" y="76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Selectable Marker</a:t>
            </a:r>
            <a:r>
              <a:rPr lang="en-US" sz="2400" b="1" dirty="0"/>
              <a:t>:</a:t>
            </a:r>
            <a:r>
              <a:rPr lang="en-US" sz="2400" dirty="0"/>
              <a:t>  Encodes a protein (enzyme) that allows the transformed cells to grow while the growth of the non-transformed cells is inhibited. Examples include</a:t>
            </a:r>
            <a:br>
              <a:rPr lang="en-US" sz="2400" dirty="0"/>
            </a:br>
            <a:endParaRPr lang="en-US" sz="2400" dirty="0"/>
          </a:p>
          <a:p>
            <a:pPr marL="914400" lvl="1" indent="-457200">
              <a:buFont typeface="+mj-lt"/>
              <a:buAutoNum type="arabicPeriod" startAt="2"/>
            </a:pPr>
            <a:r>
              <a:rPr lang="en-US" sz="2400" dirty="0" smtClean="0"/>
              <a:t>Herbicide resistance</a:t>
            </a:r>
            <a:endParaRPr lang="en-US" sz="2400" dirty="0"/>
          </a:p>
        </p:txBody>
      </p:sp>
      <p:sp>
        <p:nvSpPr>
          <p:cNvPr id="3" name="Rectangle 2"/>
          <p:cNvSpPr/>
          <p:nvPr/>
        </p:nvSpPr>
        <p:spPr>
          <a:xfrm>
            <a:off x="2209800" y="6172200"/>
            <a:ext cx="6562646" cy="369332"/>
          </a:xfrm>
          <a:prstGeom prst="rect">
            <a:avLst/>
          </a:prstGeom>
        </p:spPr>
        <p:txBody>
          <a:bodyPr wrap="square">
            <a:spAutoFit/>
          </a:bodyPr>
          <a:lstStyle/>
          <a:p>
            <a:r>
              <a:rPr lang="en-US" dirty="0" smtClean="0"/>
              <a:t>http://www.patentlens.net/daisy/Phosph/g2/710.html</a:t>
            </a:r>
            <a:endParaRPr lang="en-US" dirty="0"/>
          </a:p>
        </p:txBody>
      </p:sp>
      <p:sp>
        <p:nvSpPr>
          <p:cNvPr id="5" name="Rectangle 4"/>
          <p:cNvSpPr/>
          <p:nvPr/>
        </p:nvSpPr>
        <p:spPr>
          <a:xfrm>
            <a:off x="762000" y="2286000"/>
            <a:ext cx="6629400" cy="3693319"/>
          </a:xfrm>
          <a:prstGeom prst="rect">
            <a:avLst/>
          </a:prstGeom>
        </p:spPr>
        <p:txBody>
          <a:bodyPr wrap="square">
            <a:spAutoFit/>
          </a:bodyPr>
          <a:lstStyle/>
          <a:p>
            <a:r>
              <a:rPr lang="en-US" dirty="0" smtClean="0"/>
              <a:t>“..Members of the genus </a:t>
            </a:r>
            <a:r>
              <a:rPr lang="en-US" i="1" dirty="0" smtClean="0"/>
              <a:t>Streptomyces</a:t>
            </a:r>
            <a:r>
              <a:rPr lang="en-US" dirty="0" smtClean="0"/>
              <a:t> produce </a:t>
            </a:r>
            <a:r>
              <a:rPr lang="en-US" dirty="0" err="1" smtClean="0"/>
              <a:t>bialaphos</a:t>
            </a:r>
            <a:r>
              <a:rPr lang="en-US" dirty="0" smtClean="0"/>
              <a:t>, which leads to the production of </a:t>
            </a:r>
            <a:r>
              <a:rPr lang="en-US" dirty="0" err="1" smtClean="0"/>
              <a:t>glufosiante</a:t>
            </a:r>
            <a:r>
              <a:rPr lang="en-US" dirty="0" smtClean="0"/>
              <a:t>, ultimately inhibiting  glutamine </a:t>
            </a:r>
            <a:r>
              <a:rPr lang="en-US" dirty="0" err="1" smtClean="0"/>
              <a:t>synthetase</a:t>
            </a:r>
            <a:r>
              <a:rPr lang="en-US" dirty="0" smtClean="0"/>
              <a:t>. The biochemical and toxicological characteristics of </a:t>
            </a:r>
            <a:r>
              <a:rPr lang="en-US" dirty="0" err="1" smtClean="0"/>
              <a:t>glufosinate</a:t>
            </a:r>
            <a:r>
              <a:rPr lang="en-US" dirty="0" smtClean="0"/>
              <a:t> have made it a popular, nonselective herbicide, which has been commercialized under the names </a:t>
            </a:r>
            <a:r>
              <a:rPr lang="en-US" dirty="0" err="1" smtClean="0"/>
              <a:t>Basta</a:t>
            </a:r>
            <a:r>
              <a:rPr lang="en-US" dirty="0" smtClean="0"/>
              <a:t>®, Buster® and Liberty® by Bayer Crop Science. Other </a:t>
            </a:r>
            <a:r>
              <a:rPr lang="en-US" i="1" dirty="0" smtClean="0"/>
              <a:t>Streptomyces spp. </a:t>
            </a:r>
            <a:r>
              <a:rPr lang="en-US" dirty="0" smtClean="0"/>
              <a:t>can detoxify </a:t>
            </a:r>
            <a:r>
              <a:rPr lang="en-US" dirty="0" err="1" smtClean="0"/>
              <a:t>glufosinate</a:t>
            </a:r>
            <a:r>
              <a:rPr lang="en-US" dirty="0" smtClean="0"/>
              <a:t> by producing an acetylating enzyme via production of a </a:t>
            </a:r>
            <a:r>
              <a:rPr lang="en-US" dirty="0" err="1" smtClean="0"/>
              <a:t>phosphinothricin</a:t>
            </a:r>
            <a:r>
              <a:rPr lang="en-US" dirty="0" smtClean="0"/>
              <a:t> acetyl </a:t>
            </a:r>
            <a:r>
              <a:rPr lang="en-US" dirty="0" err="1" smtClean="0"/>
              <a:t>transferase</a:t>
            </a:r>
            <a:r>
              <a:rPr lang="en-US" dirty="0" smtClean="0"/>
              <a:t> (PAT) enzyme encoded by the </a:t>
            </a:r>
            <a:r>
              <a:rPr lang="en-US" i="1" dirty="0" smtClean="0"/>
              <a:t>bar</a:t>
            </a:r>
            <a:r>
              <a:rPr lang="en-US" dirty="0" smtClean="0"/>
              <a:t> (</a:t>
            </a:r>
            <a:r>
              <a:rPr lang="en-US" dirty="0" err="1" smtClean="0"/>
              <a:t>bialaphos</a:t>
            </a:r>
            <a:r>
              <a:rPr lang="en-US" dirty="0" smtClean="0"/>
              <a:t> resistance) gene. Treatment of genetically modified plants carrying a bar gene with </a:t>
            </a:r>
            <a:r>
              <a:rPr lang="en-US" dirty="0" err="1" smtClean="0"/>
              <a:t>glufosinate</a:t>
            </a:r>
            <a:r>
              <a:rPr lang="en-US" dirty="0" smtClean="0"/>
              <a:t> or </a:t>
            </a:r>
            <a:r>
              <a:rPr lang="en-US" dirty="0" err="1" smtClean="0"/>
              <a:t>bialaphos</a:t>
            </a:r>
            <a:r>
              <a:rPr lang="en-US" dirty="0" smtClean="0"/>
              <a:t> provides a very efficient means of selection in genetic transformation protocols.”</a:t>
            </a:r>
            <a:endParaRPr lang="en-US" dirty="0"/>
          </a:p>
        </p:txBody>
      </p:sp>
    </p:spTree>
    <p:extLst>
      <p:ext uri="{BB962C8B-B14F-4D97-AF65-F5344CB8AC3E}">
        <p14:creationId xmlns:p14="http://schemas.microsoft.com/office/powerpoint/2010/main" val="173230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04800" y="39688"/>
            <a:ext cx="929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2400" i="1">
                <a:latin typeface="Calibri" charset="0"/>
              </a:rPr>
              <a:t>Selectable Markers.</a:t>
            </a:r>
            <a:r>
              <a:rPr lang="en-US" sz="2400">
                <a:latin typeface="Calibri" charset="0"/>
              </a:rPr>
              <a:t> Details and examples of selectable markers</a:t>
            </a:r>
          </a:p>
        </p:txBody>
      </p:sp>
      <p:pic>
        <p:nvPicPr>
          <p:cNvPr id="2355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25" y="1066800"/>
            <a:ext cx="90201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28613" y="6858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Reporter genes: </a:t>
            </a:r>
            <a:r>
              <a:rPr lang="en-US" sz="2400" i="1" dirty="0"/>
              <a:t> </a:t>
            </a:r>
            <a:r>
              <a:rPr lang="en-US" sz="2400" dirty="0"/>
              <a:t>Genes that, upon expression in the transgenic plants, provide a clear indication that genetic transformation did occur, and indicate the location and the level of expression.  </a:t>
            </a:r>
          </a:p>
          <a:p>
            <a:r>
              <a:rPr lang="en-US" sz="2400" dirty="0"/>
              <a:t> </a:t>
            </a:r>
          </a:p>
          <a:p>
            <a:pPr marL="914400" lvl="1" indent="-457200">
              <a:buFont typeface="Calibri" charset="0"/>
              <a:buAutoNum type="alphaUcPeriod"/>
            </a:pPr>
            <a:r>
              <a:rPr lang="en-US" sz="2400" dirty="0" err="1"/>
              <a:t>Glucuronidase</a:t>
            </a:r>
            <a:r>
              <a:rPr lang="en-US" sz="2400" dirty="0"/>
              <a:t> (GUS</a:t>
            </a:r>
            <a:r>
              <a:rPr lang="en-US" sz="2400" dirty="0" smtClean="0"/>
              <a:t>)</a:t>
            </a:r>
            <a:endParaRPr lang="en-US" sz="2400" dirty="0"/>
          </a:p>
          <a:p>
            <a:pPr marL="914400" lvl="1" indent="-457200">
              <a:buFont typeface="Calibri" charset="0"/>
              <a:buAutoNum type="alphaUcPeriod"/>
            </a:pPr>
            <a:r>
              <a:rPr lang="en-US" sz="2400" dirty="0"/>
              <a:t>Luciferase, green fluorescent protein (GFP)</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4038600"/>
            <a:ext cx="7315200" cy="20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725488" y="1524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GFP: So many ways to be green</a:t>
            </a:r>
          </a:p>
        </p:txBody>
      </p:sp>
      <p:pic>
        <p:nvPicPr>
          <p:cNvPr id="27651"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000" y="1266825"/>
            <a:ext cx="84058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381000"/>
            <a:ext cx="835977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30225" y="9906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t>Transformation procedures: </a:t>
            </a:r>
          </a:p>
          <a:p>
            <a:endParaRPr lang="en-US" sz="3200" dirty="0"/>
          </a:p>
          <a:p>
            <a:r>
              <a:rPr lang="en-US" sz="2400" dirty="0"/>
              <a:t>In order for a transgene to be inherited, it must be incorporated into the genome of a cell which will give rise to tissues which will be asexually propagated or to tissues which will undergo gametogenesis</a:t>
            </a:r>
          </a:p>
          <a:p>
            <a:endParaRPr lang="en-US" sz="2400" dirty="0"/>
          </a:p>
          <a:p>
            <a:r>
              <a:rPr lang="en-US" sz="2400" dirty="0"/>
              <a:t>The two principal mechanisms for transforming tissues with a transgene   </a:t>
            </a:r>
          </a:p>
          <a:p>
            <a:pPr>
              <a:buFont typeface="Arial" charset="0"/>
              <a:buChar char="•"/>
            </a:pPr>
            <a:r>
              <a:rPr lang="en-US" sz="2400" dirty="0" err="1"/>
              <a:t>Biolistics</a:t>
            </a:r>
            <a:r>
              <a:rPr lang="en-US" sz="2400" dirty="0"/>
              <a:t> = </a:t>
            </a:r>
            <a:r>
              <a:rPr lang="en-US" sz="2400" dirty="0" smtClean="0"/>
              <a:t>“Gene gun” </a:t>
            </a:r>
            <a:endParaRPr lang="en-US" sz="2400" dirty="0"/>
          </a:p>
          <a:p>
            <a:pPr>
              <a:buFont typeface="Arial" charset="0"/>
              <a:buChar char="•"/>
            </a:pPr>
            <a:r>
              <a:rPr lang="en-US" sz="2400" dirty="0"/>
              <a:t>Agrobacterium tumefaciens = </a:t>
            </a:r>
            <a:r>
              <a:rPr lang="en-US" sz="2400" dirty="0" smtClean="0"/>
              <a:t>“Agro”</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04800" y="638175"/>
            <a:ext cx="85344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dirty="0"/>
              <a:t>Why create transgenic plants? </a:t>
            </a:r>
            <a:r>
              <a:rPr lang="en-US" sz="2400" b="1" dirty="0"/>
              <a:t/>
            </a:r>
            <a:br>
              <a:rPr lang="en-US" sz="2400" b="1" dirty="0"/>
            </a:br>
            <a:endParaRPr lang="en-US" sz="2400" dirty="0"/>
          </a:p>
          <a:p>
            <a:pPr lvl="1" eaLnBrk="0" hangingPunct="0"/>
            <a:r>
              <a:rPr lang="en-US" sz="2400" dirty="0"/>
              <a:t>When there is no naturally occurring genetic variation for the target trait.</a:t>
            </a:r>
            <a:br>
              <a:rPr lang="en-US" sz="2400" dirty="0"/>
            </a:br>
            <a:r>
              <a:rPr lang="en-US" sz="2400" dirty="0"/>
              <a:t> </a:t>
            </a:r>
          </a:p>
          <a:p>
            <a:pPr lvl="1" eaLnBrk="0" hangingPunct="0"/>
            <a:r>
              <a:rPr lang="en-US" sz="2400" dirty="0"/>
              <a:t>Examples: </a:t>
            </a:r>
            <a:br>
              <a:rPr lang="en-US" sz="2400" dirty="0"/>
            </a:br>
            <a:endParaRPr lang="en-US" sz="2400" dirty="0"/>
          </a:p>
          <a:p>
            <a:pPr lvl="2" eaLnBrk="0" hangingPunct="0">
              <a:buFontTx/>
              <a:buAutoNum type="arabicPeriod"/>
            </a:pPr>
            <a:r>
              <a:rPr lang="en-US" sz="2400" dirty="0"/>
              <a:t> Glyphosate herbicide resistance in soybean, corn </a:t>
            </a:r>
            <a:br>
              <a:rPr lang="en-US" sz="2400" dirty="0"/>
            </a:br>
            <a:endParaRPr lang="en-US" sz="2400" dirty="0"/>
          </a:p>
          <a:p>
            <a:pPr lvl="2" eaLnBrk="0" hangingPunct="0">
              <a:buFontTx/>
              <a:buAutoNum type="arabicPeriod"/>
            </a:pPr>
            <a:r>
              <a:rPr lang="en-US" sz="2400" dirty="0"/>
              <a:t>Vitamin A in rice</a:t>
            </a:r>
            <a:br>
              <a:rPr lang="en-US" sz="2400" dirty="0"/>
            </a:br>
            <a:r>
              <a:rPr lang="en-US" sz="2400" dirty="0"/>
              <a:t> </a:t>
            </a:r>
          </a:p>
          <a:p>
            <a:pPr lvl="2" eaLnBrk="0" hangingPunct="0">
              <a:buFontTx/>
              <a:buAutoNum type="arabicPeriod"/>
            </a:pPr>
            <a:r>
              <a:rPr lang="en-US" sz="2400" dirty="0" smtClean="0"/>
              <a:t>Blue roses   </a:t>
            </a:r>
            <a:endParaRPr lang="en-US" sz="2400" dirty="0"/>
          </a:p>
          <a:p>
            <a:pPr eaLnBrk="0" hangingPunct="0"/>
            <a:endParaRPr lang="en-US" sz="2400" dirty="0"/>
          </a:p>
        </p:txBody>
      </p:sp>
      <p:pic>
        <p:nvPicPr>
          <p:cNvPr id="1433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9970" b="4077"/>
          <a:stretch/>
        </p:blipFill>
        <p:spPr bwMode="auto">
          <a:xfrm>
            <a:off x="4038599" y="3886200"/>
            <a:ext cx="510642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457200" y="381000"/>
            <a:ext cx="8229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t>The gene gun </a:t>
            </a:r>
          </a:p>
          <a:p>
            <a:endParaRPr lang="en-US" sz="2800" dirty="0"/>
          </a:p>
          <a:p>
            <a:pPr marL="342900" indent="-342900">
              <a:buFont typeface="Arial" pitchFamily="34" charset="0"/>
              <a:buChar char="•"/>
            </a:pPr>
            <a:r>
              <a:rPr lang="en-US" sz="2400" dirty="0"/>
              <a:t>Micro projectile bombardment or the biolistic method</a:t>
            </a:r>
          </a:p>
          <a:p>
            <a:pPr marL="342900" indent="-342900">
              <a:buFont typeface="Arial" pitchFamily="34" charset="0"/>
              <a:buChar char="•"/>
            </a:pPr>
            <a:r>
              <a:rPr lang="en-US" sz="2400" dirty="0" smtClean="0"/>
              <a:t>Small </a:t>
            </a:r>
            <a:r>
              <a:rPr lang="en-US" sz="2400" dirty="0"/>
              <a:t>metal particles are coated with the transgene DNA </a:t>
            </a:r>
          </a:p>
          <a:p>
            <a:pPr marL="342900" indent="-342900">
              <a:buFont typeface="Arial" pitchFamily="34" charset="0"/>
              <a:buChar char="•"/>
            </a:pPr>
            <a:r>
              <a:rPr lang="en-US" sz="2400" dirty="0" smtClean="0"/>
              <a:t>Particles </a:t>
            </a:r>
            <a:r>
              <a:rPr lang="en-US" sz="2400" dirty="0"/>
              <a:t>are delivered to target tissues via an explosive force</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2782" y="2362200"/>
            <a:ext cx="3087687"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13138" y="4419600"/>
            <a:ext cx="474812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i="1" dirty="0"/>
              <a:t>“</a:t>
            </a:r>
            <a:r>
              <a:rPr lang="en-US" sz="1400" i="1" dirty="0"/>
              <a:t>The Helios Gene Gun is a new way for in vivo transformation of cells or organisms </a:t>
            </a:r>
            <a:r>
              <a:rPr lang="en-US" sz="1400" i="1" dirty="0" err="1"/>
              <a:t>apy</a:t>
            </a:r>
            <a:r>
              <a:rPr lang="en-US" sz="1400" i="1" dirty="0"/>
              <a:t> and genetic immunization (DNA vaccination)). This gun uses Biolistic ® particle bombardment where DNA- or RNA-coated gold particles are loaded into the gun and you pull the trigger. A low pressure helium pulse delivers the coated gold particles into virtually any target cell or tissue. The particles carry the DNA so that you do not have to remove cells from tissue in order to transform the cells.”</a:t>
            </a:r>
          </a:p>
        </p:txBody>
      </p:sp>
      <p:pic>
        <p:nvPicPr>
          <p:cNvPr id="41986" name="Picture 2" descr="C:\Data\imag\Transgenics\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4984" y="3295759"/>
            <a:ext cx="4409016" cy="330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81000" y="990600"/>
            <a:ext cx="8458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The Agrobacterium method </a:t>
            </a:r>
          </a:p>
          <a:p>
            <a:endParaRPr lang="en-US" sz="2800" b="1"/>
          </a:p>
          <a:p>
            <a:r>
              <a:rPr lang="en-US" sz="2400" i="1"/>
              <a:t>Agrobacterium tumefaciens </a:t>
            </a:r>
            <a:r>
              <a:rPr lang="en-US" sz="2400"/>
              <a:t>is a soil bacterium causing a root disease called crown gall</a:t>
            </a:r>
          </a:p>
          <a:p>
            <a:endParaRPr lang="en-US" sz="2400"/>
          </a:p>
          <a:p>
            <a:r>
              <a:rPr lang="en-US" sz="2400"/>
              <a:t>In the case of disease, </a:t>
            </a:r>
            <a:r>
              <a:rPr lang="en-US" sz="2400" i="1"/>
              <a:t>A. tumefaciens</a:t>
            </a:r>
            <a:r>
              <a:rPr lang="en-US" sz="2400"/>
              <a:t> invades the host plant and transfers a piece of its own DNA to the host genome</a:t>
            </a:r>
          </a:p>
          <a:p>
            <a:endParaRPr lang="en-US" sz="2400"/>
          </a:p>
          <a:p>
            <a:r>
              <a:rPr lang="en-US" sz="2400"/>
              <a:t>For transformation, </a:t>
            </a:r>
            <a:r>
              <a:rPr lang="en-US" sz="2400" i="1"/>
              <a:t>A. tumefaciens</a:t>
            </a:r>
            <a:r>
              <a:rPr lang="en-US" sz="2400"/>
              <a:t> has been engineered to carry and transfer transgenes and to not cause disease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3213" y="1263650"/>
            <a:ext cx="8535987"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501650"/>
            <a:ext cx="82296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587375"/>
            <a:ext cx="82296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06413" y="6096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Selection and regeneration: a plant with one copy of the transgene is a hemizygote (heterozygous for transgene)</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225" y="2133600"/>
            <a:ext cx="8535988"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04800" y="381000"/>
            <a:ext cx="8305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t>Concerns regarding transgenic plants</a:t>
            </a:r>
            <a:br>
              <a:rPr lang="en-US" sz="3200" dirty="0"/>
            </a:br>
            <a:endParaRPr lang="en-US" sz="3200" dirty="0"/>
          </a:p>
          <a:p>
            <a:pPr marL="800100" lvl="1" indent="-342900">
              <a:buFont typeface="Arial" charset="0"/>
              <a:buChar char="•"/>
            </a:pPr>
            <a:r>
              <a:rPr lang="en-US" sz="2000" dirty="0"/>
              <a:t>Cultural/ religious issues - e.g. animal genes in plants </a:t>
            </a:r>
            <a:br>
              <a:rPr lang="en-US" sz="2000" dirty="0"/>
            </a:br>
            <a:endParaRPr lang="en-US" sz="2000" dirty="0"/>
          </a:p>
          <a:p>
            <a:pPr marL="800100" lvl="1" indent="-342900">
              <a:buFont typeface="Arial" charset="0"/>
              <a:buChar char="•"/>
            </a:pPr>
            <a:r>
              <a:rPr lang="en-US" sz="2000" dirty="0"/>
              <a:t>Dietary concerns - e.g. allergies to novel proteins</a:t>
            </a:r>
            <a:br>
              <a:rPr lang="en-US" sz="2000" dirty="0"/>
            </a:br>
            <a:r>
              <a:rPr lang="en-US" sz="2000" dirty="0"/>
              <a:t> </a:t>
            </a:r>
          </a:p>
          <a:p>
            <a:pPr marL="800100" lvl="1" indent="-342900">
              <a:buFont typeface="Arial" charset="0"/>
              <a:buChar char="•"/>
            </a:pPr>
            <a:r>
              <a:rPr lang="en-US" sz="2000" dirty="0"/>
              <a:t>Gene escape - e.g. </a:t>
            </a:r>
            <a:r>
              <a:rPr lang="en-US" sz="2000" dirty="0" err="1"/>
              <a:t>RoundUp</a:t>
            </a:r>
            <a:r>
              <a:rPr lang="en-US" sz="2000" dirty="0"/>
              <a:t> Ready beets </a:t>
            </a:r>
            <a:br>
              <a:rPr lang="en-US" sz="2000" dirty="0"/>
            </a:br>
            <a:endParaRPr lang="en-US" sz="2000" dirty="0"/>
          </a:p>
          <a:p>
            <a:pPr marL="800100" lvl="1" indent="-342900">
              <a:buFont typeface="Arial" charset="0"/>
              <a:buChar char="•"/>
            </a:pPr>
            <a:r>
              <a:rPr lang="en-US" sz="2000" dirty="0"/>
              <a:t>Non-target organisms - e.g. transgene plant products/ parts with unanticipated consequences </a:t>
            </a:r>
            <a:br>
              <a:rPr lang="en-US" sz="2000" dirty="0"/>
            </a:br>
            <a:endParaRPr lang="en-US" sz="2000" dirty="0"/>
          </a:p>
          <a:p>
            <a:pPr marL="800100" lvl="1" indent="-342900">
              <a:buFont typeface="Arial" charset="0"/>
              <a:buChar char="•"/>
            </a:pPr>
            <a:r>
              <a:rPr lang="en-US" sz="2000" dirty="0"/>
              <a:t>Wasting precious genes one at a time - e.g. widespread use of single </a:t>
            </a:r>
            <a:r>
              <a:rPr lang="en-US" sz="2000" dirty="0" err="1"/>
              <a:t>Bt</a:t>
            </a:r>
            <a:r>
              <a:rPr lang="en-US" sz="2000" dirty="0"/>
              <a:t> genes could provide intense selection pressure for resistant insects, rendering the use of </a:t>
            </a:r>
            <a:r>
              <a:rPr lang="en-US" sz="2000" dirty="0" err="1"/>
              <a:t>Bt</a:t>
            </a:r>
            <a:r>
              <a:rPr lang="en-US" sz="2000" dirty="0"/>
              <a:t> spray ineffective </a:t>
            </a:r>
            <a:br>
              <a:rPr lang="en-US" sz="2000" dirty="0"/>
            </a:br>
            <a:endParaRPr lang="en-US" sz="2000" dirty="0"/>
          </a:p>
          <a:p>
            <a:pPr marL="800100" lvl="1" indent="-342900">
              <a:buFont typeface="Arial" charset="0"/>
              <a:buChar char="•"/>
            </a:pPr>
            <a:r>
              <a:rPr lang="en-US" sz="2000" dirty="0"/>
              <a:t>Ownership - e.g. transgene technologies, and genes, are generally subject to intellectual property protection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81499" y="762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Bringing it all </a:t>
            </a:r>
            <a:r>
              <a:rPr lang="en-US" sz="2800" dirty="0" smtClean="0"/>
              <a:t>home….to Oregon  </a:t>
            </a:r>
            <a:endParaRPr lang="en-US" sz="2800" dirty="0"/>
          </a:p>
          <a:p>
            <a:endParaRPr lang="en-US" sz="2400" dirty="0"/>
          </a:p>
          <a:p>
            <a:r>
              <a:rPr lang="en-US" sz="2400" dirty="0"/>
              <a:t>Herbicide resistant </a:t>
            </a:r>
            <a:r>
              <a:rPr lang="en-US" sz="2400" dirty="0" err="1"/>
              <a:t>bentgrass</a:t>
            </a:r>
            <a:r>
              <a:rPr lang="en-US" sz="2400" dirty="0"/>
              <a:t> in Oregon (For the Willamette Valley </a:t>
            </a:r>
            <a:r>
              <a:rPr lang="en-US" sz="2400" dirty="0" err="1"/>
              <a:t>sugarbeet</a:t>
            </a:r>
            <a:r>
              <a:rPr lang="en-US" sz="2400" dirty="0"/>
              <a:t> story, see Lecture 1) </a:t>
            </a: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3000" y="2112738"/>
            <a:ext cx="7239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04800" y="533400"/>
            <a:ext cx="8610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a:t>The plant</a:t>
            </a:r>
            <a:r>
              <a:rPr lang="en-US" sz="2400" i="1"/>
              <a:t>:</a:t>
            </a:r>
            <a:r>
              <a:rPr lang="en-US" sz="2400"/>
              <a:t> Creeping bent grass (</a:t>
            </a:r>
            <a:r>
              <a:rPr lang="en-US" sz="2400" i="1"/>
              <a:t>Agrostis stolonifera</a:t>
            </a:r>
            <a:r>
              <a:rPr lang="en-US" sz="2400"/>
              <a:t> L.)</a:t>
            </a:r>
            <a:r>
              <a:rPr lang="en-US" sz="2000"/>
              <a:t/>
            </a:r>
            <a:br>
              <a:rPr lang="en-US" sz="2000"/>
            </a:br>
            <a:endParaRPr lang="en-US" sz="2000"/>
          </a:p>
          <a:p>
            <a:pPr marL="800100" lvl="1" indent="-342900">
              <a:buFont typeface="Arial" charset="0"/>
              <a:buChar char="•"/>
            </a:pPr>
            <a:r>
              <a:rPr lang="en-US" sz="2400"/>
              <a:t>Golf greens </a:t>
            </a:r>
          </a:p>
          <a:p>
            <a:pPr marL="800100" lvl="1" indent="-342900">
              <a:buFont typeface="Arial" charset="0"/>
              <a:buChar char="•"/>
            </a:pPr>
            <a:r>
              <a:rPr lang="en-US" sz="2400"/>
              <a:t>Considered a weed in eight countries </a:t>
            </a:r>
          </a:p>
          <a:p>
            <a:pPr marL="800100" lvl="1" indent="-342900">
              <a:buFont typeface="Arial" charset="0"/>
              <a:buChar char="•"/>
            </a:pPr>
            <a:r>
              <a:rPr lang="en-US" sz="2400"/>
              <a:t>Other Agrostis species (250 worldwide; 34 North American; 24 native) </a:t>
            </a:r>
          </a:p>
          <a:p>
            <a:pPr marL="800100" lvl="1" indent="-342900">
              <a:buFont typeface="Arial" charset="0"/>
              <a:buChar char="•"/>
            </a:pPr>
            <a:r>
              <a:rPr lang="en-US" sz="2400"/>
              <a:t>Diploid to polyploid </a:t>
            </a:r>
          </a:p>
          <a:p>
            <a:pPr marL="800100" lvl="1" indent="-342900">
              <a:buFont typeface="Arial" charset="0"/>
              <a:buChar char="•"/>
            </a:pPr>
            <a:r>
              <a:rPr lang="en-US" sz="2400"/>
              <a:t>Sexual propagation </a:t>
            </a:r>
          </a:p>
          <a:p>
            <a:pPr marL="1714500" lvl="3" indent="-342900">
              <a:buFont typeface="Arial" charset="0"/>
              <a:buChar char="•"/>
            </a:pPr>
            <a:r>
              <a:rPr lang="en-US" sz="2400"/>
              <a:t>Outcrossing </a:t>
            </a:r>
          </a:p>
          <a:p>
            <a:pPr marL="1714500" lvl="3" indent="-342900">
              <a:buFont typeface="Arial" charset="0"/>
              <a:buChar char="•"/>
            </a:pPr>
            <a:r>
              <a:rPr lang="en-US" sz="2400" i="1"/>
              <a:t>A. stolonifera </a:t>
            </a:r>
            <a:r>
              <a:rPr lang="en-US" sz="2400"/>
              <a:t>is obligate outcrossing </a:t>
            </a:r>
          </a:p>
          <a:p>
            <a:pPr marL="1714500" lvl="3" indent="-342900">
              <a:buFont typeface="Arial" charset="0"/>
              <a:buChar char="•"/>
            </a:pPr>
            <a:r>
              <a:rPr lang="en-US" sz="2400"/>
              <a:t>Small seeds</a:t>
            </a:r>
          </a:p>
          <a:p>
            <a:pPr marL="800100" lvl="1" indent="-342900">
              <a:buFont typeface="Arial" charset="0"/>
              <a:buChar char="•"/>
            </a:pPr>
            <a:r>
              <a:rPr lang="en-US" sz="2400"/>
              <a:t>Asexual propagation </a:t>
            </a:r>
          </a:p>
          <a:p>
            <a:pPr marL="1714500" lvl="3" indent="-342900">
              <a:buFont typeface="Arial" charset="0"/>
              <a:buChar char="•"/>
            </a:pPr>
            <a:r>
              <a:rPr lang="en-US" sz="2400"/>
              <a:t>stolons </a:t>
            </a:r>
          </a:p>
          <a:p>
            <a:pPr marL="1714500" lvl="3" indent="-342900">
              <a:buFont typeface="Arial" charset="0"/>
              <a:buChar char="•"/>
            </a:pPr>
            <a:r>
              <a:rPr lang="en-US" sz="2400"/>
              <a:t>rhizomes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9550" y="228600"/>
            <a:ext cx="87249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76600" y="4676775"/>
            <a:ext cx="30194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81000" y="457200"/>
            <a:ext cx="8610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t>What genes to transfer? </a:t>
            </a:r>
            <a:br>
              <a:rPr lang="en-US" sz="3200" b="1" dirty="0"/>
            </a:br>
            <a:endParaRPr lang="en-US" sz="3200" dirty="0"/>
          </a:p>
          <a:p>
            <a:pPr marL="914400" lvl="1" indent="-457200">
              <a:buFont typeface="Calibri" charset="0"/>
              <a:buAutoNum type="arabicPeriod"/>
            </a:pPr>
            <a:r>
              <a:rPr lang="en-US" sz="2400" dirty="0"/>
              <a:t>One gene to a few genes - the CP4 ESPS example </a:t>
            </a:r>
            <a:br>
              <a:rPr lang="en-US" sz="2400" dirty="0"/>
            </a:br>
            <a:endParaRPr lang="en-US" sz="2400" dirty="0"/>
          </a:p>
          <a:p>
            <a:pPr marL="914400" lvl="1" indent="-457200">
              <a:buFont typeface="Calibri" charset="0"/>
              <a:buAutoNum type="arabicPeriod"/>
            </a:pPr>
            <a:r>
              <a:rPr lang="en-US" sz="2400" dirty="0"/>
              <a:t>Multiple genes - </a:t>
            </a:r>
            <a:r>
              <a:rPr lang="en-US" sz="2400" dirty="0" smtClean="0"/>
              <a:t>Golden Rice and Applause rose</a:t>
            </a:r>
            <a:r>
              <a:rPr lang="en-US" sz="2400" dirty="0"/>
              <a:t/>
            </a:r>
            <a:br>
              <a:rPr lang="en-US" sz="2400" dirty="0"/>
            </a:br>
            <a:r>
              <a:rPr lang="en-US" sz="2400" dirty="0"/>
              <a:t> </a:t>
            </a:r>
          </a:p>
          <a:p>
            <a:pPr marL="914400" lvl="1" indent="-457200">
              <a:buFont typeface="Calibri" charset="0"/>
              <a:buAutoNum type="arabicPeriod"/>
            </a:pPr>
            <a:r>
              <a:rPr lang="en-US" sz="2400" dirty="0"/>
              <a:t>In principle, any gene (or genes) </a:t>
            </a:r>
          </a:p>
        </p:txBody>
      </p:sp>
      <p:sp>
        <p:nvSpPr>
          <p:cNvPr id="3" name="Rectangle 2"/>
          <p:cNvSpPr/>
          <p:nvPr/>
        </p:nvSpPr>
        <p:spPr>
          <a:xfrm>
            <a:off x="1981200" y="4191000"/>
            <a:ext cx="5029200" cy="1169551"/>
          </a:xfrm>
          <a:prstGeom prst="rect">
            <a:avLst/>
          </a:prstGeom>
        </p:spPr>
        <p:txBody>
          <a:bodyPr wrap="square">
            <a:spAutoFit/>
          </a:bodyPr>
          <a:lstStyle/>
          <a:p>
            <a:r>
              <a:rPr lang="en-US" sz="1000" dirty="0" smtClean="0">
                <a:latin typeface="+mj-lt"/>
              </a:rPr>
              <a:t>ORIGIN      </a:t>
            </a:r>
          </a:p>
          <a:p>
            <a:r>
              <a:rPr lang="en-US" sz="1000" dirty="0" smtClean="0">
                <a:latin typeface="+mj-lt"/>
              </a:rPr>
              <a:t>        1 	</a:t>
            </a:r>
            <a:r>
              <a:rPr lang="en-US" sz="1000" dirty="0" err="1" smtClean="0">
                <a:latin typeface="+mj-lt"/>
              </a:rPr>
              <a:t>cctttcctac</a:t>
            </a:r>
            <a:r>
              <a:rPr lang="en-US" sz="1000" dirty="0" smtClean="0">
                <a:latin typeface="+mj-lt"/>
              </a:rPr>
              <a:t> </a:t>
            </a:r>
            <a:r>
              <a:rPr lang="en-US" sz="1000" dirty="0" err="1" smtClean="0">
                <a:latin typeface="+mj-lt"/>
              </a:rPr>
              <a:t>tcactctgga</a:t>
            </a:r>
            <a:r>
              <a:rPr lang="en-US" sz="1000" dirty="0" smtClean="0">
                <a:latin typeface="+mj-lt"/>
              </a:rPr>
              <a:t> </a:t>
            </a:r>
            <a:r>
              <a:rPr lang="en-US" sz="1000" dirty="0" err="1" smtClean="0">
                <a:latin typeface="+mj-lt"/>
              </a:rPr>
              <a:t>caggaacagc</a:t>
            </a:r>
            <a:r>
              <a:rPr lang="en-US" sz="1000" dirty="0" smtClean="0">
                <a:latin typeface="+mj-lt"/>
              </a:rPr>
              <a:t> </a:t>
            </a:r>
            <a:r>
              <a:rPr lang="en-US" sz="1000" dirty="0" err="1" smtClean="0">
                <a:latin typeface="+mj-lt"/>
              </a:rPr>
              <a:t>tgtctgcagc</a:t>
            </a:r>
            <a:r>
              <a:rPr lang="en-US" sz="1000" dirty="0" smtClean="0">
                <a:latin typeface="+mj-lt"/>
              </a:rPr>
              <a:t> </a:t>
            </a:r>
            <a:r>
              <a:rPr lang="en-US" sz="1000" dirty="0" err="1" smtClean="0">
                <a:latin typeface="+mj-lt"/>
              </a:rPr>
              <a:t>cacgccgcgc</a:t>
            </a:r>
            <a:r>
              <a:rPr lang="en-US" sz="1000" dirty="0" smtClean="0">
                <a:latin typeface="+mj-lt"/>
              </a:rPr>
              <a:t> </a:t>
            </a:r>
            <a:r>
              <a:rPr lang="en-US" sz="1000" dirty="0" err="1" smtClean="0">
                <a:latin typeface="+mj-lt"/>
              </a:rPr>
              <a:t>ctgagtgagg</a:t>
            </a:r>
            <a:endParaRPr lang="en-US" sz="1000" dirty="0" smtClean="0">
              <a:latin typeface="+mj-lt"/>
            </a:endParaRPr>
          </a:p>
          <a:p>
            <a:r>
              <a:rPr lang="en-US" sz="1000" dirty="0" smtClean="0">
                <a:latin typeface="+mj-lt"/>
              </a:rPr>
              <a:t>       61 	</a:t>
            </a:r>
            <a:r>
              <a:rPr lang="en-US" sz="1000" dirty="0" err="1" smtClean="0">
                <a:latin typeface="+mj-lt"/>
              </a:rPr>
              <a:t>agaggcgtag</a:t>
            </a:r>
            <a:r>
              <a:rPr lang="en-US" sz="1000" dirty="0" smtClean="0">
                <a:latin typeface="+mj-lt"/>
              </a:rPr>
              <a:t> </a:t>
            </a:r>
            <a:r>
              <a:rPr lang="en-US" sz="1000" dirty="0" err="1" smtClean="0">
                <a:latin typeface="+mj-lt"/>
              </a:rPr>
              <a:t>gcaccagccg</a:t>
            </a:r>
            <a:r>
              <a:rPr lang="en-US" sz="1000" dirty="0" smtClean="0">
                <a:latin typeface="+mj-lt"/>
              </a:rPr>
              <a:t> </a:t>
            </a:r>
            <a:r>
              <a:rPr lang="en-US" sz="1000" dirty="0" err="1" smtClean="0">
                <a:latin typeface="+mj-lt"/>
              </a:rPr>
              <a:t>aggccaccca</a:t>
            </a:r>
            <a:r>
              <a:rPr lang="en-US" sz="1000" dirty="0" smtClean="0">
                <a:latin typeface="+mj-lt"/>
              </a:rPr>
              <a:t> </a:t>
            </a:r>
            <a:r>
              <a:rPr lang="en-US" sz="1000" dirty="0" err="1" smtClean="0">
                <a:latin typeface="+mj-lt"/>
              </a:rPr>
              <a:t>gcaaacatct</a:t>
            </a:r>
            <a:r>
              <a:rPr lang="en-US" sz="1000" dirty="0" smtClean="0">
                <a:latin typeface="+mj-lt"/>
              </a:rPr>
              <a:t> </a:t>
            </a:r>
            <a:r>
              <a:rPr lang="en-US" sz="1000" dirty="0" err="1" smtClean="0">
                <a:latin typeface="+mj-lt"/>
              </a:rPr>
              <a:t>atgctgactc</a:t>
            </a:r>
            <a:r>
              <a:rPr lang="en-US" sz="1000" dirty="0" smtClean="0">
                <a:latin typeface="+mj-lt"/>
              </a:rPr>
              <a:t> </a:t>
            </a:r>
            <a:r>
              <a:rPr lang="en-US" sz="1000" dirty="0" err="1" smtClean="0">
                <a:latin typeface="+mj-lt"/>
              </a:rPr>
              <a:t>tgaatgggcc</a:t>
            </a:r>
            <a:endParaRPr lang="en-US" sz="1000" dirty="0" smtClean="0">
              <a:latin typeface="+mj-lt"/>
            </a:endParaRPr>
          </a:p>
          <a:p>
            <a:r>
              <a:rPr lang="en-US" sz="1000" dirty="0" smtClean="0">
                <a:latin typeface="+mj-lt"/>
              </a:rPr>
              <a:t>      121 	</a:t>
            </a:r>
            <a:r>
              <a:rPr lang="en-US" sz="1000" dirty="0" err="1" smtClean="0">
                <a:latin typeface="+mj-lt"/>
              </a:rPr>
              <a:t>cagtcctccg</a:t>
            </a:r>
            <a:r>
              <a:rPr lang="en-US" sz="1000" dirty="0" smtClean="0">
                <a:latin typeface="+mj-lt"/>
              </a:rPr>
              <a:t> </a:t>
            </a:r>
            <a:r>
              <a:rPr lang="en-US" sz="1000" dirty="0" err="1" smtClean="0">
                <a:latin typeface="+mj-lt"/>
              </a:rPr>
              <a:t>gaacagctcc</a:t>
            </a:r>
            <a:r>
              <a:rPr lang="en-US" sz="1000" dirty="0" smtClean="0">
                <a:latin typeface="+mj-lt"/>
              </a:rPr>
              <a:t> </a:t>
            </a:r>
            <a:r>
              <a:rPr lang="en-US" sz="1000" dirty="0" err="1" smtClean="0">
                <a:latin typeface="+mj-lt"/>
              </a:rPr>
              <a:t>ggtagaagca</a:t>
            </a:r>
            <a:r>
              <a:rPr lang="en-US" sz="1000" dirty="0" smtClean="0">
                <a:latin typeface="+mj-lt"/>
              </a:rPr>
              <a:t> </a:t>
            </a:r>
            <a:r>
              <a:rPr lang="en-US" sz="1000" dirty="0" err="1" smtClean="0">
                <a:latin typeface="+mj-lt"/>
              </a:rPr>
              <a:t>gccaaagcct</a:t>
            </a:r>
            <a:r>
              <a:rPr lang="en-US" sz="1000" dirty="0" smtClean="0">
                <a:latin typeface="+mj-lt"/>
              </a:rPr>
              <a:t> </a:t>
            </a:r>
            <a:r>
              <a:rPr lang="en-US" sz="1000" dirty="0" err="1" smtClean="0">
                <a:latin typeface="+mj-lt"/>
              </a:rPr>
              <a:t>gtctgtccat</a:t>
            </a:r>
            <a:r>
              <a:rPr lang="en-US" sz="1000" dirty="0" smtClean="0">
                <a:latin typeface="+mj-lt"/>
              </a:rPr>
              <a:t> </a:t>
            </a:r>
            <a:r>
              <a:rPr lang="en-US" sz="1000" dirty="0" err="1" smtClean="0">
                <a:latin typeface="+mj-lt"/>
              </a:rPr>
              <a:t>ggcgggatgc</a:t>
            </a:r>
            <a:endParaRPr lang="en-US" sz="1000" dirty="0" smtClean="0">
              <a:latin typeface="+mj-lt"/>
            </a:endParaRPr>
          </a:p>
          <a:p>
            <a:r>
              <a:rPr lang="en-US" sz="1000" dirty="0" smtClean="0">
                <a:latin typeface="+mj-lt"/>
              </a:rPr>
              <a:t>      181 	</a:t>
            </a:r>
            <a:r>
              <a:rPr lang="en-US" sz="1000" dirty="0" err="1" smtClean="0">
                <a:latin typeface="+mj-lt"/>
              </a:rPr>
              <a:t>cgggagctgg</a:t>
            </a:r>
            <a:r>
              <a:rPr lang="en-US" sz="1000" dirty="0" smtClean="0">
                <a:latin typeface="+mj-lt"/>
              </a:rPr>
              <a:t> </a:t>
            </a:r>
            <a:r>
              <a:rPr lang="en-US" sz="1000" dirty="0" err="1" smtClean="0">
                <a:latin typeface="+mj-lt"/>
              </a:rPr>
              <a:t>agttgaccaa</a:t>
            </a:r>
            <a:r>
              <a:rPr lang="en-US" sz="1000" dirty="0" smtClean="0">
                <a:latin typeface="+mj-lt"/>
              </a:rPr>
              <a:t> </a:t>
            </a:r>
            <a:r>
              <a:rPr lang="en-US" sz="1000" dirty="0" err="1" smtClean="0">
                <a:latin typeface="+mj-lt"/>
              </a:rPr>
              <a:t>cggctccaat</a:t>
            </a:r>
            <a:r>
              <a:rPr lang="en-US" sz="1000" dirty="0" smtClean="0">
                <a:latin typeface="+mj-lt"/>
              </a:rPr>
              <a:t> </a:t>
            </a:r>
            <a:r>
              <a:rPr lang="en-US" sz="1000" dirty="0" err="1" smtClean="0">
                <a:latin typeface="+mj-lt"/>
              </a:rPr>
              <a:t>ggcggcttgg</a:t>
            </a:r>
            <a:r>
              <a:rPr lang="en-US" sz="1000" dirty="0" smtClean="0">
                <a:latin typeface="+mj-lt"/>
              </a:rPr>
              <a:t> </a:t>
            </a:r>
            <a:r>
              <a:rPr lang="en-US" sz="1000" dirty="0" err="1" smtClean="0">
                <a:latin typeface="+mj-lt"/>
              </a:rPr>
              <a:t>agttcaaccc</a:t>
            </a:r>
            <a:r>
              <a:rPr lang="en-US" sz="1000" dirty="0" smtClean="0">
                <a:latin typeface="+mj-lt"/>
              </a:rPr>
              <a:t> </a:t>
            </a:r>
            <a:r>
              <a:rPr lang="en-US" sz="1000" dirty="0" err="1" smtClean="0">
                <a:latin typeface="+mj-lt"/>
              </a:rPr>
              <a:t>tatgaaggag</a:t>
            </a:r>
            <a:endParaRPr lang="en-US" sz="1000" dirty="0" smtClean="0">
              <a:latin typeface="+mj-lt"/>
            </a:endParaRPr>
          </a:p>
          <a:p>
            <a:r>
              <a:rPr lang="en-US" sz="1000" dirty="0" smtClean="0">
                <a:latin typeface="+mj-lt"/>
              </a:rPr>
              <a:t>      241 	</a:t>
            </a:r>
            <a:r>
              <a:rPr lang="en-US" sz="1000" dirty="0" err="1" smtClean="0">
                <a:latin typeface="+mj-lt"/>
              </a:rPr>
              <a:t>tacatgatct</a:t>
            </a:r>
            <a:r>
              <a:rPr lang="en-US" sz="1000" dirty="0" smtClean="0">
                <a:latin typeface="+mj-lt"/>
              </a:rPr>
              <a:t> </a:t>
            </a:r>
            <a:r>
              <a:rPr lang="en-US" sz="1000" dirty="0" err="1" smtClean="0">
                <a:latin typeface="+mj-lt"/>
              </a:rPr>
              <a:t>tgagtgatgc</a:t>
            </a:r>
            <a:r>
              <a:rPr lang="en-US" sz="1000" dirty="0" smtClean="0">
                <a:latin typeface="+mj-lt"/>
              </a:rPr>
              <a:t> </a:t>
            </a:r>
            <a:r>
              <a:rPr lang="en-US" sz="1000" dirty="0" err="1" smtClean="0">
                <a:latin typeface="+mj-lt"/>
              </a:rPr>
              <a:t>gcagcagatc</a:t>
            </a:r>
            <a:r>
              <a:rPr lang="en-US" sz="1000" dirty="0" smtClean="0">
                <a:latin typeface="+mj-lt"/>
              </a:rPr>
              <a:t> </a:t>
            </a:r>
            <a:r>
              <a:rPr lang="en-US" sz="1000" dirty="0" err="1" smtClean="0">
                <a:latin typeface="+mj-lt"/>
              </a:rPr>
              <a:t>gctgtggcgg</a:t>
            </a:r>
            <a:r>
              <a:rPr lang="en-US" sz="1000" dirty="0" smtClean="0">
                <a:latin typeface="+mj-lt"/>
              </a:rPr>
              <a:t> </a:t>
            </a:r>
            <a:r>
              <a:rPr lang="en-US" sz="1000" dirty="0" err="1" smtClean="0">
                <a:latin typeface="+mj-lt"/>
              </a:rPr>
              <a:t>tgctgtgtac</a:t>
            </a:r>
            <a:r>
              <a:rPr lang="en-US" sz="1000" dirty="0" smtClean="0">
                <a:latin typeface="+mj-lt"/>
              </a:rPr>
              <a:t> </a:t>
            </a:r>
            <a:r>
              <a:rPr lang="en-US" sz="1000" dirty="0" err="1" smtClean="0">
                <a:latin typeface="+mj-lt"/>
              </a:rPr>
              <a:t>cctgatgggg</a:t>
            </a:r>
            <a:endParaRPr lang="en-US" sz="1000" dirty="0" smtClean="0">
              <a:latin typeface="+mj-lt"/>
            </a:endParaRPr>
          </a:p>
          <a:p>
            <a:r>
              <a:rPr lang="en-US" sz="1000" dirty="0" smtClean="0">
                <a:latin typeface="+mj-lt"/>
              </a:rPr>
              <a:t>      301 	</a:t>
            </a:r>
            <a:r>
              <a:rPr lang="en-US" sz="1000" dirty="0" err="1" smtClean="0">
                <a:latin typeface="+mj-lt"/>
              </a:rPr>
              <a:t>ctgctgagtg</a:t>
            </a:r>
            <a:r>
              <a:rPr lang="en-US" sz="1000" dirty="0" smtClean="0">
                <a:latin typeface="+mj-lt"/>
              </a:rPr>
              <a:t> </a:t>
            </a:r>
            <a:r>
              <a:rPr lang="en-US" sz="1000" dirty="0" err="1" smtClean="0">
                <a:latin typeface="+mj-lt"/>
              </a:rPr>
              <a:t>ccctggagaa</a:t>
            </a:r>
            <a:r>
              <a:rPr lang="en-US" sz="1000" dirty="0" smtClean="0">
                <a:latin typeface="+mj-lt"/>
              </a:rPr>
              <a:t> </a:t>
            </a:r>
            <a:r>
              <a:rPr lang="en-US" sz="1000" dirty="0" err="1" smtClean="0">
                <a:latin typeface="+mj-lt"/>
              </a:rPr>
              <a:t>cgtggctgtg</a:t>
            </a:r>
            <a:r>
              <a:rPr lang="en-US" sz="1000" dirty="0" smtClean="0">
                <a:latin typeface="+mj-lt"/>
              </a:rPr>
              <a:t> </a:t>
            </a:r>
            <a:r>
              <a:rPr lang="en-US" sz="1000" dirty="0" err="1" smtClean="0">
                <a:latin typeface="+mj-lt"/>
              </a:rPr>
              <a:t>ctctatctca</a:t>
            </a:r>
            <a:r>
              <a:rPr lang="en-US" sz="1000" dirty="0" smtClean="0">
                <a:latin typeface="+mj-lt"/>
              </a:rPr>
              <a:t> </a:t>
            </a:r>
            <a:r>
              <a:rPr lang="en-US" sz="1000" dirty="0" err="1" smtClean="0">
                <a:latin typeface="+mj-lt"/>
              </a:rPr>
              <a:t>tcctgtcctc</a:t>
            </a:r>
            <a:r>
              <a:rPr lang="en-US" sz="1000" dirty="0" smtClean="0">
                <a:latin typeface="+mj-lt"/>
              </a:rPr>
              <a:t> </a:t>
            </a:r>
            <a:r>
              <a:rPr lang="en-US" sz="1000" dirty="0" err="1" smtClean="0">
                <a:latin typeface="+mj-lt"/>
              </a:rPr>
              <a:t>gcagcggctc</a:t>
            </a:r>
            <a:endParaRPr lang="en-US" sz="1000"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04800" y="455613"/>
            <a:ext cx="3975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t>The gene</a:t>
            </a:r>
            <a:r>
              <a:rPr lang="en-US" sz="2800" i="1"/>
              <a:t>: </a:t>
            </a:r>
            <a:r>
              <a:rPr lang="en-US" sz="2800"/>
              <a:t>CP4 EPSPS</a:t>
            </a:r>
          </a:p>
        </p:txBody>
      </p:sp>
      <p:graphicFrame>
        <p:nvGraphicFramePr>
          <p:cNvPr id="2" name="Object 1"/>
          <p:cNvGraphicFramePr>
            <a:graphicFrameLocks noChangeAspect="1"/>
          </p:cNvGraphicFramePr>
          <p:nvPr>
            <p:extLst>
              <p:ext uri="{D42A27DB-BD31-4B8C-83A1-F6EECF244321}">
                <p14:modId xmlns:p14="http://schemas.microsoft.com/office/powerpoint/2010/main" val="3701477373"/>
              </p:ext>
            </p:extLst>
          </p:nvPr>
        </p:nvGraphicFramePr>
        <p:xfrm>
          <a:off x="3581400" y="1005938"/>
          <a:ext cx="5068888" cy="4617310"/>
        </p:xfrm>
        <a:graphic>
          <a:graphicData uri="http://schemas.openxmlformats.org/presentationml/2006/ole">
            <mc:AlternateContent xmlns:mc="http://schemas.openxmlformats.org/markup-compatibility/2006">
              <mc:Choice xmlns:v="urn:schemas-microsoft-com:vml" Requires="v">
                <p:oleObj spid="_x0000_s40987" name="Document" r:id="rId3" imgW="7793285" imgH="9500713" progId="Word.Document.12">
                  <p:embed/>
                </p:oleObj>
              </mc:Choice>
              <mc:Fallback>
                <p:oleObj name="Document" r:id="rId3" imgW="7793285" imgH="9500713"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05938"/>
                        <a:ext cx="5068888" cy="4617310"/>
                      </a:xfrm>
                      <a:prstGeom prst="rect">
                        <a:avLst/>
                      </a:prstGeom>
                      <a:noFill/>
                      <a:ln>
                        <a:noFill/>
                      </a:ln>
                    </p:spPr>
                  </p:pic>
                </p:oleObj>
              </mc:Fallback>
            </mc:AlternateContent>
          </a:graphicData>
        </a:graphic>
      </p:graphicFrame>
      <p:pic>
        <p:nvPicPr>
          <p:cNvPr id="4"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 y="4114800"/>
            <a:ext cx="3657599" cy="241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4"/>
          <p:cNvGrpSpPr>
            <a:grpSpLocks/>
          </p:cNvGrpSpPr>
          <p:nvPr/>
        </p:nvGrpSpPr>
        <p:grpSpPr bwMode="auto">
          <a:xfrm>
            <a:off x="609600" y="5233118"/>
            <a:ext cx="304800" cy="1167681"/>
            <a:chOff x="685800" y="3352800"/>
            <a:chExt cx="304800" cy="1981200"/>
          </a:xfrm>
        </p:grpSpPr>
        <p:sp>
          <p:nvSpPr>
            <p:cNvPr id="6" name="Rectangle 5"/>
            <p:cNvSpPr/>
            <p:nvPr/>
          </p:nvSpPr>
          <p:spPr>
            <a:xfrm>
              <a:off x="685800" y="3352800"/>
              <a:ext cx="304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685800" y="3733800"/>
              <a:ext cx="304800" cy="2286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685800" y="4343400"/>
              <a:ext cx="304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685800" y="4724400"/>
              <a:ext cx="304800" cy="228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685800" y="5105400"/>
              <a:ext cx="3048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07975" y="914400"/>
            <a:ext cx="87598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a:t>The case:</a:t>
            </a:r>
            <a:r>
              <a:rPr lang="en-US" sz="2000" i="1"/>
              <a:t/>
            </a:r>
            <a:br>
              <a:rPr lang="en-US" sz="2000" i="1"/>
            </a:br>
            <a:endParaRPr lang="en-US" sz="2000"/>
          </a:p>
          <a:p>
            <a:pPr>
              <a:buFont typeface="Wingdings" charset="2"/>
              <a:buChar char="Ø"/>
            </a:pPr>
            <a:r>
              <a:rPr lang="en-US" sz="2000"/>
              <a:t>2003 </a:t>
            </a:r>
          </a:p>
          <a:p>
            <a:pPr marL="800100" lvl="1" indent="-342900">
              <a:buFont typeface="Arial" charset="0"/>
              <a:buChar char="•"/>
            </a:pPr>
            <a:r>
              <a:rPr lang="en-US" sz="2000"/>
              <a:t>Under APHIS permit, 162 ha test in Jefferson county of glyphosate-tolerant GM creeping bentgrass (event ASR368 by Scotts and Monsanto). The test was conducted within a 4453-ha control area established by the Oregon Dept. of Agriculture.</a:t>
            </a:r>
          </a:p>
          <a:p>
            <a:pPr>
              <a:buFont typeface="Wingdings" charset="2"/>
              <a:buChar char="Ø"/>
            </a:pPr>
            <a:r>
              <a:rPr lang="en-US" sz="2000"/>
              <a:t>2004: </a:t>
            </a:r>
          </a:p>
          <a:p>
            <a:pPr marL="800100" lvl="1" indent="-342900">
              <a:buFont typeface="Arial" charset="0"/>
              <a:buChar char="•"/>
            </a:pPr>
            <a:r>
              <a:rPr lang="en-US" sz="2000"/>
              <a:t>2.5 ha of production. </a:t>
            </a:r>
          </a:p>
          <a:p>
            <a:pPr marL="800100" lvl="1" indent="-342900">
              <a:buFont typeface="Arial" charset="0"/>
              <a:buChar char="•"/>
            </a:pPr>
            <a:r>
              <a:rPr lang="en-US" sz="2000"/>
              <a:t>Documented gene flow primarily within ~ 2 km but up to 21 km (Watrud et al. 2004. PNAS 14533-14538) </a:t>
            </a:r>
          </a:p>
          <a:p>
            <a:pPr marL="1257300" lvl="2" indent="-342900">
              <a:buFont typeface="Arial" charset="0"/>
              <a:buChar char="•"/>
            </a:pPr>
            <a:r>
              <a:rPr lang="en-US" sz="2000"/>
              <a:t>Gene flow documented via seedling tests using </a:t>
            </a:r>
          </a:p>
          <a:p>
            <a:pPr marL="1714500" lvl="3" indent="-342900">
              <a:buFont typeface="Arial" charset="0"/>
              <a:buChar char="•"/>
            </a:pPr>
            <a:r>
              <a:rPr lang="en-US" sz="2000"/>
              <a:t>protein detection (TraitCheck)</a:t>
            </a:r>
          </a:p>
          <a:p>
            <a:pPr marL="1714500" lvl="3" indent="-342900">
              <a:buFont typeface="Arial" charset="0"/>
              <a:buChar char="•"/>
            </a:pPr>
            <a:r>
              <a:rPr lang="en-US" sz="2000"/>
              <a:t>PCR (using transgenic soybean CP4 EPSPS; GenBank Accession No. AF464188.1, </a:t>
            </a:r>
          </a:p>
          <a:p>
            <a:pPr marL="1714500" lvl="3" indent="-342900">
              <a:buFont typeface="Arial" charset="0"/>
              <a:buChar char="•"/>
            </a:pPr>
            <a:r>
              <a:rPr lang="en-US" sz="2000"/>
              <a:t>sequencing of cloned PCR products.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95263" y="990600"/>
            <a:ext cx="8763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t>The case:</a:t>
            </a:r>
            <a:r>
              <a:rPr lang="en-US" sz="2400" i="1" dirty="0"/>
              <a:t/>
            </a:r>
            <a:br>
              <a:rPr lang="en-US" sz="2400" i="1" dirty="0"/>
            </a:br>
            <a:endParaRPr lang="en-US" sz="2000" dirty="0"/>
          </a:p>
          <a:p>
            <a:pPr>
              <a:buFont typeface="Wingdings" charset="2"/>
              <a:buChar char="Ø"/>
            </a:pPr>
            <a:r>
              <a:rPr lang="en-US" sz="2000" dirty="0"/>
              <a:t>2005: </a:t>
            </a:r>
          </a:p>
          <a:p>
            <a:pPr marL="800100" lvl="1" indent="-342900">
              <a:buFont typeface="Arial" charset="0"/>
              <a:buChar char="•"/>
            </a:pPr>
            <a:r>
              <a:rPr lang="en-US" sz="2000" dirty="0"/>
              <a:t>No production </a:t>
            </a:r>
          </a:p>
          <a:p>
            <a:pPr marL="800100" lvl="1" indent="-342900">
              <a:buFont typeface="Arial" charset="0"/>
              <a:buChar char="•"/>
            </a:pPr>
            <a:r>
              <a:rPr lang="en-US" sz="2000" dirty="0"/>
              <a:t>Continued sampling </a:t>
            </a:r>
          </a:p>
          <a:p>
            <a:pPr>
              <a:buFont typeface="Wingdings" charset="2"/>
              <a:buChar char="Ø"/>
            </a:pPr>
            <a:r>
              <a:rPr lang="en-US" sz="2000" dirty="0"/>
              <a:t>2006: </a:t>
            </a:r>
          </a:p>
          <a:p>
            <a:pPr marL="800100" lvl="1" indent="-342900">
              <a:buFont typeface="Arial" charset="0"/>
              <a:buChar char="•"/>
            </a:pPr>
            <a:r>
              <a:rPr lang="en-US" sz="2000" dirty="0"/>
              <a:t>Detected plants expressing transgene - demonstrated pollen transfer and seed dispersal (</a:t>
            </a:r>
            <a:r>
              <a:rPr lang="en-US" sz="2000" dirty="0" err="1"/>
              <a:t>Reichman</a:t>
            </a:r>
            <a:r>
              <a:rPr lang="en-US" sz="2000" dirty="0"/>
              <a:t> et al. 2006. Mol. Ecology 15: 4243-4255) </a:t>
            </a:r>
          </a:p>
          <a:p>
            <a:pPr marL="800100" lvl="1" indent="-342900">
              <a:buFont typeface="Arial" charset="0"/>
              <a:buChar char="•"/>
            </a:pPr>
            <a:r>
              <a:rPr lang="en-US" sz="2000" dirty="0"/>
              <a:t>Gene flow documented via using </a:t>
            </a:r>
            <a:r>
              <a:rPr lang="en-US" sz="2000" dirty="0" err="1"/>
              <a:t>TraitChek</a:t>
            </a:r>
            <a:r>
              <a:rPr lang="en-US" sz="2000" dirty="0"/>
              <a:t>, PCR, and sequencing </a:t>
            </a:r>
          </a:p>
          <a:p>
            <a:pPr>
              <a:buFont typeface="Wingdings" charset="2"/>
              <a:buChar char="Ø"/>
            </a:pPr>
            <a:r>
              <a:rPr lang="en-US" sz="2000" dirty="0"/>
              <a:t>2007: </a:t>
            </a:r>
          </a:p>
          <a:p>
            <a:pPr marL="800100" lvl="1" indent="-342900">
              <a:buFont typeface="Arial" charset="0"/>
              <a:buChar char="•"/>
            </a:pPr>
            <a:r>
              <a:rPr lang="en-US" sz="2000" dirty="0"/>
              <a:t>Issue settled with civil penalty </a:t>
            </a:r>
          </a:p>
          <a:p>
            <a:pPr>
              <a:buFont typeface="Wingdings" charset="2"/>
              <a:buChar char="Ø"/>
            </a:pPr>
            <a:r>
              <a:rPr lang="en-US" sz="2000" dirty="0"/>
              <a:t>2011: 	Transgenic plants in central and southeastern Oregon</a:t>
            </a:r>
          </a:p>
          <a:p>
            <a:pPr>
              <a:buFont typeface="Wingdings" charset="2"/>
              <a:buChar char="Ø"/>
            </a:pPr>
            <a:r>
              <a:rPr lang="en-US" sz="2000" dirty="0"/>
              <a:t>2012: 	Transgenic plants in </a:t>
            </a:r>
            <a:r>
              <a:rPr lang="en-US" sz="2000" dirty="0" smtClean="0"/>
              <a:t>Oregon and Idaho </a:t>
            </a:r>
          </a:p>
          <a:p>
            <a:pPr>
              <a:buFont typeface="Wingdings" charset="2"/>
              <a:buChar char="Ø"/>
            </a:pPr>
            <a:r>
              <a:rPr lang="en-US" sz="2000" dirty="0" smtClean="0"/>
              <a:t>2013, 2014, 2015, 2016, 2017……monitoring and reporting </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43622"/>
            <a:ext cx="8305800" cy="584775"/>
          </a:xfrm>
          <a:prstGeom prst="rect">
            <a:avLst/>
          </a:prstGeom>
        </p:spPr>
        <p:txBody>
          <a:bodyPr wrap="square">
            <a:spAutoFit/>
          </a:bodyPr>
          <a:lstStyle/>
          <a:p>
            <a:r>
              <a:rPr lang="en-US" sz="3200" dirty="0" smtClean="0"/>
              <a:t>What is and what is not a transgenic plant? </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800" y="2286000"/>
            <a:ext cx="5080000" cy="3810000"/>
          </a:xfrm>
          <a:prstGeom prst="rect">
            <a:avLst/>
          </a:prstGeom>
        </p:spPr>
      </p:pic>
    </p:spTree>
    <p:extLst>
      <p:ext uri="{BB962C8B-B14F-4D97-AF65-F5344CB8AC3E}">
        <p14:creationId xmlns:p14="http://schemas.microsoft.com/office/powerpoint/2010/main" val="3737633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5438" t="10366" r="16641" b="3866"/>
          <a:stretch/>
        </p:blipFill>
        <p:spPr bwMode="auto">
          <a:xfrm>
            <a:off x="838200" y="312683"/>
            <a:ext cx="762742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613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4877" t="10748" r="16104" b="3448"/>
          <a:stretch/>
        </p:blipFill>
        <p:spPr bwMode="auto">
          <a:xfrm>
            <a:off x="762000" y="310055"/>
            <a:ext cx="764930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903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4304" t="10840" r="14177" b="3264"/>
          <a:stretch/>
        </p:blipFill>
        <p:spPr bwMode="auto">
          <a:xfrm>
            <a:off x="838201" y="914400"/>
            <a:ext cx="7239000" cy="543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873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941" t="19801" r="26038" b="3292"/>
          <a:stretch/>
        </p:blipFill>
        <p:spPr bwMode="auto">
          <a:xfrm>
            <a:off x="457200" y="304800"/>
            <a:ext cx="4724400" cy="48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2746" y="5257800"/>
            <a:ext cx="7924800" cy="1477328"/>
          </a:xfrm>
          <a:prstGeom prst="rect">
            <a:avLst/>
          </a:prstGeom>
        </p:spPr>
        <p:txBody>
          <a:bodyPr wrap="square">
            <a:spAutoFit/>
          </a:bodyPr>
          <a:lstStyle/>
          <a:p>
            <a:r>
              <a:rPr lang="en-US" dirty="0" smtClean="0"/>
              <a:t>“Our work suggests that </a:t>
            </a:r>
            <a:r>
              <a:rPr lang="en-US" dirty="0" err="1" smtClean="0"/>
              <a:t>cisgenic</a:t>
            </a:r>
            <a:r>
              <a:rPr lang="en-US" dirty="0" smtClean="0"/>
              <a:t> insertion of additional copies of native genes involved in growth regulation may provide tools to help modify plant architecture, expand the genetic variance in plant architecture available to breeders and accelerate transfer of alleles between difficult-to-cross species.”</a:t>
            </a:r>
            <a:endParaRPr lang="en-US" dirty="0"/>
          </a:p>
        </p:txBody>
      </p:sp>
    </p:spTree>
    <p:extLst>
      <p:ext uri="{BB962C8B-B14F-4D97-AF65-F5344CB8AC3E}">
        <p14:creationId xmlns:p14="http://schemas.microsoft.com/office/powerpoint/2010/main" val="1560185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5594" t="10778" r="15274" b="3182"/>
          <a:stretch/>
        </p:blipFill>
        <p:spPr bwMode="auto">
          <a:xfrm>
            <a:off x="990600" y="457200"/>
            <a:ext cx="783681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492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3366" t="11539" r="56686" b="17436"/>
          <a:stretch/>
        </p:blipFill>
        <p:spPr bwMode="auto">
          <a:xfrm>
            <a:off x="3733800" y="381000"/>
            <a:ext cx="5263055" cy="6114393"/>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cstate="screen">
            <a:extLst>
              <a:ext uri="{28A0092B-C50C-407E-A947-70E740481C1C}">
                <a14:useLocalDpi xmlns:a14="http://schemas.microsoft.com/office/drawing/2010/main"/>
              </a:ext>
            </a:extLst>
          </a:blip>
          <a:srcRect l="24359" t="42051" r="26122" b="5641"/>
          <a:stretch/>
        </p:blipFill>
        <p:spPr bwMode="auto">
          <a:xfrm>
            <a:off x="457200" y="1485900"/>
            <a:ext cx="3166570" cy="21717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255" y="5105400"/>
            <a:ext cx="4572000" cy="492443"/>
          </a:xfrm>
          <a:prstGeom prst="rect">
            <a:avLst/>
          </a:prstGeom>
        </p:spPr>
        <p:txBody>
          <a:bodyPr>
            <a:spAutoFit/>
          </a:bodyPr>
          <a:lstStyle/>
          <a:p>
            <a:r>
              <a:rPr lang="en-US" sz="1200" dirty="0">
                <a:hlinkClick r:id="rId4"/>
              </a:rPr>
              <a:t>http://</a:t>
            </a:r>
            <a:r>
              <a:rPr lang="en-US" sz="1200" dirty="0" smtClean="0">
                <a:hlinkClick r:id="rId4"/>
              </a:rPr>
              <a:t>www.nature.com/nrg/multimedia/rnai/animation/index.html</a:t>
            </a:r>
            <a:endParaRPr lang="en-US" sz="1200" dirty="0" smtClean="0"/>
          </a:p>
          <a:p>
            <a:endParaRPr lang="en-US" sz="1400" dirty="0"/>
          </a:p>
        </p:txBody>
      </p:sp>
    </p:spTree>
    <p:extLst>
      <p:ext uri="{BB962C8B-B14F-4D97-AF65-F5344CB8AC3E}">
        <p14:creationId xmlns:p14="http://schemas.microsoft.com/office/powerpoint/2010/main" val="291646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04800" y="457200"/>
            <a:ext cx="838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r>
              <a:rPr lang="en-US" sz="2400" dirty="0"/>
              <a:t>	CP4 EPSPS: The gene conferring resistance to the herbicide Roundup </a:t>
            </a:r>
          </a:p>
          <a:p>
            <a:pPr marL="285750" indent="-285750"/>
            <a:endParaRPr lang="en-US" sz="2400" dirty="0"/>
          </a:p>
          <a:p>
            <a:pPr marL="285750" indent="-285750"/>
            <a:r>
              <a:rPr lang="en-US" sz="2400" dirty="0"/>
              <a:t>	The gene was found in </a:t>
            </a:r>
            <a:r>
              <a:rPr lang="en-US" sz="2400" i="1" dirty="0"/>
              <a:t>Agrobacterium tumefaciens </a:t>
            </a:r>
            <a:r>
              <a:rPr lang="en-US" sz="2400" dirty="0"/>
              <a:t>and transferred to various plants </a:t>
            </a:r>
          </a:p>
          <a:p>
            <a:pPr marL="285750" indent="-285750"/>
            <a:endParaRPr lang="en-US" sz="2400" dirty="0"/>
          </a:p>
          <a:p>
            <a:pPr marL="285750" indent="-285750"/>
            <a:r>
              <a:rPr lang="en-US" sz="2400" dirty="0"/>
              <a:t>	Coincidentally, this organism is also used for creating transgenic plants</a:t>
            </a:r>
          </a:p>
        </p:txBody>
      </p:sp>
      <p:graphicFrame>
        <p:nvGraphicFramePr>
          <p:cNvPr id="2" name="Object 1"/>
          <p:cNvGraphicFramePr>
            <a:graphicFrameLocks noChangeAspect="1"/>
          </p:cNvGraphicFramePr>
          <p:nvPr>
            <p:extLst>
              <p:ext uri="{D42A27DB-BD31-4B8C-83A1-F6EECF244321}">
                <p14:modId xmlns:p14="http://schemas.microsoft.com/office/powerpoint/2010/main" val="3901455444"/>
              </p:ext>
            </p:extLst>
          </p:nvPr>
        </p:nvGraphicFramePr>
        <p:xfrm>
          <a:off x="5334000" y="3581400"/>
          <a:ext cx="3011814" cy="2743200"/>
        </p:xfrm>
        <a:graphic>
          <a:graphicData uri="http://schemas.openxmlformats.org/presentationml/2006/ole">
            <mc:AlternateContent xmlns:mc="http://schemas.openxmlformats.org/markup-compatibility/2006">
              <mc:Choice xmlns:v="urn:schemas-microsoft-com:vml" Requires="v">
                <p:oleObj spid="_x0000_s16415" name="Document" r:id="rId3" imgW="7793285" imgH="9500713" progId="Word.Document.12">
                  <p:embed/>
                </p:oleObj>
              </mc:Choice>
              <mc:Fallback>
                <p:oleObj name="Document" r:id="rId3" imgW="7793285" imgH="9500713" progId="Word.Document.1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81400"/>
                        <a:ext cx="3011814" cy="2743200"/>
                      </a:xfrm>
                      <a:prstGeom prst="rect">
                        <a:avLst/>
                      </a:prstGeom>
                      <a:noFill/>
                      <a:ln>
                        <a:noFill/>
                      </a:ln>
                      <a:effectLst/>
                    </p:spPr>
                  </p:pic>
                </p:oleObj>
              </mc:Fallback>
            </mc:AlternateContent>
          </a:graphicData>
        </a:graphic>
      </p:graphicFrame>
      <p:pic>
        <p:nvPicPr>
          <p:cNvPr id="1638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8800" y="3452931"/>
            <a:ext cx="3657599" cy="241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4"/>
          <p:cNvGrpSpPr>
            <a:grpSpLocks/>
          </p:cNvGrpSpPr>
          <p:nvPr/>
        </p:nvGrpSpPr>
        <p:grpSpPr bwMode="auto">
          <a:xfrm>
            <a:off x="1828800" y="4634683"/>
            <a:ext cx="152400" cy="972458"/>
            <a:chOff x="685800" y="3352800"/>
            <a:chExt cx="304800" cy="1981200"/>
          </a:xfrm>
        </p:grpSpPr>
        <p:sp>
          <p:nvSpPr>
            <p:cNvPr id="8" name="Rectangle 7"/>
            <p:cNvSpPr/>
            <p:nvPr/>
          </p:nvSpPr>
          <p:spPr>
            <a:xfrm>
              <a:off x="685800" y="3352800"/>
              <a:ext cx="304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685800" y="3733800"/>
              <a:ext cx="304800" cy="2286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685800" y="4343400"/>
              <a:ext cx="304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685800" y="4724400"/>
              <a:ext cx="304800" cy="2286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85800" y="5105400"/>
              <a:ext cx="3048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Activator Like Effector</a:t>
            </a:r>
            <a:br>
              <a:rPr lang="en-US" dirty="0" smtClean="0"/>
            </a:br>
            <a:r>
              <a:rPr lang="en-US" dirty="0" smtClean="0"/>
              <a:t>Nucleases - TALENs</a:t>
            </a:r>
            <a:endParaRPr lang="en-US" dirty="0"/>
          </a:p>
        </p:txBody>
      </p:sp>
      <p:sp>
        <p:nvSpPr>
          <p:cNvPr id="3" name="Content Placeholder 2"/>
          <p:cNvSpPr>
            <a:spLocks noGrp="1"/>
          </p:cNvSpPr>
          <p:nvPr>
            <p:ph idx="1"/>
          </p:nvPr>
        </p:nvSpPr>
        <p:spPr>
          <a:xfrm>
            <a:off x="5800168" y="1742281"/>
            <a:ext cx="3348314" cy="4525963"/>
          </a:xfrm>
        </p:spPr>
        <p:txBody>
          <a:bodyPr/>
          <a:lstStyle/>
          <a:p>
            <a:r>
              <a:rPr lang="en-US" sz="2400" dirty="0" smtClean="0"/>
              <a:t>Use TALEs to bind to a particular DNA region</a:t>
            </a:r>
          </a:p>
          <a:p>
            <a:r>
              <a:rPr lang="en-US" sz="2400" dirty="0" smtClean="0"/>
              <a:t>Double Strand Break</a:t>
            </a:r>
          </a:p>
          <a:p>
            <a:r>
              <a:rPr lang="en-US" sz="2400" dirty="0" smtClean="0"/>
              <a:t>Non-Homologous End Joining repair – error can alter function</a:t>
            </a:r>
          </a:p>
          <a:p>
            <a:r>
              <a:rPr lang="en-US" sz="2400" dirty="0" smtClean="0"/>
              <a:t>Introduce new sequence</a:t>
            </a:r>
          </a:p>
          <a:p>
            <a:pPr lvl="1"/>
            <a:r>
              <a:rPr lang="en-US" sz="2000" dirty="0" smtClean="0"/>
              <a:t>Exogenous DNS</a:t>
            </a:r>
          </a:p>
          <a:p>
            <a:pPr lvl="1"/>
            <a:r>
              <a:rPr lang="en-US" sz="2000" dirty="0" smtClean="0"/>
              <a:t>Homology Directed Repair</a:t>
            </a:r>
          </a:p>
          <a:p>
            <a:endParaRPr lang="en-US" sz="2400" dirty="0"/>
          </a:p>
        </p:txBody>
      </p:sp>
      <p:pic>
        <p:nvPicPr>
          <p:cNvPr id="41988" name="Picture 4" descr="Custom TALENs Servic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939511"/>
            <a:ext cx="5693804" cy="389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76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202"/>
            <a:ext cx="9144000" cy="1143000"/>
          </a:xfrm>
        </p:spPr>
        <p:txBody>
          <a:bodyPr/>
          <a:lstStyle/>
          <a:p>
            <a:r>
              <a:rPr lang="en-US" dirty="0" smtClean="0"/>
              <a:t>Clustered Regularly Interspaced Short Palindromic Repeats (CRISPR)</a:t>
            </a:r>
            <a:endParaRPr lang="en-US" dirty="0"/>
          </a:p>
        </p:txBody>
      </p:sp>
      <p:sp>
        <p:nvSpPr>
          <p:cNvPr id="3" name="Content Placeholder 2"/>
          <p:cNvSpPr>
            <a:spLocks noGrp="1"/>
          </p:cNvSpPr>
          <p:nvPr>
            <p:ph idx="1"/>
          </p:nvPr>
        </p:nvSpPr>
        <p:spPr>
          <a:xfrm>
            <a:off x="5408024" y="1716745"/>
            <a:ext cx="3735976" cy="4534924"/>
          </a:xfrm>
        </p:spPr>
        <p:txBody>
          <a:bodyPr/>
          <a:lstStyle/>
          <a:p>
            <a:pPr marL="169863" indent="-169863"/>
            <a:r>
              <a:rPr lang="en-US" sz="2800" dirty="0" smtClean="0"/>
              <a:t>RNA guided nucleases with custom specificities for genome editing</a:t>
            </a:r>
          </a:p>
          <a:p>
            <a:pPr marL="169863" indent="-169863"/>
            <a:r>
              <a:rPr lang="en-US" sz="2800" dirty="0" smtClean="0"/>
              <a:t>Modify endogenous genes rapidly and efficiently</a:t>
            </a:r>
          </a:p>
          <a:p>
            <a:pPr marL="169863" indent="-169863"/>
            <a:r>
              <a:rPr lang="en-US" sz="2800" dirty="0" smtClean="0"/>
              <a:t>Regulation? </a:t>
            </a:r>
            <a:endParaRPr lang="en-US" sz="2800" dirty="0"/>
          </a:p>
        </p:txBody>
      </p:sp>
      <p:pic>
        <p:nvPicPr>
          <p:cNvPr id="43018" name="Picture 10" descr="Overview of various Cas9-based application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40" y="1716745"/>
            <a:ext cx="5440241" cy="4405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4200" y="6100798"/>
            <a:ext cx="5334000" cy="646331"/>
          </a:xfrm>
          <a:prstGeom prst="rect">
            <a:avLst/>
          </a:prstGeom>
        </p:spPr>
        <p:txBody>
          <a:bodyPr wrap="square">
            <a:spAutoFit/>
          </a:bodyPr>
          <a:lstStyle/>
          <a:p>
            <a:r>
              <a:rPr lang="en-US" dirty="0">
                <a:hlinkClick r:id="rId3"/>
              </a:rPr>
              <a:t>https://</a:t>
            </a:r>
            <a:r>
              <a:rPr lang="en-US" dirty="0" smtClean="0">
                <a:hlinkClick r:id="rId3"/>
              </a:rPr>
              <a:t>www.youtube.com/watch?v=2pp17E4E-O8</a:t>
            </a:r>
            <a:endParaRPr lang="en-US" dirty="0" smtClean="0"/>
          </a:p>
          <a:p>
            <a:endParaRPr lang="en-US" dirty="0"/>
          </a:p>
        </p:txBody>
      </p:sp>
    </p:spTree>
    <p:extLst>
      <p:ext uri="{BB962C8B-B14F-4D97-AF65-F5344CB8AC3E}">
        <p14:creationId xmlns:p14="http://schemas.microsoft.com/office/powerpoint/2010/main" val="386951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56"/>
            <a:ext cx="8229600" cy="1143000"/>
          </a:xfrm>
        </p:spPr>
        <p:txBody>
          <a:bodyPr/>
          <a:lstStyle/>
          <a:p>
            <a:r>
              <a:rPr lang="en-US" dirty="0" smtClean="0"/>
              <a:t>Genome Editing Example</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0200" y="1600200"/>
            <a:ext cx="5257800" cy="2199692"/>
          </a:xfrm>
          <a:prstGeom prst="rect">
            <a:avLst/>
          </a:prstGeom>
        </p:spPr>
      </p:pic>
      <p:pic>
        <p:nvPicPr>
          <p:cNvPr id="44034" name="Picture 2" descr="Loss of TaMLO function confers resistance of bread wheat to powdery mildew diseas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71297" y="4495800"/>
            <a:ext cx="5737225" cy="184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7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7168" y="2565"/>
            <a:ext cx="5566804" cy="1077218"/>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Comparing  “- </a:t>
            </a:r>
            <a:r>
              <a:rPr lang="en-US" sz="2800" b="1" dirty="0" err="1" smtClean="0">
                <a:latin typeface="Times New Roman" charset="0"/>
                <a:ea typeface="Times New Roman" charset="0"/>
                <a:cs typeface="Times New Roman" charset="0"/>
              </a:rPr>
              <a:t>enics</a:t>
            </a:r>
            <a:r>
              <a:rPr lang="en-US" sz="2800" b="1" dirty="0" smtClean="0">
                <a:latin typeface="Times New Roman" charset="0"/>
                <a:ea typeface="Times New Roman" charset="0"/>
                <a:cs typeface="Times New Roman" charset="0"/>
              </a:rPr>
              <a:t>” and  “edits” </a:t>
            </a:r>
          </a:p>
          <a:p>
            <a:pPr algn="ctr"/>
            <a:endParaRPr lang="en-US" sz="3600" b="1" dirty="0" smtClean="0">
              <a:latin typeface="Times New Roman" charset="0"/>
              <a:ea typeface="Times New Roman" charset="0"/>
              <a:cs typeface="Times New Roman" charset="0"/>
            </a:endParaRPr>
          </a:p>
        </p:txBody>
      </p:sp>
      <p:cxnSp>
        <p:nvCxnSpPr>
          <p:cNvPr id="3" name="Straight Connector 2"/>
          <p:cNvCxnSpPr/>
          <p:nvPr/>
        </p:nvCxnSpPr>
        <p:spPr>
          <a:xfrm>
            <a:off x="1042828" y="3457049"/>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050338" y="3457050"/>
            <a:ext cx="956780" cy="123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42828" y="458507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04277" y="4580388"/>
            <a:ext cx="6858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2828" y="5381946"/>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237333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6200" y="3520612"/>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47416" y="3508626"/>
            <a:ext cx="956780" cy="119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2828" y="976046"/>
            <a:ext cx="835485" cy="461665"/>
          </a:xfrm>
          <a:prstGeom prst="rect">
            <a:avLst/>
          </a:prstGeom>
          <a:noFill/>
        </p:spPr>
        <p:txBody>
          <a:bodyPr wrap="none" rtlCol="0">
            <a:spAutoFit/>
          </a:bodyPr>
          <a:lstStyle/>
          <a:p>
            <a:r>
              <a:rPr lang="en-US" sz="2400" dirty="0" smtClean="0"/>
              <a:t>DNA</a:t>
            </a:r>
            <a:endParaRPr lang="en-US" sz="2400" dirty="0"/>
          </a:p>
        </p:txBody>
      </p:sp>
      <p:sp>
        <p:nvSpPr>
          <p:cNvPr id="13" name="TextBox 12"/>
          <p:cNvSpPr txBox="1"/>
          <p:nvPr/>
        </p:nvSpPr>
        <p:spPr>
          <a:xfrm>
            <a:off x="2980014" y="976046"/>
            <a:ext cx="2039148" cy="461665"/>
          </a:xfrm>
          <a:prstGeom prst="rect">
            <a:avLst/>
          </a:prstGeom>
          <a:noFill/>
        </p:spPr>
        <p:txBody>
          <a:bodyPr wrap="none" rtlCol="0">
            <a:spAutoFit/>
          </a:bodyPr>
          <a:lstStyle/>
          <a:p>
            <a:r>
              <a:rPr lang="en-US" sz="2400" dirty="0" smtClean="0"/>
              <a:t>Transcription </a:t>
            </a:r>
            <a:endParaRPr lang="en-US" sz="2400" dirty="0"/>
          </a:p>
        </p:txBody>
      </p:sp>
      <p:sp>
        <p:nvSpPr>
          <p:cNvPr id="14" name="TextBox 13"/>
          <p:cNvSpPr txBox="1"/>
          <p:nvPr/>
        </p:nvSpPr>
        <p:spPr>
          <a:xfrm>
            <a:off x="5679253" y="976045"/>
            <a:ext cx="3563604" cy="461665"/>
          </a:xfrm>
          <a:prstGeom prst="rect">
            <a:avLst/>
          </a:prstGeom>
          <a:noFill/>
        </p:spPr>
        <p:txBody>
          <a:bodyPr wrap="none" rtlCol="0">
            <a:spAutoFit/>
          </a:bodyPr>
          <a:lstStyle/>
          <a:p>
            <a:r>
              <a:rPr lang="en-US" sz="2400" dirty="0" smtClean="0"/>
              <a:t>Translation and beyond  </a:t>
            </a:r>
            <a:endParaRPr lang="en-US" sz="2400" dirty="0"/>
          </a:p>
        </p:txBody>
      </p:sp>
      <p:sp>
        <p:nvSpPr>
          <p:cNvPr id="15" name="Rectangle 14"/>
          <p:cNvSpPr/>
          <p:nvPr/>
        </p:nvSpPr>
        <p:spPr>
          <a:xfrm>
            <a:off x="1101903" y="3371321"/>
            <a:ext cx="824778" cy="338554"/>
          </a:xfrm>
          <a:prstGeom prst="rect">
            <a:avLst/>
          </a:prstGeom>
        </p:spPr>
        <p:txBody>
          <a:bodyPr wrap="none">
            <a:spAutoFit/>
          </a:bodyPr>
          <a:lstStyle/>
          <a:p>
            <a:r>
              <a:rPr lang="en-US" sz="1600" smtClean="0">
                <a:latin typeface="+mn-lt"/>
              </a:rPr>
              <a:t>ATGCTC</a:t>
            </a:r>
            <a:endParaRPr lang="en-US" sz="1600" dirty="0">
              <a:latin typeface="+mn-lt"/>
            </a:endParaRPr>
          </a:p>
        </p:txBody>
      </p:sp>
      <p:sp>
        <p:nvSpPr>
          <p:cNvPr id="16" name="Rectangle 15"/>
          <p:cNvSpPr/>
          <p:nvPr/>
        </p:nvSpPr>
        <p:spPr>
          <a:xfrm>
            <a:off x="1101903" y="4585070"/>
            <a:ext cx="824778" cy="338554"/>
          </a:xfrm>
          <a:prstGeom prst="rect">
            <a:avLst/>
          </a:prstGeom>
        </p:spPr>
        <p:txBody>
          <a:bodyPr wrap="none">
            <a:spAutoFit/>
          </a:bodyPr>
          <a:lstStyle/>
          <a:p>
            <a:r>
              <a:rPr lang="en-US" sz="1600" smtClean="0">
                <a:latin typeface="+mn-lt"/>
              </a:rPr>
              <a:t>ATGCTC</a:t>
            </a:r>
            <a:endParaRPr lang="en-US" sz="1600" dirty="0">
              <a:latin typeface="+mn-lt"/>
            </a:endParaRPr>
          </a:p>
        </p:txBody>
      </p:sp>
      <p:sp>
        <p:nvSpPr>
          <p:cNvPr id="17" name="Rectangle 16"/>
          <p:cNvSpPr/>
          <p:nvPr/>
        </p:nvSpPr>
        <p:spPr>
          <a:xfrm>
            <a:off x="864378" y="5334118"/>
            <a:ext cx="696601" cy="338554"/>
          </a:xfrm>
          <a:prstGeom prst="rect">
            <a:avLst/>
          </a:prstGeom>
        </p:spPr>
        <p:txBody>
          <a:bodyPr wrap="none">
            <a:spAutoFit/>
          </a:bodyPr>
          <a:lstStyle/>
          <a:p>
            <a:r>
              <a:rPr lang="en-US" sz="1600" dirty="0" smtClean="0">
                <a:latin typeface="+mn-lt"/>
              </a:rPr>
              <a:t>ATCTC</a:t>
            </a:r>
            <a:endParaRPr lang="en-US" sz="1600" dirty="0">
              <a:latin typeface="+mn-lt"/>
            </a:endParaRPr>
          </a:p>
        </p:txBody>
      </p:sp>
      <p:sp>
        <p:nvSpPr>
          <p:cNvPr id="18" name="TextBox 17"/>
          <p:cNvSpPr txBox="1"/>
          <p:nvPr/>
        </p:nvSpPr>
        <p:spPr>
          <a:xfrm>
            <a:off x="1781897" y="3366185"/>
            <a:ext cx="1539149" cy="338554"/>
          </a:xfrm>
          <a:prstGeom prst="rect">
            <a:avLst/>
          </a:prstGeom>
          <a:noFill/>
        </p:spPr>
        <p:txBody>
          <a:bodyPr wrap="square" rtlCol="0">
            <a:spAutoFit/>
          </a:bodyPr>
          <a:lstStyle/>
          <a:p>
            <a:r>
              <a:rPr lang="en-US" sz="1600" dirty="0" smtClean="0">
                <a:latin typeface="+mn-lt"/>
              </a:rPr>
              <a:t>+   transgene</a:t>
            </a:r>
            <a:endParaRPr lang="en-US" sz="1600" dirty="0">
              <a:latin typeface="+mn-lt"/>
            </a:endParaRPr>
          </a:p>
        </p:txBody>
      </p:sp>
      <p:sp>
        <p:nvSpPr>
          <p:cNvPr id="19" name="TextBox 18"/>
          <p:cNvSpPr txBox="1"/>
          <p:nvPr/>
        </p:nvSpPr>
        <p:spPr>
          <a:xfrm>
            <a:off x="1840972" y="4588167"/>
            <a:ext cx="1808354" cy="338554"/>
          </a:xfrm>
          <a:prstGeom prst="rect">
            <a:avLst/>
          </a:prstGeom>
          <a:noFill/>
        </p:spPr>
        <p:txBody>
          <a:bodyPr wrap="square" rtlCol="0">
            <a:spAutoFit/>
          </a:bodyPr>
          <a:lstStyle/>
          <a:p>
            <a:r>
              <a:rPr lang="en-US" sz="1600" i="1" dirty="0" smtClean="0">
                <a:latin typeface="+mn-lt"/>
              </a:rPr>
              <a:t>+  </a:t>
            </a:r>
            <a:r>
              <a:rPr lang="en-US" sz="1600" i="1" dirty="0" err="1" smtClean="0">
                <a:latin typeface="+mn-lt"/>
              </a:rPr>
              <a:t>RNAi</a:t>
            </a:r>
            <a:r>
              <a:rPr lang="en-US" sz="1600" i="1" dirty="0" smtClean="0">
                <a:latin typeface="+mn-lt"/>
              </a:rPr>
              <a:t> construct </a:t>
            </a:r>
            <a:endParaRPr lang="en-US" sz="1600" i="1" dirty="0">
              <a:latin typeface="+mn-lt"/>
            </a:endParaRPr>
          </a:p>
        </p:txBody>
      </p:sp>
      <p:sp>
        <p:nvSpPr>
          <p:cNvPr id="20" name="TextBox 19"/>
          <p:cNvSpPr txBox="1"/>
          <p:nvPr/>
        </p:nvSpPr>
        <p:spPr>
          <a:xfrm>
            <a:off x="1647293" y="5334118"/>
            <a:ext cx="1808355" cy="338554"/>
          </a:xfrm>
          <a:prstGeom prst="rect">
            <a:avLst/>
          </a:prstGeom>
          <a:noFill/>
        </p:spPr>
        <p:txBody>
          <a:bodyPr wrap="square" rtlCol="0">
            <a:spAutoFit/>
          </a:bodyPr>
          <a:lstStyle/>
          <a:p>
            <a:r>
              <a:rPr lang="en-US" sz="1600" i="1" dirty="0" smtClean="0">
                <a:latin typeface="+mn-lt"/>
              </a:rPr>
              <a:t>+ CRISPR construct</a:t>
            </a:r>
            <a:endParaRPr lang="en-US" sz="1600" i="1" dirty="0">
              <a:latin typeface="+mn-lt"/>
            </a:endParaRPr>
          </a:p>
        </p:txBody>
      </p:sp>
      <p:cxnSp>
        <p:nvCxnSpPr>
          <p:cNvPr id="21" name="Straight Connector 20"/>
          <p:cNvCxnSpPr/>
          <p:nvPr/>
        </p:nvCxnSpPr>
        <p:spPr>
          <a:xfrm>
            <a:off x="2134982" y="5389724"/>
            <a:ext cx="685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945277" y="2205114"/>
            <a:ext cx="56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45277" y="3335946"/>
            <a:ext cx="56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886200" y="4441724"/>
            <a:ext cx="685800" cy="169660"/>
            <a:chOff x="5181600" y="4441724"/>
            <a:chExt cx="914400" cy="169660"/>
          </a:xfrm>
        </p:grpSpPr>
        <p:cxnSp>
          <p:nvCxnSpPr>
            <p:cNvPr id="25" name="Straight Connector 24"/>
            <p:cNvCxnSpPr/>
            <p:nvPr/>
          </p:nvCxnSpPr>
          <p:spPr>
            <a:xfrm>
              <a:off x="5181600" y="4611384"/>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60368" y="4441724"/>
              <a:ext cx="750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886200" y="5212286"/>
            <a:ext cx="685800" cy="169660"/>
            <a:chOff x="5181600" y="5212286"/>
            <a:chExt cx="914400" cy="169660"/>
          </a:xfrm>
        </p:grpSpPr>
        <p:cxnSp>
          <p:nvCxnSpPr>
            <p:cNvPr id="28" name="Straight Connector 27"/>
            <p:cNvCxnSpPr/>
            <p:nvPr/>
          </p:nvCxnSpPr>
          <p:spPr>
            <a:xfrm>
              <a:off x="5181600" y="5381946"/>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60367" y="5212286"/>
              <a:ext cx="75001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4947415" y="3335946"/>
            <a:ext cx="84720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37223" y="4615332"/>
            <a:ext cx="2270173" cy="338554"/>
          </a:xfrm>
          <a:prstGeom prst="rect">
            <a:avLst/>
          </a:prstGeom>
          <a:noFill/>
        </p:spPr>
        <p:txBody>
          <a:bodyPr wrap="none" rtlCol="0">
            <a:spAutoFit/>
          </a:bodyPr>
          <a:lstStyle/>
          <a:p>
            <a:r>
              <a:rPr lang="en-US" sz="1600" i="1" smtClean="0">
                <a:solidFill>
                  <a:srgbClr val="FF0000"/>
                </a:solidFill>
                <a:latin typeface="+mn-lt"/>
              </a:rPr>
              <a:t>Degrade wild type </a:t>
            </a:r>
            <a:r>
              <a:rPr lang="en-US" sz="1600" i="1" dirty="0" smtClean="0">
                <a:solidFill>
                  <a:srgbClr val="FF0000"/>
                </a:solidFill>
                <a:latin typeface="+mn-lt"/>
              </a:rPr>
              <a:t>mRNA</a:t>
            </a:r>
            <a:endParaRPr lang="en-US" sz="1600" i="1" dirty="0">
              <a:solidFill>
                <a:srgbClr val="FF0000"/>
              </a:solidFill>
              <a:latin typeface="+mn-lt"/>
            </a:endParaRPr>
          </a:p>
        </p:txBody>
      </p:sp>
      <p:cxnSp>
        <p:nvCxnSpPr>
          <p:cNvPr id="32" name="Straight Arrow Connector 31"/>
          <p:cNvCxnSpPr/>
          <p:nvPr/>
        </p:nvCxnSpPr>
        <p:spPr>
          <a:xfrm>
            <a:off x="6726104" y="2404786"/>
            <a:ext cx="56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26103" y="3335946"/>
            <a:ext cx="56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26103" y="5343759"/>
            <a:ext cx="5625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7007357" y="2205115"/>
            <a:ext cx="5577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ight Arrow 35"/>
          <p:cNvSpPr/>
          <p:nvPr/>
        </p:nvSpPr>
        <p:spPr>
          <a:xfrm>
            <a:off x="7007357" y="3087711"/>
            <a:ext cx="5577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ight Arrow 36"/>
          <p:cNvSpPr/>
          <p:nvPr/>
        </p:nvSpPr>
        <p:spPr>
          <a:xfrm>
            <a:off x="7976981" y="3105562"/>
            <a:ext cx="557757" cy="4571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ight Arrow 37"/>
          <p:cNvSpPr/>
          <p:nvPr/>
        </p:nvSpPr>
        <p:spPr>
          <a:xfrm>
            <a:off x="7976981" y="5288400"/>
            <a:ext cx="557757"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0000"/>
              </a:solidFill>
            </a:endParaRPr>
          </a:p>
        </p:txBody>
      </p:sp>
      <p:cxnSp>
        <p:nvCxnSpPr>
          <p:cNvPr id="39" name="Straight Arrow Connector 38"/>
          <p:cNvCxnSpPr/>
          <p:nvPr/>
        </p:nvCxnSpPr>
        <p:spPr>
          <a:xfrm>
            <a:off x="7832255" y="3376728"/>
            <a:ext cx="84720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24600" y="4103170"/>
            <a:ext cx="2439899" cy="338554"/>
          </a:xfrm>
          <a:prstGeom prst="rect">
            <a:avLst/>
          </a:prstGeom>
          <a:noFill/>
        </p:spPr>
        <p:txBody>
          <a:bodyPr wrap="none" rtlCol="0">
            <a:spAutoFit/>
          </a:bodyPr>
          <a:lstStyle/>
          <a:p>
            <a:r>
              <a:rPr lang="en-US" sz="1600" b="1" dirty="0" smtClean="0">
                <a:latin typeface="+mn-lt"/>
              </a:rPr>
              <a:t>No protein, no phenotype </a:t>
            </a:r>
            <a:endParaRPr lang="en-US" sz="1600" b="1" dirty="0">
              <a:latin typeface="+mn-lt"/>
            </a:endParaRPr>
          </a:p>
        </p:txBody>
      </p:sp>
      <p:cxnSp>
        <p:nvCxnSpPr>
          <p:cNvPr id="41" name="Straight Connector 40"/>
          <p:cNvCxnSpPr/>
          <p:nvPr/>
        </p:nvCxnSpPr>
        <p:spPr>
          <a:xfrm>
            <a:off x="5241044" y="4611384"/>
            <a:ext cx="6858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947416" y="4441724"/>
            <a:ext cx="352705"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41511" y="5381946"/>
            <a:ext cx="685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008652" y="5212286"/>
            <a:ext cx="29193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48324" y="5458728"/>
            <a:ext cx="2573012" cy="338554"/>
          </a:xfrm>
          <a:prstGeom prst="rect">
            <a:avLst/>
          </a:prstGeom>
          <a:noFill/>
        </p:spPr>
        <p:txBody>
          <a:bodyPr wrap="none" rtlCol="0">
            <a:spAutoFit/>
          </a:bodyPr>
          <a:lstStyle/>
          <a:p>
            <a:r>
              <a:rPr lang="en-US" sz="1600" i="1" dirty="0" smtClean="0">
                <a:solidFill>
                  <a:srgbClr val="FF0000"/>
                </a:solidFill>
                <a:latin typeface="+mn-lt"/>
              </a:rPr>
              <a:t>Change wild type DNA code  </a:t>
            </a:r>
            <a:endParaRPr lang="en-US" sz="1600" i="1" dirty="0">
              <a:solidFill>
                <a:srgbClr val="FF0000"/>
              </a:solidFill>
              <a:latin typeface="+mn-lt"/>
            </a:endParaRPr>
          </a:p>
        </p:txBody>
      </p:sp>
      <p:sp>
        <p:nvSpPr>
          <p:cNvPr id="46" name="TextBox 45"/>
          <p:cNvSpPr txBox="1"/>
          <p:nvPr/>
        </p:nvSpPr>
        <p:spPr>
          <a:xfrm>
            <a:off x="285107" y="2085923"/>
            <a:ext cx="312906" cy="369332"/>
          </a:xfrm>
          <a:prstGeom prst="rect">
            <a:avLst/>
          </a:prstGeom>
          <a:noFill/>
        </p:spPr>
        <p:txBody>
          <a:bodyPr wrap="none" rtlCol="0">
            <a:spAutoFit/>
          </a:bodyPr>
          <a:lstStyle/>
          <a:p>
            <a:r>
              <a:rPr lang="en-US" smtClean="0"/>
              <a:t>1</a:t>
            </a:r>
            <a:endParaRPr lang="en-US"/>
          </a:p>
        </p:txBody>
      </p:sp>
      <p:sp>
        <p:nvSpPr>
          <p:cNvPr id="47" name="TextBox 46"/>
          <p:cNvSpPr txBox="1"/>
          <p:nvPr/>
        </p:nvSpPr>
        <p:spPr>
          <a:xfrm>
            <a:off x="310998" y="3284778"/>
            <a:ext cx="214604" cy="369332"/>
          </a:xfrm>
          <a:prstGeom prst="rect">
            <a:avLst/>
          </a:prstGeom>
          <a:noFill/>
        </p:spPr>
        <p:txBody>
          <a:bodyPr wrap="square" rtlCol="0">
            <a:spAutoFit/>
          </a:bodyPr>
          <a:lstStyle/>
          <a:p>
            <a:r>
              <a:rPr lang="en-US" dirty="0" smtClean="0"/>
              <a:t>2</a:t>
            </a:r>
            <a:endParaRPr lang="en-US" dirty="0"/>
          </a:p>
        </p:txBody>
      </p:sp>
      <p:sp>
        <p:nvSpPr>
          <p:cNvPr id="48" name="TextBox 47"/>
          <p:cNvSpPr txBox="1"/>
          <p:nvPr/>
        </p:nvSpPr>
        <p:spPr>
          <a:xfrm>
            <a:off x="299337" y="4441724"/>
            <a:ext cx="312906" cy="369332"/>
          </a:xfrm>
          <a:prstGeom prst="rect">
            <a:avLst/>
          </a:prstGeom>
          <a:noFill/>
        </p:spPr>
        <p:txBody>
          <a:bodyPr wrap="none" rtlCol="0">
            <a:spAutoFit/>
          </a:bodyPr>
          <a:lstStyle/>
          <a:p>
            <a:r>
              <a:rPr lang="en-US" dirty="0"/>
              <a:t>3</a:t>
            </a:r>
          </a:p>
        </p:txBody>
      </p:sp>
      <p:sp>
        <p:nvSpPr>
          <p:cNvPr id="49" name="TextBox 48"/>
          <p:cNvSpPr txBox="1"/>
          <p:nvPr/>
        </p:nvSpPr>
        <p:spPr>
          <a:xfrm>
            <a:off x="299337" y="5231122"/>
            <a:ext cx="312906" cy="369332"/>
          </a:xfrm>
          <a:prstGeom prst="rect">
            <a:avLst/>
          </a:prstGeom>
          <a:noFill/>
        </p:spPr>
        <p:txBody>
          <a:bodyPr wrap="none" rtlCol="0">
            <a:spAutoFit/>
          </a:bodyPr>
          <a:lstStyle/>
          <a:p>
            <a:r>
              <a:rPr lang="en-US" dirty="0"/>
              <a:t>4</a:t>
            </a:r>
          </a:p>
        </p:txBody>
      </p:sp>
      <p:sp>
        <p:nvSpPr>
          <p:cNvPr id="50" name="TextBox 49"/>
          <p:cNvSpPr txBox="1"/>
          <p:nvPr/>
        </p:nvSpPr>
        <p:spPr>
          <a:xfrm>
            <a:off x="1501482" y="2998789"/>
            <a:ext cx="1260281" cy="338554"/>
          </a:xfrm>
          <a:prstGeom prst="rect">
            <a:avLst/>
          </a:prstGeom>
          <a:noFill/>
        </p:spPr>
        <p:txBody>
          <a:bodyPr wrap="none" rtlCol="0">
            <a:spAutoFit/>
          </a:bodyPr>
          <a:lstStyle/>
          <a:p>
            <a:r>
              <a:rPr lang="en-US" sz="1600" i="1" dirty="0" smtClean="0">
                <a:solidFill>
                  <a:srgbClr val="FF0000"/>
                </a:solidFill>
                <a:latin typeface="+mn-lt"/>
              </a:rPr>
              <a:t>Add a gene   </a:t>
            </a:r>
            <a:endParaRPr lang="en-US" sz="1600" i="1" dirty="0">
              <a:solidFill>
                <a:srgbClr val="FF0000"/>
              </a:solidFill>
              <a:latin typeface="+mn-lt"/>
            </a:endParaRPr>
          </a:p>
        </p:txBody>
      </p:sp>
      <p:sp>
        <p:nvSpPr>
          <p:cNvPr id="51" name="Oval 50"/>
          <p:cNvSpPr/>
          <p:nvPr/>
        </p:nvSpPr>
        <p:spPr>
          <a:xfrm>
            <a:off x="3510327" y="4289515"/>
            <a:ext cx="3215777" cy="7534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Oval 51"/>
          <p:cNvSpPr/>
          <p:nvPr/>
        </p:nvSpPr>
        <p:spPr>
          <a:xfrm>
            <a:off x="3410606" y="5104996"/>
            <a:ext cx="3654851" cy="846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Oval 52"/>
          <p:cNvSpPr/>
          <p:nvPr/>
        </p:nvSpPr>
        <p:spPr>
          <a:xfrm>
            <a:off x="3649326" y="3076738"/>
            <a:ext cx="2370625" cy="6823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Oval 53"/>
          <p:cNvSpPr/>
          <p:nvPr/>
        </p:nvSpPr>
        <p:spPr>
          <a:xfrm>
            <a:off x="3241194" y="2060575"/>
            <a:ext cx="2403342" cy="5191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ounded Rectangle 54"/>
          <p:cNvSpPr/>
          <p:nvPr/>
        </p:nvSpPr>
        <p:spPr>
          <a:xfrm>
            <a:off x="774423" y="5307843"/>
            <a:ext cx="2546623" cy="535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ounded Rectangle 55"/>
          <p:cNvSpPr/>
          <p:nvPr/>
        </p:nvSpPr>
        <p:spPr>
          <a:xfrm>
            <a:off x="988670" y="3028250"/>
            <a:ext cx="2118128" cy="73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ounded Rectangle 56"/>
          <p:cNvSpPr/>
          <p:nvPr/>
        </p:nvSpPr>
        <p:spPr>
          <a:xfrm>
            <a:off x="992462" y="4337397"/>
            <a:ext cx="2436537" cy="713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8" name="Straight Connector 57"/>
          <p:cNvCxnSpPr/>
          <p:nvPr/>
        </p:nvCxnSpPr>
        <p:spPr>
          <a:xfrm>
            <a:off x="1528424" y="2276719"/>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87499" y="2211244"/>
            <a:ext cx="824778" cy="338554"/>
          </a:xfrm>
          <a:prstGeom prst="rect">
            <a:avLst/>
          </a:prstGeom>
          <a:noFill/>
        </p:spPr>
        <p:txBody>
          <a:bodyPr wrap="none" rtlCol="0">
            <a:spAutoFit/>
          </a:bodyPr>
          <a:lstStyle/>
          <a:p>
            <a:r>
              <a:rPr lang="en-US" sz="1600" dirty="0" smtClean="0">
                <a:latin typeface="+mn-lt"/>
              </a:rPr>
              <a:t>ATGCTC</a:t>
            </a:r>
            <a:endParaRPr lang="en-US" sz="1600" dirty="0">
              <a:latin typeface="+mn-lt"/>
            </a:endParaRPr>
          </a:p>
        </p:txBody>
      </p:sp>
      <p:sp>
        <p:nvSpPr>
          <p:cNvPr id="60" name="Rectangle 59"/>
          <p:cNvSpPr/>
          <p:nvPr/>
        </p:nvSpPr>
        <p:spPr>
          <a:xfrm>
            <a:off x="1287273" y="1760505"/>
            <a:ext cx="1532664" cy="338554"/>
          </a:xfrm>
          <a:prstGeom prst="rect">
            <a:avLst/>
          </a:prstGeom>
        </p:spPr>
        <p:txBody>
          <a:bodyPr wrap="none">
            <a:spAutoFit/>
          </a:bodyPr>
          <a:lstStyle/>
          <a:p>
            <a:r>
              <a:rPr lang="en-US" sz="1600" dirty="0">
                <a:latin typeface="+mn-lt"/>
              </a:rPr>
              <a:t>Wild </a:t>
            </a:r>
            <a:r>
              <a:rPr lang="en-US" sz="1600">
                <a:latin typeface="+mn-lt"/>
              </a:rPr>
              <a:t>type </a:t>
            </a:r>
            <a:r>
              <a:rPr lang="en-US" sz="1600" smtClean="0">
                <a:latin typeface="+mn-lt"/>
              </a:rPr>
              <a:t>gene  </a:t>
            </a:r>
            <a:endParaRPr lang="en-US" sz="1600" dirty="0">
              <a:latin typeface="+mn-lt"/>
            </a:endParaRPr>
          </a:p>
        </p:txBody>
      </p:sp>
      <p:sp>
        <p:nvSpPr>
          <p:cNvPr id="61" name="Rounded Rectangle 60"/>
          <p:cNvSpPr/>
          <p:nvPr/>
        </p:nvSpPr>
        <p:spPr>
          <a:xfrm>
            <a:off x="1213338" y="1768094"/>
            <a:ext cx="1536509" cy="1068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97283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pPr>
            <a:r>
              <a:rPr lang="en-US" sz="2800" dirty="0" smtClean="0"/>
              <a:t>Glyphosate inhibits EPSPS enzyme - impeding the synthesis of aromatic amino acids</a:t>
            </a:r>
          </a:p>
          <a:p>
            <a:pPr eaLnBrk="1" hangingPunct="1">
              <a:lnSpc>
                <a:spcPct val="90000"/>
              </a:lnSpc>
            </a:pPr>
            <a:endParaRPr lang="en-US" sz="900" dirty="0" smtClean="0"/>
          </a:p>
          <a:p>
            <a:pPr eaLnBrk="1" hangingPunct="1">
              <a:lnSpc>
                <a:spcPct val="90000"/>
              </a:lnSpc>
            </a:pPr>
            <a:endParaRPr lang="en-US" sz="900" dirty="0" smtClean="0"/>
          </a:p>
          <a:p>
            <a:pPr eaLnBrk="1" hangingPunct="1">
              <a:lnSpc>
                <a:spcPct val="90000"/>
              </a:lnSpc>
            </a:pPr>
            <a:endParaRPr lang="en-US" sz="900" dirty="0" smtClean="0"/>
          </a:p>
          <a:p>
            <a:pPr eaLnBrk="1" hangingPunct="1">
              <a:lnSpc>
                <a:spcPct val="90000"/>
              </a:lnSpc>
            </a:pPr>
            <a:endParaRPr lang="en-US" sz="900" dirty="0" smtClean="0"/>
          </a:p>
          <a:p>
            <a:pPr eaLnBrk="1" hangingPunct="1">
              <a:lnSpc>
                <a:spcPct val="90000"/>
              </a:lnSpc>
            </a:pPr>
            <a:endParaRPr lang="en-US" sz="900" dirty="0" smtClean="0"/>
          </a:p>
          <a:p>
            <a:pPr eaLnBrk="1" hangingPunct="1">
              <a:lnSpc>
                <a:spcPct val="90000"/>
              </a:lnSpc>
            </a:pPr>
            <a:endParaRPr lang="en-US" dirty="0" smtClean="0"/>
          </a:p>
          <a:p>
            <a:pPr eaLnBrk="1" hangingPunct="1">
              <a:lnSpc>
                <a:spcPct val="90000"/>
              </a:lnSpc>
            </a:pPr>
            <a:endParaRPr lang="en-US" dirty="0" smtClean="0"/>
          </a:p>
        </p:txBody>
      </p:sp>
      <p:sp>
        <p:nvSpPr>
          <p:cNvPr id="4" name="Text Box 21"/>
          <p:cNvSpPr txBox="1">
            <a:spLocks noChangeArrowheads="1"/>
          </p:cNvSpPr>
          <p:nvPr/>
        </p:nvSpPr>
        <p:spPr bwMode="auto">
          <a:xfrm>
            <a:off x="2819400" y="4800600"/>
            <a:ext cx="103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b="1">
                <a:latin typeface="Calibri" pitchFamily="34" charset="0"/>
              </a:rPr>
              <a:t>EPSPS</a:t>
            </a:r>
          </a:p>
        </p:txBody>
      </p:sp>
      <p:sp>
        <p:nvSpPr>
          <p:cNvPr id="5" name="Title 2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r>
              <a:rPr lang="en-US" smtClean="0"/>
              <a:t>Glyphosate Herbicide</a:t>
            </a:r>
          </a:p>
        </p:txBody>
      </p:sp>
      <p:grpSp>
        <p:nvGrpSpPr>
          <p:cNvPr id="6" name="Group 22"/>
          <p:cNvGrpSpPr>
            <a:grpSpLocks/>
          </p:cNvGrpSpPr>
          <p:nvPr/>
        </p:nvGrpSpPr>
        <p:grpSpPr bwMode="auto">
          <a:xfrm>
            <a:off x="1447800" y="2895600"/>
            <a:ext cx="6477000" cy="1371600"/>
            <a:chOff x="1447800" y="3352800"/>
            <a:chExt cx="6477000" cy="1371600"/>
          </a:xfrm>
        </p:grpSpPr>
        <p:sp>
          <p:nvSpPr>
            <p:cNvPr id="7" name="Line 18"/>
            <p:cNvSpPr>
              <a:spLocks noChangeShapeType="1"/>
            </p:cNvSpPr>
            <p:nvPr/>
          </p:nvSpPr>
          <p:spPr bwMode="auto">
            <a:xfrm>
              <a:off x="2590800" y="3962400"/>
              <a:ext cx="14478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1"/>
            <p:cNvSpPr txBox="1">
              <a:spLocks noChangeArrowheads="1"/>
            </p:cNvSpPr>
            <p:nvPr/>
          </p:nvSpPr>
          <p:spPr bwMode="auto">
            <a:xfrm>
              <a:off x="2743200" y="3489325"/>
              <a:ext cx="103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b="1">
                  <a:latin typeface="Calibri" pitchFamily="34" charset="0"/>
                </a:rPr>
                <a:t>EPSPS</a:t>
              </a:r>
            </a:p>
          </p:txBody>
        </p:sp>
        <p:sp>
          <p:nvSpPr>
            <p:cNvPr id="9" name="Line 25"/>
            <p:cNvSpPr>
              <a:spLocks noChangeShapeType="1"/>
            </p:cNvSpPr>
            <p:nvPr/>
          </p:nvSpPr>
          <p:spPr bwMode="auto">
            <a:xfrm>
              <a:off x="5943600" y="3962400"/>
              <a:ext cx="6096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Oval 26"/>
            <p:cNvSpPr>
              <a:spLocks noChangeArrowheads="1"/>
            </p:cNvSpPr>
            <p:nvPr/>
          </p:nvSpPr>
          <p:spPr bwMode="auto">
            <a:xfrm>
              <a:off x="6629400" y="3581400"/>
              <a:ext cx="1295400" cy="7620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Proteins</a:t>
              </a:r>
            </a:p>
          </p:txBody>
        </p:sp>
        <p:sp>
          <p:nvSpPr>
            <p:cNvPr id="11" name="Oval 28"/>
            <p:cNvSpPr>
              <a:spLocks noChangeArrowheads="1"/>
            </p:cNvSpPr>
            <p:nvPr/>
          </p:nvSpPr>
          <p:spPr bwMode="auto">
            <a:xfrm>
              <a:off x="1447800" y="3352800"/>
              <a:ext cx="914400" cy="1371600"/>
            </a:xfrm>
            <a:prstGeom prst="ellipse">
              <a:avLst/>
            </a:prstGeom>
            <a:solidFill>
              <a:srgbClr val="DDDDDD"/>
            </a:solidFill>
            <a:ln w="9525">
              <a:solidFill>
                <a:schemeClr val="tx1"/>
              </a:solidFill>
              <a:round/>
              <a:headEnd/>
              <a:tailEnd/>
            </a:ln>
          </p:spPr>
          <p:txBody>
            <a:bodyPr wrap="none" anchor="ctr"/>
            <a:lstStyle/>
            <a:p>
              <a:pPr algn="ctr"/>
              <a:r>
                <a:rPr lang="en-US" b="1">
                  <a:solidFill>
                    <a:srgbClr val="000000"/>
                  </a:solidFill>
                  <a:latin typeface="Calibri" pitchFamily="34" charset="0"/>
                </a:rPr>
                <a:t>CO</a:t>
              </a:r>
              <a:r>
                <a:rPr lang="en-US" b="1" baseline="-25000">
                  <a:solidFill>
                    <a:srgbClr val="000000"/>
                  </a:solidFill>
                  <a:latin typeface="Calibri" pitchFamily="34" charset="0"/>
                </a:rPr>
                <a:t>2</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H</a:t>
              </a:r>
              <a:r>
                <a:rPr lang="en-US" b="1" baseline="-25000">
                  <a:solidFill>
                    <a:srgbClr val="000000"/>
                  </a:solidFill>
                  <a:latin typeface="Calibri" pitchFamily="34" charset="0"/>
                </a:rPr>
                <a:t>2</a:t>
              </a:r>
              <a:r>
                <a:rPr lang="en-US" b="1">
                  <a:solidFill>
                    <a:srgbClr val="000000"/>
                  </a:solidFill>
                  <a:latin typeface="Calibri" pitchFamily="34" charset="0"/>
                </a:rPr>
                <a:t>O</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NH</a:t>
              </a:r>
              <a:r>
                <a:rPr lang="en-US" b="1" baseline="-25000">
                  <a:solidFill>
                    <a:srgbClr val="000000"/>
                  </a:solidFill>
                  <a:latin typeface="Calibri" pitchFamily="34" charset="0"/>
                </a:rPr>
                <a:t>3</a:t>
              </a:r>
            </a:p>
          </p:txBody>
        </p:sp>
        <p:sp>
          <p:nvSpPr>
            <p:cNvPr id="12" name="Oval 33"/>
            <p:cNvSpPr>
              <a:spLocks noChangeArrowheads="1"/>
            </p:cNvSpPr>
            <p:nvPr/>
          </p:nvSpPr>
          <p:spPr bwMode="auto">
            <a:xfrm>
              <a:off x="4114800" y="3429000"/>
              <a:ext cx="1676400" cy="914400"/>
            </a:xfrm>
            <a:prstGeom prst="ellipse">
              <a:avLst/>
            </a:pr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aromatic</a:t>
              </a:r>
            </a:p>
            <a:p>
              <a:pPr algn="ctr"/>
              <a:r>
                <a:rPr lang="en-US" sz="2000">
                  <a:latin typeface="Calibri" pitchFamily="34" charset="0"/>
                </a:rPr>
                <a:t>amino acids</a:t>
              </a:r>
            </a:p>
          </p:txBody>
        </p:sp>
      </p:grpSp>
      <p:sp>
        <p:nvSpPr>
          <p:cNvPr id="13" name="Line 18"/>
          <p:cNvSpPr>
            <a:spLocks noChangeShapeType="1"/>
          </p:cNvSpPr>
          <p:nvPr/>
        </p:nvSpPr>
        <p:spPr bwMode="auto">
          <a:xfrm>
            <a:off x="2590800" y="5257800"/>
            <a:ext cx="14478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25"/>
          <p:cNvSpPr>
            <a:spLocks noChangeShapeType="1"/>
          </p:cNvSpPr>
          <p:nvPr/>
        </p:nvSpPr>
        <p:spPr bwMode="auto">
          <a:xfrm>
            <a:off x="5943600" y="5257800"/>
            <a:ext cx="6096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26"/>
          <p:cNvSpPr>
            <a:spLocks noChangeArrowheads="1"/>
          </p:cNvSpPr>
          <p:nvPr/>
        </p:nvSpPr>
        <p:spPr bwMode="auto">
          <a:xfrm>
            <a:off x="6705600" y="4876800"/>
            <a:ext cx="1295400" cy="7620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Proteins</a:t>
            </a:r>
          </a:p>
        </p:txBody>
      </p:sp>
      <p:sp>
        <p:nvSpPr>
          <p:cNvPr id="16" name="Oval 28"/>
          <p:cNvSpPr>
            <a:spLocks noChangeArrowheads="1"/>
          </p:cNvSpPr>
          <p:nvPr/>
        </p:nvSpPr>
        <p:spPr bwMode="auto">
          <a:xfrm>
            <a:off x="1447800" y="4648200"/>
            <a:ext cx="914400" cy="1371600"/>
          </a:xfrm>
          <a:prstGeom prst="ellipse">
            <a:avLst/>
          </a:prstGeom>
          <a:solidFill>
            <a:srgbClr val="DDDDDD"/>
          </a:solidFill>
          <a:ln w="9525">
            <a:solidFill>
              <a:schemeClr val="tx1"/>
            </a:solidFill>
            <a:round/>
            <a:headEnd/>
            <a:tailEnd/>
          </a:ln>
        </p:spPr>
        <p:txBody>
          <a:bodyPr wrap="none" anchor="ctr"/>
          <a:lstStyle/>
          <a:p>
            <a:pPr algn="ctr"/>
            <a:r>
              <a:rPr lang="en-US" b="1">
                <a:solidFill>
                  <a:srgbClr val="000000"/>
                </a:solidFill>
                <a:latin typeface="Calibri" pitchFamily="34" charset="0"/>
              </a:rPr>
              <a:t>CO</a:t>
            </a:r>
            <a:r>
              <a:rPr lang="en-US" b="1" baseline="-25000">
                <a:solidFill>
                  <a:srgbClr val="000000"/>
                </a:solidFill>
                <a:latin typeface="Calibri" pitchFamily="34" charset="0"/>
              </a:rPr>
              <a:t>2</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H</a:t>
            </a:r>
            <a:r>
              <a:rPr lang="en-US" b="1" baseline="-25000">
                <a:solidFill>
                  <a:srgbClr val="000000"/>
                </a:solidFill>
                <a:latin typeface="Calibri" pitchFamily="34" charset="0"/>
              </a:rPr>
              <a:t>2</a:t>
            </a:r>
            <a:r>
              <a:rPr lang="en-US" b="1">
                <a:solidFill>
                  <a:srgbClr val="000000"/>
                </a:solidFill>
                <a:latin typeface="Calibri" pitchFamily="34" charset="0"/>
              </a:rPr>
              <a:t>O</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NH</a:t>
            </a:r>
            <a:r>
              <a:rPr lang="en-US" b="1" baseline="-25000">
                <a:solidFill>
                  <a:srgbClr val="000000"/>
                </a:solidFill>
                <a:latin typeface="Calibri" pitchFamily="34" charset="0"/>
              </a:rPr>
              <a:t>3</a:t>
            </a:r>
          </a:p>
        </p:txBody>
      </p:sp>
      <p:sp>
        <p:nvSpPr>
          <p:cNvPr id="17" name="Oval 33"/>
          <p:cNvSpPr>
            <a:spLocks noChangeArrowheads="1"/>
          </p:cNvSpPr>
          <p:nvPr/>
        </p:nvSpPr>
        <p:spPr bwMode="auto">
          <a:xfrm>
            <a:off x="4114800" y="4724400"/>
            <a:ext cx="1676400" cy="914400"/>
          </a:xfrm>
          <a:prstGeom prst="ellipse">
            <a:avLst/>
          </a:pr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aromatic</a:t>
            </a:r>
          </a:p>
          <a:p>
            <a:pPr algn="ctr"/>
            <a:r>
              <a:rPr lang="en-US" sz="2000">
                <a:latin typeface="Calibri" pitchFamily="34" charset="0"/>
              </a:rPr>
              <a:t>amino acids</a:t>
            </a:r>
          </a:p>
        </p:txBody>
      </p:sp>
      <p:grpSp>
        <p:nvGrpSpPr>
          <p:cNvPr id="18" name="Group 40"/>
          <p:cNvGrpSpPr>
            <a:grpSpLocks/>
          </p:cNvGrpSpPr>
          <p:nvPr/>
        </p:nvGrpSpPr>
        <p:grpSpPr bwMode="auto">
          <a:xfrm>
            <a:off x="2590800" y="4648200"/>
            <a:ext cx="1447800" cy="685800"/>
            <a:chOff x="1584" y="2208"/>
            <a:chExt cx="912" cy="432"/>
          </a:xfrm>
        </p:grpSpPr>
        <p:sp>
          <p:nvSpPr>
            <p:cNvPr id="19" name="AutoShape 19"/>
            <p:cNvSpPr>
              <a:spLocks noChangeArrowheads="1"/>
            </p:cNvSpPr>
            <p:nvPr/>
          </p:nvSpPr>
          <p:spPr bwMode="auto">
            <a:xfrm flipV="1">
              <a:off x="1584" y="2448"/>
              <a:ext cx="912" cy="192"/>
            </a:xfrm>
            <a:prstGeom prst="triangle">
              <a:avLst>
                <a:gd name="adj" fmla="val 4681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en-US">
                <a:latin typeface="Calibri" pitchFamily="34" charset="0"/>
              </a:endParaRPr>
            </a:p>
          </p:txBody>
        </p:sp>
        <p:sp>
          <p:nvSpPr>
            <p:cNvPr id="20" name="Rectangle 34"/>
            <p:cNvSpPr>
              <a:spLocks noChangeArrowheads="1"/>
            </p:cNvSpPr>
            <p:nvPr/>
          </p:nvSpPr>
          <p:spPr bwMode="auto">
            <a:xfrm>
              <a:off x="1584" y="2208"/>
              <a:ext cx="912"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100">
                  <a:solidFill>
                    <a:schemeClr val="tx2"/>
                  </a:solidFill>
                  <a:latin typeface="Calibri" pitchFamily="34" charset="0"/>
                </a:rPr>
                <a:t>glyphosate</a:t>
              </a:r>
            </a:p>
          </p:txBody>
        </p:sp>
      </p:grpSp>
      <p:grpSp>
        <p:nvGrpSpPr>
          <p:cNvPr id="21" name="Group 45"/>
          <p:cNvGrpSpPr>
            <a:grpSpLocks/>
          </p:cNvGrpSpPr>
          <p:nvPr/>
        </p:nvGrpSpPr>
        <p:grpSpPr bwMode="auto">
          <a:xfrm>
            <a:off x="4343400" y="4724400"/>
            <a:ext cx="1219200" cy="914400"/>
            <a:chOff x="2688" y="2160"/>
            <a:chExt cx="768" cy="576"/>
          </a:xfrm>
        </p:grpSpPr>
        <p:sp>
          <p:nvSpPr>
            <p:cNvPr id="22" name="Line 43"/>
            <p:cNvSpPr>
              <a:spLocks noChangeShapeType="1"/>
            </p:cNvSpPr>
            <p:nvPr/>
          </p:nvSpPr>
          <p:spPr bwMode="auto">
            <a:xfrm>
              <a:off x="2688" y="2160"/>
              <a:ext cx="768" cy="576"/>
            </a:xfrm>
            <a:prstGeom prst="line">
              <a:avLst/>
            </a:prstGeom>
            <a:noFill/>
            <a:ln w="635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44"/>
            <p:cNvSpPr>
              <a:spLocks noChangeShapeType="1"/>
            </p:cNvSpPr>
            <p:nvPr/>
          </p:nvSpPr>
          <p:spPr bwMode="auto">
            <a:xfrm flipH="1">
              <a:off x="2688" y="2160"/>
              <a:ext cx="768" cy="576"/>
            </a:xfrm>
            <a:prstGeom prst="line">
              <a:avLst/>
            </a:prstGeom>
            <a:noFill/>
            <a:ln w="635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US" smtClean="0"/>
              <a:t>Commercial RR crops</a:t>
            </a: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itchFamily="34" charset="0"/>
              <a:buNone/>
            </a:pPr>
            <a:r>
              <a:rPr lang="en-US" smtClean="0"/>
              <a:t>"</a:t>
            </a:r>
            <a:r>
              <a:rPr lang="en-US" i="1" smtClean="0"/>
              <a:t>Two key elements needed for the development of commercially viable glyphosate-tolerant crops are: </a:t>
            </a:r>
            <a:endParaRPr lang="en-US" smtClean="0"/>
          </a:p>
          <a:p>
            <a:pPr lvl="1" eaLnBrk="1" hangingPunct="1"/>
            <a:r>
              <a:rPr lang="en-US" i="1" smtClean="0">
                <a:ea typeface="ＭＳ Ｐゴシック" pitchFamily="34" charset="-128"/>
              </a:rPr>
              <a:t>a resistant target enzyme </a:t>
            </a:r>
            <a:endParaRPr lang="en-US" smtClean="0">
              <a:ea typeface="ＭＳ Ｐゴシック" pitchFamily="34" charset="-128"/>
            </a:endParaRPr>
          </a:p>
          <a:p>
            <a:pPr lvl="1" eaLnBrk="1" hangingPunct="1"/>
            <a:r>
              <a:rPr lang="en-US" i="1" smtClean="0">
                <a:ea typeface="ＭＳ Ｐゴシック" pitchFamily="34" charset="-128"/>
              </a:rPr>
              <a:t>sufficient expression of that enzyme within the transgenic plant”</a:t>
            </a:r>
            <a:endParaRPr lang="en-US" smtClean="0">
              <a:ea typeface="ＭＳ Ｐゴシック" pitchFamily="34" charset="-128"/>
            </a:endParaRPr>
          </a:p>
        </p:txBody>
      </p:sp>
      <p:sp>
        <p:nvSpPr>
          <p:cNvPr id="4" name="TextBox 3"/>
          <p:cNvSpPr txBox="1">
            <a:spLocks noChangeArrowheads="1"/>
          </p:cNvSpPr>
          <p:nvPr/>
        </p:nvSpPr>
        <p:spPr bwMode="auto">
          <a:xfrm>
            <a:off x="2590800" y="60198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en-US" sz="1200"/>
              <a:t>Heck et al. 2005. Development and Characterization of a CP4 EPSPS-Based, Glyphosate-Tolerant Corn Event: Crop Sci. 45:329-339 (2005).</a:t>
            </a:r>
          </a:p>
        </p:txBody>
      </p:sp>
    </p:spTree>
    <p:extLst>
      <p:ext uri="{BB962C8B-B14F-4D97-AF65-F5344CB8AC3E}">
        <p14:creationId xmlns:p14="http://schemas.microsoft.com/office/powerpoint/2010/main" val="105096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2743200" y="4038600"/>
            <a:ext cx="103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b="1">
                <a:latin typeface="Calibri" pitchFamily="34" charset="0"/>
              </a:rPr>
              <a:t>EPSPS</a:t>
            </a:r>
          </a:p>
        </p:txBody>
      </p:sp>
      <p:sp>
        <p:nvSpPr>
          <p:cNvPr id="6"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US" smtClean="0"/>
              <a:t>Roundup Ready Crops</a:t>
            </a:r>
            <a:endParaRPr lang="en-US" dirty="0" smtClean="0"/>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mtClean="0"/>
              <a:t>When incorporated into the genome of  RR-susceptible plants, the Roundup Ready</a:t>
            </a:r>
            <a:r>
              <a:rPr lang="en-US" baseline="30000" smtClean="0">
                <a:latin typeface="Times New Roman" pitchFamily="18" charset="0"/>
                <a:cs typeface="Times New Roman" pitchFamily="18" charset="0"/>
              </a:rPr>
              <a:t>TM</a:t>
            </a:r>
            <a:r>
              <a:rPr lang="en-US" smtClean="0"/>
              <a:t> gene (CP4 EPSPS) confers resistance to glyphosate</a:t>
            </a:r>
          </a:p>
          <a:p>
            <a:pPr eaLnBrk="1" hangingPunct="1"/>
            <a:endParaRPr lang="en-US" dirty="0" smtClean="0"/>
          </a:p>
        </p:txBody>
      </p:sp>
      <p:sp>
        <p:nvSpPr>
          <p:cNvPr id="8" name="Line 18"/>
          <p:cNvSpPr>
            <a:spLocks noChangeShapeType="1"/>
          </p:cNvSpPr>
          <p:nvPr/>
        </p:nvSpPr>
        <p:spPr bwMode="auto">
          <a:xfrm>
            <a:off x="2514600" y="4419600"/>
            <a:ext cx="14478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5"/>
          <p:cNvSpPr>
            <a:spLocks noChangeShapeType="1"/>
          </p:cNvSpPr>
          <p:nvPr/>
        </p:nvSpPr>
        <p:spPr bwMode="auto">
          <a:xfrm>
            <a:off x="5867400" y="4419600"/>
            <a:ext cx="609600" cy="0"/>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Oval 26"/>
          <p:cNvSpPr>
            <a:spLocks noChangeArrowheads="1"/>
          </p:cNvSpPr>
          <p:nvPr/>
        </p:nvSpPr>
        <p:spPr bwMode="auto">
          <a:xfrm>
            <a:off x="6629400" y="4038600"/>
            <a:ext cx="1295400" cy="7620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Proteins</a:t>
            </a:r>
          </a:p>
        </p:txBody>
      </p:sp>
      <p:sp>
        <p:nvSpPr>
          <p:cNvPr id="11" name="Oval 28"/>
          <p:cNvSpPr>
            <a:spLocks noChangeArrowheads="1"/>
          </p:cNvSpPr>
          <p:nvPr/>
        </p:nvSpPr>
        <p:spPr bwMode="auto">
          <a:xfrm>
            <a:off x="1371600" y="3810000"/>
            <a:ext cx="914400" cy="1371600"/>
          </a:xfrm>
          <a:prstGeom prst="ellipse">
            <a:avLst/>
          </a:prstGeom>
          <a:solidFill>
            <a:srgbClr val="DDDDDD"/>
          </a:solidFill>
          <a:ln w="9525">
            <a:solidFill>
              <a:schemeClr val="tx1"/>
            </a:solidFill>
            <a:round/>
            <a:headEnd/>
            <a:tailEnd/>
          </a:ln>
        </p:spPr>
        <p:txBody>
          <a:bodyPr wrap="none" anchor="ctr"/>
          <a:lstStyle/>
          <a:p>
            <a:pPr algn="ctr"/>
            <a:r>
              <a:rPr lang="en-US" b="1">
                <a:solidFill>
                  <a:srgbClr val="000000"/>
                </a:solidFill>
                <a:latin typeface="Calibri" pitchFamily="34" charset="0"/>
              </a:rPr>
              <a:t>CO</a:t>
            </a:r>
            <a:r>
              <a:rPr lang="en-US" b="1" baseline="-25000">
                <a:solidFill>
                  <a:srgbClr val="000000"/>
                </a:solidFill>
                <a:latin typeface="Calibri" pitchFamily="34" charset="0"/>
              </a:rPr>
              <a:t>2</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H</a:t>
            </a:r>
            <a:r>
              <a:rPr lang="en-US" b="1" baseline="-25000">
                <a:solidFill>
                  <a:srgbClr val="000000"/>
                </a:solidFill>
                <a:latin typeface="Calibri" pitchFamily="34" charset="0"/>
              </a:rPr>
              <a:t>2</a:t>
            </a:r>
            <a:r>
              <a:rPr lang="en-US" b="1">
                <a:solidFill>
                  <a:srgbClr val="000000"/>
                </a:solidFill>
                <a:latin typeface="Calibri" pitchFamily="34" charset="0"/>
              </a:rPr>
              <a:t>O</a:t>
            </a:r>
          </a:p>
          <a:p>
            <a:pPr algn="ctr"/>
            <a:endParaRPr lang="en-US" sz="900">
              <a:solidFill>
                <a:srgbClr val="000000"/>
              </a:solidFill>
              <a:latin typeface="Calibri" pitchFamily="34" charset="0"/>
            </a:endParaRPr>
          </a:p>
          <a:p>
            <a:pPr algn="ctr"/>
            <a:r>
              <a:rPr lang="en-US" b="1">
                <a:solidFill>
                  <a:srgbClr val="000000"/>
                </a:solidFill>
                <a:latin typeface="Calibri" pitchFamily="34" charset="0"/>
              </a:rPr>
              <a:t>NH</a:t>
            </a:r>
            <a:r>
              <a:rPr lang="en-US" b="1" baseline="-25000">
                <a:solidFill>
                  <a:srgbClr val="000000"/>
                </a:solidFill>
                <a:latin typeface="Calibri" pitchFamily="34" charset="0"/>
              </a:rPr>
              <a:t>3</a:t>
            </a:r>
          </a:p>
        </p:txBody>
      </p:sp>
      <p:sp>
        <p:nvSpPr>
          <p:cNvPr id="12" name="Oval 33"/>
          <p:cNvSpPr>
            <a:spLocks noChangeArrowheads="1"/>
          </p:cNvSpPr>
          <p:nvPr/>
        </p:nvSpPr>
        <p:spPr bwMode="auto">
          <a:xfrm>
            <a:off x="4038600" y="3886200"/>
            <a:ext cx="1676400" cy="914400"/>
          </a:xfrm>
          <a:prstGeom prst="ellipse">
            <a:avLst/>
          </a:pr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latin typeface="Calibri" pitchFamily="34" charset="0"/>
              </a:rPr>
              <a:t>aromatic</a:t>
            </a:r>
          </a:p>
          <a:p>
            <a:pPr algn="ctr"/>
            <a:r>
              <a:rPr lang="en-US" sz="2000">
                <a:latin typeface="Calibri" pitchFamily="34" charset="0"/>
              </a:rPr>
              <a:t>amino acids</a:t>
            </a:r>
          </a:p>
        </p:txBody>
      </p:sp>
      <p:grpSp>
        <p:nvGrpSpPr>
          <p:cNvPr id="13" name="Group 40"/>
          <p:cNvGrpSpPr>
            <a:grpSpLocks/>
          </p:cNvGrpSpPr>
          <p:nvPr/>
        </p:nvGrpSpPr>
        <p:grpSpPr bwMode="auto">
          <a:xfrm>
            <a:off x="2514600" y="3810000"/>
            <a:ext cx="1447800" cy="685800"/>
            <a:chOff x="1584" y="2208"/>
            <a:chExt cx="912" cy="432"/>
          </a:xfrm>
        </p:grpSpPr>
        <p:sp>
          <p:nvSpPr>
            <p:cNvPr id="14" name="AutoShape 19"/>
            <p:cNvSpPr>
              <a:spLocks noChangeArrowheads="1"/>
            </p:cNvSpPr>
            <p:nvPr/>
          </p:nvSpPr>
          <p:spPr bwMode="auto">
            <a:xfrm flipV="1">
              <a:off x="1584" y="2448"/>
              <a:ext cx="912" cy="192"/>
            </a:xfrm>
            <a:prstGeom prst="triangle">
              <a:avLst>
                <a:gd name="adj" fmla="val 4681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en-US">
                <a:latin typeface="Calibri" pitchFamily="34" charset="0"/>
              </a:endParaRPr>
            </a:p>
          </p:txBody>
        </p:sp>
        <p:sp>
          <p:nvSpPr>
            <p:cNvPr id="15" name="Rectangle 34"/>
            <p:cNvSpPr>
              <a:spLocks noChangeArrowheads="1"/>
            </p:cNvSpPr>
            <p:nvPr/>
          </p:nvSpPr>
          <p:spPr bwMode="auto">
            <a:xfrm>
              <a:off x="1584" y="2208"/>
              <a:ext cx="912" cy="2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100">
                  <a:solidFill>
                    <a:schemeClr val="tx2"/>
                  </a:solidFill>
                  <a:latin typeface="Calibri" pitchFamily="34" charset="0"/>
                </a:rPr>
                <a:t>glyphosate</a:t>
              </a:r>
            </a:p>
          </p:txBody>
        </p:sp>
      </p:grpSp>
      <p:sp>
        <p:nvSpPr>
          <p:cNvPr id="16" name="Freeform 41"/>
          <p:cNvSpPr>
            <a:spLocks/>
          </p:cNvSpPr>
          <p:nvPr/>
        </p:nvSpPr>
        <p:spPr bwMode="auto">
          <a:xfrm>
            <a:off x="2362200" y="4648200"/>
            <a:ext cx="1676400" cy="381000"/>
          </a:xfrm>
          <a:custGeom>
            <a:avLst/>
            <a:gdLst>
              <a:gd name="T0" fmla="*/ 0 w 1056"/>
              <a:gd name="T1" fmla="*/ 2147483647 h 256"/>
              <a:gd name="T2" fmla="*/ 2147483647 w 1056"/>
              <a:gd name="T3" fmla="*/ 2147483647 h 256"/>
              <a:gd name="T4" fmla="*/ 2147483647 w 1056"/>
              <a:gd name="T5" fmla="*/ 0 h 256"/>
              <a:gd name="T6" fmla="*/ 0 60000 65536"/>
              <a:gd name="T7" fmla="*/ 0 60000 65536"/>
              <a:gd name="T8" fmla="*/ 0 60000 65536"/>
              <a:gd name="T9" fmla="*/ 0 w 1056"/>
              <a:gd name="T10" fmla="*/ 0 h 256"/>
              <a:gd name="T11" fmla="*/ 1056 w 1056"/>
              <a:gd name="T12" fmla="*/ 256 h 256"/>
            </a:gdLst>
            <a:ahLst/>
            <a:cxnLst>
              <a:cxn ang="T6">
                <a:pos x="T0" y="T1"/>
              </a:cxn>
              <a:cxn ang="T7">
                <a:pos x="T2" y="T3"/>
              </a:cxn>
              <a:cxn ang="T8">
                <a:pos x="T4" y="T5"/>
              </a:cxn>
            </a:cxnLst>
            <a:rect l="T9" t="T10" r="T11" b="T12"/>
            <a:pathLst>
              <a:path w="1056" h="256">
                <a:moveTo>
                  <a:pt x="0" y="96"/>
                </a:moveTo>
                <a:cubicBezTo>
                  <a:pt x="200" y="176"/>
                  <a:pt x="400" y="256"/>
                  <a:pt x="576" y="240"/>
                </a:cubicBezTo>
                <a:cubicBezTo>
                  <a:pt x="752" y="224"/>
                  <a:pt x="976" y="32"/>
                  <a:pt x="1056" y="0"/>
                </a:cubicBezTo>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Text Box 42"/>
          <p:cNvSpPr txBox="1">
            <a:spLocks noChangeArrowheads="1"/>
          </p:cNvSpPr>
          <p:nvPr/>
        </p:nvSpPr>
        <p:spPr bwMode="auto">
          <a:xfrm>
            <a:off x="3505200" y="4860925"/>
            <a:ext cx="159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000" b="1">
                <a:latin typeface="Calibri" pitchFamily="34" charset="0"/>
              </a:rPr>
              <a:t>CP4 EPSPS</a:t>
            </a:r>
          </a:p>
        </p:txBody>
      </p:sp>
    </p:spTree>
    <p:extLst>
      <p:ext uri="{BB962C8B-B14F-4D97-AF65-F5344CB8AC3E}">
        <p14:creationId xmlns:p14="http://schemas.microsoft.com/office/powerpoint/2010/main" val="8034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81000" y="152400"/>
            <a:ext cx="335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"Golden Rice”</a:t>
            </a:r>
          </a:p>
          <a:p>
            <a:endParaRPr lang="en-US" sz="2400" dirty="0"/>
          </a:p>
          <a:p>
            <a:r>
              <a:rPr lang="en-US" sz="2400" dirty="0"/>
              <a:t>Creation of a biosynthetic pathway in rice using genes from daffodil and bacteria; portions of genes from pea, rice, and cauliflower  mosaic virus</a:t>
            </a:r>
          </a:p>
        </p:txBody>
      </p:sp>
      <p:pic>
        <p:nvPicPr>
          <p:cNvPr id="1843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24363" y="179388"/>
            <a:ext cx="4021137"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848600" cy="3139321"/>
          </a:xfrm>
          <a:prstGeom prst="rect">
            <a:avLst/>
          </a:prstGeom>
        </p:spPr>
        <p:txBody>
          <a:bodyPr wrap="square">
            <a:spAutoFit/>
          </a:bodyPr>
          <a:lstStyle/>
          <a:p>
            <a:r>
              <a:rPr lang="en-US" dirty="0" smtClean="0"/>
              <a:t>Golden Rice</a:t>
            </a:r>
          </a:p>
          <a:p>
            <a:endParaRPr lang="en-US" dirty="0" smtClean="0"/>
          </a:p>
          <a:p>
            <a:r>
              <a:rPr lang="en-US" dirty="0" smtClean="0"/>
              <a:t>Vitamin A deficiency in humans a serious problem</a:t>
            </a:r>
          </a:p>
          <a:p>
            <a:r>
              <a:rPr lang="en-US" dirty="0" smtClean="0"/>
              <a:t>Rice is a major food crop</a:t>
            </a:r>
          </a:p>
          <a:p>
            <a:r>
              <a:rPr lang="en-US" dirty="0" smtClean="0"/>
              <a:t>Rice lacks </a:t>
            </a:r>
            <a:r>
              <a:rPr lang="en-US" dirty="0" err="1" smtClean="0"/>
              <a:t>provitamin</a:t>
            </a:r>
            <a:r>
              <a:rPr lang="en-US" dirty="0" smtClean="0"/>
              <a:t> A</a:t>
            </a:r>
          </a:p>
          <a:p>
            <a:r>
              <a:rPr lang="en-US" dirty="0" smtClean="0"/>
              <a:t>Create pathway for Beta-carotene synthesis</a:t>
            </a:r>
          </a:p>
          <a:p>
            <a:pPr marL="285750" indent="-285750">
              <a:buFont typeface="Arial" pitchFamily="34" charset="0"/>
              <a:buChar char="•"/>
            </a:pPr>
            <a:r>
              <a:rPr lang="en-US" dirty="0" err="1" smtClean="0"/>
              <a:t>Phytoene</a:t>
            </a:r>
            <a:r>
              <a:rPr lang="en-US" dirty="0" smtClean="0"/>
              <a:t> synthase from </a:t>
            </a:r>
            <a:r>
              <a:rPr lang="en-US" i="1" dirty="0" smtClean="0"/>
              <a:t>Narcissus </a:t>
            </a:r>
            <a:r>
              <a:rPr lang="en-US" i="1" dirty="0" err="1" smtClean="0"/>
              <a:t>pseudonarcissus</a:t>
            </a:r>
            <a:r>
              <a:rPr lang="en-US" i="1" dirty="0" smtClean="0"/>
              <a:t> </a:t>
            </a:r>
          </a:p>
          <a:p>
            <a:pPr marL="285750" indent="-285750">
              <a:buFont typeface="Arial" pitchFamily="34" charset="0"/>
              <a:buChar char="•"/>
            </a:pPr>
            <a:r>
              <a:rPr lang="en-US" dirty="0" err="1" smtClean="0"/>
              <a:t>Phytoene</a:t>
            </a:r>
            <a:r>
              <a:rPr lang="en-US" dirty="0" smtClean="0"/>
              <a:t> </a:t>
            </a:r>
            <a:r>
              <a:rPr lang="en-US" dirty="0" err="1" smtClean="0"/>
              <a:t>desaturase</a:t>
            </a:r>
            <a:r>
              <a:rPr lang="en-US" dirty="0" smtClean="0"/>
              <a:t> from </a:t>
            </a:r>
            <a:r>
              <a:rPr lang="en-US" i="1" dirty="0" err="1" smtClean="0"/>
              <a:t>Erwinia</a:t>
            </a:r>
            <a:r>
              <a:rPr lang="en-US" i="1" dirty="0" smtClean="0"/>
              <a:t> </a:t>
            </a:r>
            <a:r>
              <a:rPr lang="en-US" i="1" dirty="0" err="1" smtClean="0"/>
              <a:t>uredovora</a:t>
            </a:r>
            <a:endParaRPr lang="en-US" i="1" dirty="0" smtClean="0"/>
          </a:p>
          <a:p>
            <a:pPr marL="285750" indent="-285750">
              <a:buFont typeface="Arial" pitchFamily="34" charset="0"/>
              <a:buChar char="•"/>
            </a:pPr>
            <a:r>
              <a:rPr lang="en-US" dirty="0" smtClean="0"/>
              <a:t>Endosperm-specific </a:t>
            </a:r>
            <a:r>
              <a:rPr lang="en-US" dirty="0" err="1" smtClean="0"/>
              <a:t>glutelin</a:t>
            </a:r>
            <a:r>
              <a:rPr lang="en-US" dirty="0" smtClean="0"/>
              <a:t> promoter from </a:t>
            </a:r>
            <a:r>
              <a:rPr lang="en-US" i="1" dirty="0" err="1"/>
              <a:t>O</a:t>
            </a:r>
            <a:r>
              <a:rPr lang="en-US" i="1" dirty="0" err="1" smtClean="0"/>
              <a:t>ryza</a:t>
            </a:r>
            <a:r>
              <a:rPr lang="en-US" i="1" dirty="0" smtClean="0"/>
              <a:t> sativa</a:t>
            </a:r>
          </a:p>
          <a:p>
            <a:pPr marL="285750" indent="-285750">
              <a:buFont typeface="Arial" pitchFamily="34" charset="0"/>
              <a:buChar char="•"/>
            </a:pPr>
            <a:r>
              <a:rPr lang="en-US" dirty="0" err="1" smtClean="0"/>
              <a:t>CaMV</a:t>
            </a:r>
            <a:r>
              <a:rPr lang="en-US" dirty="0" smtClean="0"/>
              <a:t> promoter from cauliflower mosaic virus </a:t>
            </a:r>
          </a:p>
          <a:p>
            <a:pPr marL="285750" indent="-285750">
              <a:buFont typeface="Arial" pitchFamily="34" charset="0"/>
              <a:buChar char="•"/>
            </a:pPr>
            <a:r>
              <a:rPr lang="en-US" dirty="0" smtClean="0"/>
              <a:t>Transit peptide sequence from </a:t>
            </a:r>
            <a:r>
              <a:rPr lang="en-US" i="1" dirty="0" err="1" smtClean="0"/>
              <a:t>Pisum</a:t>
            </a:r>
            <a:r>
              <a:rPr lang="en-US" i="1" dirty="0" smtClean="0"/>
              <a:t> </a:t>
            </a:r>
            <a:r>
              <a:rPr lang="en-US" i="1" dirty="0" err="1" smtClean="0"/>
              <a:t>sativum</a:t>
            </a:r>
            <a:endParaRPr lang="en-US" i="1" dirty="0" smtClean="0"/>
          </a:p>
        </p:txBody>
      </p:sp>
      <p:sp>
        <p:nvSpPr>
          <p:cNvPr id="3" name="Rectangle 2"/>
          <p:cNvSpPr/>
          <p:nvPr/>
        </p:nvSpPr>
        <p:spPr>
          <a:xfrm>
            <a:off x="6477000" y="5867400"/>
            <a:ext cx="1877502" cy="369332"/>
          </a:xfrm>
          <a:prstGeom prst="rect">
            <a:avLst/>
          </a:prstGeom>
        </p:spPr>
        <p:txBody>
          <a:bodyPr wrap="none">
            <a:spAutoFit/>
          </a:bodyPr>
          <a:lstStyle/>
          <a:p>
            <a:r>
              <a:rPr lang="en-US" dirty="0">
                <a:solidFill>
                  <a:prstClr val="black"/>
                </a:solidFill>
                <a:hlinkClick r:id="rId2"/>
              </a:rPr>
              <a:t>www.forbes.com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3886200"/>
            <a:ext cx="3938706" cy="2217537"/>
          </a:xfrm>
          <a:prstGeom prst="rect">
            <a:avLst/>
          </a:prstGeom>
        </p:spPr>
      </p:pic>
    </p:spTree>
    <p:extLst>
      <p:ext uri="{BB962C8B-B14F-4D97-AF65-F5344CB8AC3E}">
        <p14:creationId xmlns:p14="http://schemas.microsoft.com/office/powerpoint/2010/main" val="1958901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1012</Words>
  <Application>Microsoft Office PowerPoint</Application>
  <PresentationFormat>On-screen Show (4:3)</PresentationFormat>
  <Paragraphs>239</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Transcription Activator Like Effector Nucleases - TALENs</vt:lpstr>
      <vt:lpstr>Clustered Regularly Interspaced Short Palindromic Repeats (CRISPR)</vt:lpstr>
      <vt:lpstr>Genome Editing Example</vt:lpstr>
      <vt:lpstr>PowerPoint Presentation</vt:lpstr>
    </vt:vector>
  </TitlesOfParts>
  <Company>OSU IPSI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Barley,</dc:creator>
  <cp:lastModifiedBy>css</cp:lastModifiedBy>
  <cp:revision>47</cp:revision>
  <dcterms:created xsi:type="dcterms:W3CDTF">2013-03-01T20:45:57Z</dcterms:created>
  <dcterms:modified xsi:type="dcterms:W3CDTF">2017-03-10T20:57:39Z</dcterms:modified>
</cp:coreProperties>
</file>