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40100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guide id="3" pos="7440">
          <p15:clr>
            <a:srgbClr val="A4A3A4"/>
          </p15:clr>
        </p15:guide>
        <p15:guide id="4" orient="horz" pos="2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1" roundtripDataSignature="AMtx7mjZymgRfLe02bDwTdH/JYEOhfxH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1868" autoAdjust="0"/>
  </p:normalViewPr>
  <p:slideViewPr>
    <p:cSldViewPr snapToGrid="0">
      <p:cViewPr varScale="1">
        <p:scale>
          <a:sx n="46" d="100"/>
          <a:sy n="46" d="100"/>
        </p:scale>
        <p:origin x="992" y="168"/>
      </p:cViewPr>
      <p:guideLst>
        <p:guide orient="horz" pos="4080"/>
        <p:guide pos="240"/>
        <p:guide pos="7440"/>
        <p:guide orient="horz" pos="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previous two Units, we followed the Bradbury et al. paper on the genetic basis of aroma in rice, step by step. We saw that a fundamental technique that enabled their discovery of the aroma gene in rice was DNA sequencing.  </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Unit we will discuss a key tool in their work – the Polymerase Chain Reaction (PCR). PCR is a key tool in contemporary genetics. We will use PCR as a foundation for moving into a classical, and illustrative example of DNA sequencing.  Sanger sequencing was the breakthrough that paved the way for whole genome sequencing and remains a technique of choice for accurately determining the sequence of relatively short DNA targets – such as alleles at a locus.</a:t>
            </a:r>
            <a:endParaRPr/>
          </a:p>
          <a:p>
            <a:pPr marL="0" lvl="0" indent="0" algn="l" rtl="0">
              <a:spcBef>
                <a:spcPts val="0"/>
              </a:spcBef>
              <a:spcAft>
                <a:spcPts val="0"/>
              </a:spcAft>
              <a:buNone/>
            </a:pPr>
            <a:endParaRPr/>
          </a:p>
          <a:p>
            <a:pPr marL="0" lvl="0" indent="0" algn="l" rtl="0">
              <a:spcBef>
                <a:spcPts val="0"/>
              </a:spcBef>
              <a:spcAft>
                <a:spcPts val="0"/>
              </a:spcAft>
              <a:buNone/>
            </a:pPr>
            <a:r>
              <a:rPr lang="en-US"/>
              <a:t>Faster, cheaper, more accurate DNA sequencing techniques are constantly being developed. Molecular tools are evolving – FAST: therefore in this class we will provide a theoretical background that should enable you to understand the principles of techniques described in current literature and to figure out the principles of techniques developed over the next several years.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3" name="Google Shape;1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after learning about PCR and how this technique is used to amplify a target DNA sequence, let’s finally see how you actually sequence your target DNA – be it a gene or a genome. </a:t>
            </a:r>
            <a:endParaRPr/>
          </a:p>
          <a:p>
            <a:pPr marL="0" lvl="0" indent="0" algn="l" rtl="0">
              <a:spcBef>
                <a:spcPts val="0"/>
              </a:spcBef>
              <a:spcAft>
                <a:spcPts val="0"/>
              </a:spcAft>
              <a:buNone/>
            </a:pPr>
            <a:endParaRPr/>
          </a:p>
          <a:p>
            <a:pPr marL="0" lvl="0" indent="0" algn="l" rtl="0">
              <a:spcBef>
                <a:spcPts val="0"/>
              </a:spcBef>
              <a:spcAft>
                <a:spcPts val="0"/>
              </a:spcAft>
              <a:buNone/>
            </a:pPr>
            <a:r>
              <a:rPr lang="en-US"/>
              <a:t>How do you go from a PCR amplicon to determining its sequence? Today there are many options – and faster, cheaper, more accurate DNA sequencing techniques are constantly being developed. But back in 2005, Bradbury and their colleagues did not have a lot of choices for DNA sequencing – they used an automated version of Sanger sequencing called an ABI3730 capillary sequencer, the same device still in use at the OSU Core Facilities Lab (shown in the screenshot).  </a:t>
            </a:r>
            <a:endParaRPr/>
          </a:p>
          <a:p>
            <a:pPr marL="0" lvl="0" indent="0" algn="l" rtl="0">
              <a:spcBef>
                <a:spcPts val="0"/>
              </a:spcBef>
              <a:spcAft>
                <a:spcPts val="0"/>
              </a:spcAft>
              <a:buNone/>
            </a:pPr>
            <a:endParaRPr/>
          </a:p>
          <a:p>
            <a:pPr marL="0" lvl="0" indent="0" algn="l" rtl="0">
              <a:spcBef>
                <a:spcPts val="0"/>
              </a:spcBef>
              <a:spcAft>
                <a:spcPts val="0"/>
              </a:spcAft>
              <a:buNone/>
            </a:pPr>
            <a:r>
              <a:rPr lang="en-US"/>
              <a:t>Developed in 1977 by Dr. Fred Sanger, a British biochemist who won the Nobel prize in Chemistry in 1980 for the discovery, the technique named after its inventor has since been updated to include PCR and automated capillary electrophoresis.  The first draft of the human genome, for example, was generated using Sanger sequencing. In 2005, “next generation sequencing” techniques became available.  Next generation techniques, as we shall see  in the next Unit, can sequence faster and more cheaply.  However, Sanger capillary sequencing still has its uses. If your target is in the hundreds of bp in length, and you want highly accurate sequence, this is probably the technique you would go for. You can probably submit a sample today and get your sequence the day after tomorrow.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The concepts behind Sanger sequencing are so elegant that we will briefly review them – from the original version to what happens today, on campus.  Furthermore, the essential elements of Sanger sequence are the basis for new generation sequencing techniques.  Understanding why the following terms are (or are not) used for DNA sequencing will equip you to be conversant in understanding the principles of any type of DNA sequencing: 5’, 3’, dideoxynucleotide, electrophoresis, fluorescent tag, library, nucleotide, polymerase, primer, and template.  </a:t>
            </a:r>
            <a:endParaRP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200"/>
              <a:buFont typeface="Calibri"/>
              <a:buNone/>
            </a:pPr>
            <a:r>
              <a:rPr lang="en-US">
                <a:latin typeface="Calibri"/>
                <a:ea typeface="Calibri"/>
                <a:cs typeface="Calibri"/>
                <a:sym typeface="Calibri"/>
              </a:rPr>
              <a:t>A standard PCR reaction may be used prior to Sanger sequencing to increase the abundance of the target sequence (or increased abundance of the target can be achieved by replication in a cloning vector)</a:t>
            </a:r>
            <a:endParaRPr/>
          </a:p>
          <a:p>
            <a:pPr marL="0" lvl="0" indent="0" algn="l" rtl="0">
              <a:spcBef>
                <a:spcPts val="0"/>
              </a:spcBef>
              <a:spcAft>
                <a:spcPts val="0"/>
              </a:spcAft>
              <a:buClr>
                <a:schemeClr val="dk1"/>
              </a:buClr>
              <a:buSzPts val="2200"/>
              <a:buFont typeface="Calibri"/>
              <a:buNone/>
            </a:pPr>
            <a:endParaRPr>
              <a:latin typeface="Calibri"/>
              <a:ea typeface="Calibri"/>
              <a:cs typeface="Calibri"/>
              <a:sym typeface="Calibri"/>
            </a:endParaRPr>
          </a:p>
          <a:p>
            <a:pPr marL="0" lvl="0" indent="0" algn="l" rtl="0">
              <a:spcBef>
                <a:spcPts val="0"/>
              </a:spcBef>
              <a:spcAft>
                <a:spcPts val="0"/>
              </a:spcAft>
              <a:buClr>
                <a:schemeClr val="dk1"/>
              </a:buClr>
              <a:buSzPts val="2200"/>
              <a:buFont typeface="Calibri"/>
              <a:buNone/>
            </a:pPr>
            <a:r>
              <a:rPr lang="en-US">
                <a:latin typeface="Calibri"/>
                <a:ea typeface="Calibri"/>
                <a:cs typeface="Calibri"/>
                <a:sym typeface="Calibri"/>
              </a:rPr>
              <a:t>Once the target sequence is present in sufficient abundance, Sanger sequencing capitalizes on chain termination PCR.  A single primer (typically ~ 20 nucleotides long) is used to replicate a single strand. In a standard PCR amplification reaction reverse and forward primers bracket the target sequence.  In Sanger sequencing, both strands may be sequenced, but each will have its own primer and sequencing reactions.</a:t>
            </a:r>
            <a:endParaRPr/>
          </a:p>
          <a:p>
            <a:pPr marL="0" lvl="0" indent="0" algn="l" rtl="0">
              <a:spcBef>
                <a:spcPts val="0"/>
              </a:spcBef>
              <a:spcAft>
                <a:spcPts val="0"/>
              </a:spcAft>
              <a:buClr>
                <a:schemeClr val="dk1"/>
              </a:buClr>
              <a:buSzPts val="2200"/>
              <a:buFont typeface="Calibri"/>
              <a:buNone/>
            </a:pPr>
            <a:endParaRPr>
              <a:latin typeface="Calibri"/>
              <a:ea typeface="Calibri"/>
              <a:cs typeface="Calibri"/>
              <a:sym typeface="Calibri"/>
            </a:endParaRPr>
          </a:p>
          <a:p>
            <a:pPr marL="0" lvl="0" indent="0" algn="l" rtl="0">
              <a:spcBef>
                <a:spcPts val="0"/>
              </a:spcBef>
              <a:spcAft>
                <a:spcPts val="0"/>
              </a:spcAft>
              <a:buClr>
                <a:schemeClr val="dk1"/>
              </a:buClr>
              <a:buSzPts val="2200"/>
              <a:buFont typeface="Calibri"/>
              <a:buNone/>
            </a:pPr>
            <a:r>
              <a:rPr lang="en-US">
                <a:latin typeface="Calibri"/>
                <a:ea typeface="Calibri"/>
                <a:cs typeface="Calibri"/>
                <a:sym typeface="Calibri"/>
              </a:rPr>
              <a:t>Unlike the standard PCR amplification reaction, in Sanger sequencing the polymerase synthesizes DNA sequences of varying lengths – </a:t>
            </a:r>
            <a:r>
              <a:rPr lang="en-US" i="1">
                <a:latin typeface="Calibri"/>
                <a:ea typeface="Calibri"/>
                <a:cs typeface="Calibri"/>
                <a:sym typeface="Calibri"/>
              </a:rPr>
              <a:t>not</a:t>
            </a:r>
            <a:r>
              <a:rPr lang="en-US">
                <a:latin typeface="Calibri"/>
                <a:ea typeface="Calibri"/>
                <a:cs typeface="Calibri"/>
                <a:sym typeface="Calibri"/>
              </a:rPr>
              <a:t> the full length of the target sequence. </a:t>
            </a:r>
            <a:endParaRPr/>
          </a:p>
          <a:p>
            <a:pPr marL="0" lvl="0" indent="0" algn="l" rtl="0">
              <a:spcBef>
                <a:spcPts val="0"/>
              </a:spcBef>
              <a:spcAft>
                <a:spcPts val="0"/>
              </a:spcAft>
              <a:buClr>
                <a:schemeClr val="dk1"/>
              </a:buClr>
              <a:buSzPts val="2200"/>
              <a:buFont typeface="Calibri"/>
              <a:buNone/>
            </a:pPr>
            <a:endParaRPr>
              <a:latin typeface="Calibri"/>
              <a:ea typeface="Calibri"/>
              <a:cs typeface="Calibri"/>
              <a:sym typeface="Calibri"/>
            </a:endParaRPr>
          </a:p>
          <a:p>
            <a:pPr marL="0" lvl="0" indent="0" algn="l" rtl="0">
              <a:spcBef>
                <a:spcPts val="0"/>
              </a:spcBef>
              <a:spcAft>
                <a:spcPts val="0"/>
              </a:spcAft>
              <a:buClr>
                <a:schemeClr val="dk1"/>
              </a:buClr>
              <a:buSzPts val="2200"/>
              <a:buFont typeface="Calibri"/>
              <a:buNone/>
            </a:pPr>
            <a:r>
              <a:rPr lang="en-US">
                <a:latin typeface="Calibri"/>
                <a:ea typeface="Calibri"/>
                <a:cs typeface="Calibri"/>
                <a:sym typeface="Calibri"/>
              </a:rPr>
              <a:t>The varying lengths of the newly synthesized fragments (millions to billions of each of them) are determined by the final dideoxy nucleotide that is incorporated </a:t>
            </a:r>
            <a:endParaRPr/>
          </a:p>
          <a:p>
            <a:pPr marL="0" marR="0" lvl="0" indent="0" algn="l" rtl="0">
              <a:lnSpc>
                <a:spcPct val="100000"/>
              </a:lnSpc>
              <a:spcBef>
                <a:spcPts val="0"/>
              </a:spcBef>
              <a:spcAft>
                <a:spcPts val="0"/>
              </a:spcAft>
              <a:buClr>
                <a:schemeClr val="dk1"/>
              </a:buClr>
              <a:buSzPts val="2200"/>
              <a:buFont typeface="Calibri"/>
              <a:buNone/>
            </a:pPr>
            <a:r>
              <a:rPr lang="en-US">
                <a:latin typeface="Calibri"/>
                <a:ea typeface="Calibri"/>
                <a:cs typeface="Calibri"/>
                <a:sym typeface="Calibri"/>
              </a:rPr>
              <a:t>  </a:t>
            </a:r>
            <a:br>
              <a:rPr lang="en-US">
                <a:latin typeface="Calibri"/>
                <a:ea typeface="Calibri"/>
                <a:cs typeface="Calibri"/>
                <a:sym typeface="Calibri"/>
              </a:rPr>
            </a:br>
            <a:r>
              <a:rPr lang="en-US">
                <a:latin typeface="Calibri"/>
                <a:ea typeface="Calibri"/>
                <a:cs typeface="Calibri"/>
                <a:sym typeface="Calibri"/>
              </a:rPr>
              <a:t>Dideoxy nucleotides ( abbreviated as ddNTPs (ddATP, ddGTP, ddCTP, or ddTTP ) lack the 3’OH group, meaning that they block further addition of nucleotides. No phosphodiester bond possible between the dideoxy nucleotide and the next dNTP during DNA strand elongation.  </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The result, after many replication events during which multiple copies of every possible length sequence are generated, is a population of fragments of different lengths, each terminating in a specific ddNTP. </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The fragments are separated by size, using electrophoresis. Originally, electrophoresis was conducted in gel rigs – currently it is conducted using small capillaries.  Either way, the smaller the fragment, the further it moves through the gel (or capillary).  Fragment size resolution is at the single base pair level. </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 </a:t>
            </a:r>
            <a:br>
              <a:rPr lang="en-US">
                <a:latin typeface="Calibri"/>
                <a:ea typeface="Calibri"/>
                <a:cs typeface="Calibri"/>
                <a:sym typeface="Calibri"/>
              </a:rPr>
            </a:br>
            <a:endParaRPr>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
        <p:nvSpPr>
          <p:cNvPr id="365" name="Google Shape;3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The terminal base in each fragment is known because its dideoxy form terminated the elongation of that fragment.</a:t>
            </a:r>
            <a:endParaRPr/>
          </a:p>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Each dideoxy nucleotide has a different fluorescent label. </a:t>
            </a:r>
            <a:endParaRPr/>
          </a:p>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Based on the fragments aligned by size, and their labels, the sequence of the target strand is determined. </a:t>
            </a:r>
            <a:endParaRPr/>
          </a:p>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The Figure shows ddNTPs, each with a distinct color label and the results of their incorporation into replication events. </a:t>
            </a:r>
            <a:endParaRPr/>
          </a:p>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This population of different size fragments is separated by electrophoresis </a:t>
            </a:r>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With these general considerations in mind, we’ll watch videos of the process and then re-cap the key considerations. </a:t>
            </a:r>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br>
              <a:rPr lang="en-US" sz="1200">
                <a:latin typeface="Calibri"/>
                <a:ea typeface="Calibri"/>
                <a:cs typeface="Calibri"/>
                <a:sym typeface="Calibri"/>
              </a:rPr>
            </a:br>
            <a:endParaRPr sz="1200">
              <a:latin typeface="Calibri"/>
              <a:ea typeface="Calibri"/>
              <a:cs typeface="Calibri"/>
              <a:sym typeface="Calibri"/>
            </a:endParaRPr>
          </a:p>
          <a:p>
            <a:pPr marL="0" lvl="0" indent="0" algn="l" rtl="0">
              <a:spcBef>
                <a:spcPts val="0"/>
              </a:spcBef>
              <a:spcAft>
                <a:spcPts val="0"/>
              </a:spcAft>
              <a:buNone/>
            </a:pPr>
            <a:endParaRPr/>
          </a:p>
        </p:txBody>
      </p:sp>
      <p:sp>
        <p:nvSpPr>
          <p:cNvPr id="372" name="Google Shape;3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These videos animate the essential steps in Sanger sequencing.</a:t>
            </a:r>
            <a:endParaRPr/>
          </a:p>
        </p:txBody>
      </p:sp>
      <p:sp>
        <p:nvSpPr>
          <p:cNvPr id="381" name="Google Shape;38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4:notes"/>
          <p:cNvSpPr txBox="1">
            <a:spLocks noGrp="1"/>
          </p:cNvSpPr>
          <p:nvPr>
            <p:ph type="body" idx="1"/>
          </p:nvPr>
        </p:nvSpPr>
        <p:spPr>
          <a:xfrm>
            <a:off x="304800" y="4343400"/>
            <a:ext cx="6172200" cy="45148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0" i="0">
                <a:solidFill>
                  <a:schemeClr val="dk1"/>
                </a:solidFill>
                <a:latin typeface="Calibri"/>
                <a:ea typeface="Calibri"/>
                <a:cs typeface="Calibri"/>
                <a:sym typeface="Calibri"/>
              </a:rPr>
              <a:t>Having watched the videos, we’ll now walk through the key steps in Sanger sequencing on more time. </a:t>
            </a:r>
            <a:endParaRPr/>
          </a:p>
          <a:p>
            <a:pPr marL="0" lvl="0" indent="0" algn="l" rtl="0">
              <a:spcBef>
                <a:spcPts val="0"/>
              </a:spcBef>
              <a:spcAft>
                <a:spcPts val="0"/>
              </a:spcAft>
              <a:buNone/>
            </a:pPr>
            <a:endParaRPr sz="1100" b="0" i="0">
              <a:solidFill>
                <a:schemeClr val="dk1"/>
              </a:solidFill>
              <a:latin typeface="Calibri"/>
              <a:ea typeface="Calibri"/>
              <a:cs typeface="Calibri"/>
              <a:sym typeface="Calibri"/>
            </a:endParaRPr>
          </a:p>
          <a:p>
            <a:pPr marL="0" lvl="0" indent="0" algn="l" rtl="0">
              <a:spcBef>
                <a:spcPts val="0"/>
              </a:spcBef>
              <a:spcAft>
                <a:spcPts val="0"/>
              </a:spcAft>
              <a:buNone/>
            </a:pPr>
            <a:r>
              <a:rPr lang="en-US" sz="1100" b="0" i="0">
                <a:solidFill>
                  <a:schemeClr val="dk1"/>
                </a:solidFill>
                <a:latin typeface="Calibri"/>
                <a:ea typeface="Calibri"/>
                <a:cs typeface="Calibri"/>
                <a:sym typeface="Calibri"/>
              </a:rPr>
              <a:t>In this simplified example, there are separate ddNTP</a:t>
            </a:r>
            <a:r>
              <a:rPr lang="en-US" sz="1100"/>
              <a:t> versions of each of the 4 bases, in separate vials, along with other components of the reaction (upper left). </a:t>
            </a:r>
            <a:r>
              <a:rPr lang="en-US" sz="1100" b="0" i="0">
                <a:solidFill>
                  <a:schemeClr val="dk1"/>
                </a:solidFill>
                <a:latin typeface="Calibri"/>
                <a:ea typeface="Calibri"/>
                <a:cs typeface="Calibri"/>
                <a:sym typeface="Calibri"/>
              </a:rPr>
              <a:t>One type of ddNTP is added per vial, as indicated and color coded.  In automated sequencing, the four ddNTPs are mixed – each with a unique fluorescent label. </a:t>
            </a:r>
            <a:endParaRPr/>
          </a:p>
          <a:p>
            <a:pPr marL="0" lvl="0" indent="0" algn="l" rtl="0">
              <a:spcBef>
                <a:spcPts val="0"/>
              </a:spcBef>
              <a:spcAft>
                <a:spcPts val="0"/>
              </a:spcAft>
              <a:buNone/>
            </a:pPr>
            <a:endParaRPr sz="1100" b="0" i="0">
              <a:solidFill>
                <a:schemeClr val="dk1"/>
              </a:solidFill>
              <a:latin typeface="Calibri"/>
              <a:ea typeface="Calibri"/>
              <a:cs typeface="Calibri"/>
              <a:sym typeface="Calibri"/>
            </a:endParaRPr>
          </a:p>
          <a:p>
            <a:pPr marL="0" lvl="0" indent="0" algn="l" rtl="0">
              <a:spcBef>
                <a:spcPts val="0"/>
              </a:spcBef>
              <a:spcAft>
                <a:spcPts val="0"/>
              </a:spcAft>
              <a:buNone/>
            </a:pPr>
            <a:r>
              <a:rPr lang="en-US" sz="1100" b="0" i="0">
                <a:solidFill>
                  <a:schemeClr val="dk1"/>
                </a:solidFill>
                <a:latin typeface="Calibri"/>
                <a:ea typeface="Calibri"/>
                <a:cs typeface="Calibri"/>
                <a:sym typeface="Calibri"/>
              </a:rPr>
              <a:t>In diagrams/images of Sanger sequencing, you may see different colors used for each of the ddNTPs.</a:t>
            </a:r>
            <a:r>
              <a:rPr lang="en-US" sz="1100"/>
              <a:t> </a:t>
            </a:r>
            <a:r>
              <a:rPr lang="en-US" sz="1100" b="0" i="0">
                <a:solidFill>
                  <a:schemeClr val="dk1"/>
                </a:solidFill>
                <a:latin typeface="Calibri"/>
                <a:ea typeface="Calibri"/>
                <a:cs typeface="Calibri"/>
                <a:sym typeface="Calibri"/>
              </a:rPr>
              <a:t> The colors are often adjusted to enhance visualization.</a:t>
            </a:r>
            <a:r>
              <a:rPr lang="en-US" sz="1100"/>
              <a:t> </a:t>
            </a:r>
            <a:r>
              <a:rPr lang="en-US" sz="1100" b="0" i="0">
                <a:solidFill>
                  <a:schemeClr val="dk1"/>
                </a:solidFill>
                <a:latin typeface="Calibri"/>
                <a:ea typeface="Calibri"/>
                <a:cs typeface="Calibri"/>
                <a:sym typeface="Calibri"/>
              </a:rPr>
              <a:t> For example, in the Fisher video G is black, A is green, T is red and C is blue. In the DNALC video the colors are the same, except that G is yellow in the video and black in the electropherogram.</a:t>
            </a:r>
            <a:r>
              <a:rPr lang="en-US" sz="1100"/>
              <a:t> </a:t>
            </a:r>
            <a:r>
              <a:rPr lang="en-US" sz="1100" b="0" i="0">
                <a:solidFill>
                  <a:schemeClr val="dk1"/>
                </a:solidFill>
                <a:latin typeface="Calibri"/>
                <a:ea typeface="Calibri"/>
                <a:cs typeface="Calibri"/>
                <a:sym typeface="Calibri"/>
              </a:rPr>
              <a:t> The colors in the upper left panel of the slide match those in the center panel and bottom right panels, except for G, which is shown in pink.</a:t>
            </a:r>
            <a:r>
              <a:rPr lang="en-US" sz="1100"/>
              <a:t> </a:t>
            </a:r>
            <a:endParaRPr sz="1100" b="0" i="0">
              <a:solidFill>
                <a:schemeClr val="dk1"/>
              </a:solidFill>
              <a:latin typeface="Calibri"/>
              <a:ea typeface="Calibri"/>
              <a:cs typeface="Calibri"/>
              <a:sym typeface="Calibri"/>
            </a:endParaRPr>
          </a:p>
          <a:p>
            <a:pPr marL="0" lvl="0" indent="0" algn="l" rtl="0">
              <a:spcBef>
                <a:spcPts val="0"/>
              </a:spcBef>
              <a:spcAft>
                <a:spcPts val="0"/>
              </a:spcAft>
              <a:buNone/>
            </a:pPr>
            <a:endParaRPr sz="1100" b="0" i="0">
              <a:solidFill>
                <a:schemeClr val="dk1"/>
              </a:solidFill>
              <a:latin typeface="Calibri"/>
              <a:ea typeface="Calibri"/>
              <a:cs typeface="Calibri"/>
              <a:sym typeface="Calibri"/>
            </a:endParaRPr>
          </a:p>
          <a:p>
            <a:pPr marL="0" lvl="0" indent="0" algn="l" rtl="0">
              <a:spcBef>
                <a:spcPts val="0"/>
              </a:spcBef>
              <a:spcAft>
                <a:spcPts val="0"/>
              </a:spcAft>
              <a:buNone/>
            </a:pPr>
            <a:r>
              <a:rPr lang="en-US" sz="1100" b="0" i="0">
                <a:solidFill>
                  <a:schemeClr val="dk1"/>
                </a:solidFill>
              </a:rPr>
              <a:t>The center panel shows the</a:t>
            </a:r>
            <a:r>
              <a:rPr lang="en-US" sz="1100"/>
              <a:t> </a:t>
            </a:r>
            <a:r>
              <a:rPr lang="en-US" sz="1100" b="0" i="0">
                <a:solidFill>
                  <a:schemeClr val="dk1"/>
                </a:solidFill>
              </a:rPr>
              <a:t>template sequence, the complementary primer, and the strands of varying lengths that are due to the incorporation of the four different ddNTPs. The flourescent tags at the end of each fragment are read by a laser as the frgaments move through capillary electrophoresis (smallest fragment first). The results of the electrophoresis are visualized in the electropherogram shown at the lower right.</a:t>
            </a:r>
            <a:r>
              <a:rPr lang="en-US" sz="1100"/>
              <a:t> </a:t>
            </a:r>
            <a:endParaRPr sz="1100"/>
          </a:p>
          <a:p>
            <a:pPr marL="0" marR="0" lvl="0" indent="0" algn="l" rtl="0">
              <a:lnSpc>
                <a:spcPct val="100000"/>
              </a:lnSpc>
              <a:spcBef>
                <a:spcPts val="0"/>
              </a:spcBef>
              <a:spcAft>
                <a:spcPts val="0"/>
              </a:spcAft>
              <a:buClr>
                <a:schemeClr val="dk1"/>
              </a:buClr>
              <a:buSzPts val="1100"/>
              <a:buFont typeface="Calibri"/>
              <a:buNone/>
            </a:pPr>
            <a:endParaRPr sz="1100"/>
          </a:p>
          <a:p>
            <a:pPr marL="0" lvl="0" indent="0" algn="l" rtl="0">
              <a:spcBef>
                <a:spcPts val="0"/>
              </a:spcBef>
              <a:spcAft>
                <a:spcPts val="0"/>
              </a:spcAft>
              <a:buNone/>
            </a:pPr>
            <a:endParaRPr sz="1100"/>
          </a:p>
        </p:txBody>
      </p:sp>
      <p:sp>
        <p:nvSpPr>
          <p:cNvPr id="389" name="Google Shape;38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Here is a list of the learning outcomes of this lecture. If anything in this list is still unclear, please reach out to me and I’d be more than happy to clarify!</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In Unit 18, we will build on the essential elements of Sanger sequencing that, in one way or another are enhanced, or replaced, in new generation sequencing techniques.  Understanding why the following terms are (or are not) used for a particular method of DNA sequencing will equip you to be conversant in contemporary genomics: 5’, 3’, dideoxynucleotide, electrophoresis, fluorescent tag, library, nucleotide, polymerase, primer, and template.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04" name="Google Shape;4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looking at PCR and Sanger sequencing, it is essential to have in mind the structure of a DNA nucleotide. Please take a look back to Unit 1 and review as needed.  </a:t>
            </a:r>
            <a:endParaRPr/>
          </a:p>
          <a:p>
            <a:pPr marL="0" lvl="0" indent="0" algn="l" rtl="0">
              <a:spcBef>
                <a:spcPts val="0"/>
              </a:spcBef>
              <a:spcAft>
                <a:spcPts val="0"/>
              </a:spcAft>
              <a:buNone/>
            </a:pPr>
            <a:endParaRPr/>
          </a:p>
          <a:p>
            <a:pPr marL="0" lvl="0" indent="0" algn="l" rtl="0">
              <a:spcBef>
                <a:spcPts val="0"/>
              </a:spcBef>
              <a:spcAft>
                <a:spcPts val="0"/>
              </a:spcAft>
              <a:buNone/>
            </a:pPr>
            <a:r>
              <a:rPr lang="en-US"/>
              <a:t>Key points: DNA is composed of a five carbon sugar (deoxyribose), a phosphate group and one of four nitrogen-containing bases. The nitrogen-containing base (A, T, C, or G)  is bound to the 1’ carbon in the deoxyribose. Adenine and guanine are purines and thymine and cytosine are pyrimidines.  An OH group is bound to the 3’ carbon, and a phosphate group to the 5’ carbon. </a:t>
            </a:r>
            <a:endParaRPr/>
          </a:p>
          <a:p>
            <a:pPr marL="0" lvl="0" indent="0" algn="l" rtl="0">
              <a:spcBef>
                <a:spcPts val="0"/>
              </a:spcBef>
              <a:spcAft>
                <a:spcPts val="0"/>
              </a:spcAft>
              <a:buNone/>
            </a:pPr>
            <a:endParaRPr/>
          </a:p>
          <a:p>
            <a:pPr marL="0" lvl="0" indent="0" algn="l" rtl="0">
              <a:spcBef>
                <a:spcPts val="0"/>
              </a:spcBef>
              <a:spcAft>
                <a:spcPts val="0"/>
              </a:spcAft>
              <a:buNone/>
            </a:pPr>
            <a:r>
              <a:rPr lang="en-US"/>
              <a:t>Deoxyribonucleotide triphosphate (abbreviated as dNTP) is a complete DNA nucleotide. The deoxy in the name refers to the lack of an oxygen binding to the 2’ carbon – in RNA nucleotides, there is an oxygen there, so an RNA nucleotide is called Ribonucleotide triphosphate. The N is a generic term standing for the 4 possible dNTPs: dATP, dCTP, dGTP, and dTTP. For example, dATP is the abbreviation for deoxyadenosine 5-triphosphate. Later in this Unit and in the next Unit, we will frequently be using the term “dNTPs”.   </a:t>
            </a:r>
            <a:endParaRPr/>
          </a:p>
          <a:p>
            <a:pPr marL="0" lvl="0" indent="0" algn="l" rtl="0">
              <a:spcBef>
                <a:spcPts val="0"/>
              </a:spcBef>
              <a:spcAft>
                <a:spcPts val="0"/>
              </a:spcAft>
              <a:buNone/>
            </a:pPr>
            <a:endParaRPr/>
          </a:p>
          <a:p>
            <a:pPr marL="0" lvl="0" indent="0" algn="l" rtl="0">
              <a:spcBef>
                <a:spcPts val="0"/>
              </a:spcBef>
              <a:spcAft>
                <a:spcPts val="0"/>
              </a:spcAft>
              <a:buNone/>
            </a:pPr>
            <a:r>
              <a:rPr lang="en-US"/>
              <a:t>FYI: In a DNA strand, the nucleotides are actually dNMPs due to the removal of diphosphate from each nucleotide during the process of forming phosphodiester bonds. Further discussion of DNA chemistry we will leave to other classes.  </a:t>
            </a:r>
            <a:endParaRPr/>
          </a:p>
        </p:txBody>
      </p:sp>
      <p:sp>
        <p:nvSpPr>
          <p:cNvPr id="201" name="Google Shape;2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Phosphodiester bonds connect nucleotides (image on the lower left of the slide).  These conjoined nucleotides are the backbones of a DNA strand because they form the continuous chain that holds the nucleotides together in that strand (panel a in the figure in the lower right).  There are two anti-parallel backbones in the double helix.  Phosphodiester bonds are stronger -than hydrogen bonds – a key consideration in denaturing DNA for PCR and sequencing.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Attached to the 1’ carbon of each nucleotide there is a base. Each base in one strand pairs in a complementary fashion – via hydrogen bonding – with a base in the other strand (panel b).  There are three hydrogen bonds in the case of G:C and two hydrogen bonds in the case of A:T. The number of H bonds is an important consideration in terms of DNA manipulations and you will see the term “G-C rich” in this context. G-C-rich regions have more H bonds than A-T rich regions. Therefore, more energy is required to denature G-C rich regions, and this has implications for PCR.  GC content is also predicted to affect genome function and species ecology – to learn more about that, please refer to the suggested supplementary reading.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This base pairing between the two backbones forms the DNA double helix.  Note that the 2 strands are arranged in an anti-parallel fashion: they are parallel to each other but the strands are in opposite directions – in panel c, the left strand has the 5’ end facing “up” , and the right strand has the 5’ end facing “down”.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It is important to remember the anti-parallel nature of the DNA double helix for several reasons. 1.) during replication, new nucleotides are added to the 3’ ends of developing strands.  2.) DNA sequences, such as that shown in the upper right panel of the slide, are shown – by convention – as the coding strand,  starting at the 5’ end and reading from left to right to the 3’ end.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Even though we usually show DNA sequences in linear alignments, keep in mind that the 2 strands form a three dimensional double helix.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11" name="Google Shape;2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Prior to exploring DNA sequencing methods, it is essential to understand the principles of the Polymerase Chain Reaction (PCR).  PCR is a way to increase the </a:t>
            </a:r>
            <a:r>
              <a:rPr lang="en-US" i="1"/>
              <a:t>abundance</a:t>
            </a:r>
            <a:r>
              <a:rPr lang="en-US"/>
              <a:t> of specific sequences of DNA, or DNA molecules, and abundance is key to many molecular marker and DNA sequencing strategies.  In Unit 18 we will learn more about new developments in sequencing that are based on single molecules, but for now we will focus on the abundance of target sequences that can be generated by PCR.  </a:t>
            </a:r>
            <a:endParaRPr/>
          </a:p>
          <a:p>
            <a:pPr marL="0" lvl="0" indent="0" algn="l" rtl="0">
              <a:spcBef>
                <a:spcPts val="0"/>
              </a:spcBef>
              <a:spcAft>
                <a:spcPts val="0"/>
              </a:spcAft>
              <a:buNone/>
            </a:pPr>
            <a:endParaRPr/>
          </a:p>
          <a:p>
            <a:pPr marL="0" lvl="0" indent="0" algn="l" rtl="0">
              <a:spcBef>
                <a:spcPts val="0"/>
              </a:spcBef>
              <a:spcAft>
                <a:spcPts val="0"/>
              </a:spcAft>
              <a:buNone/>
            </a:pPr>
            <a:r>
              <a:rPr lang="en-US"/>
              <a:t>PCR was invented by Kary Mullis (image on the right), who received a Nobel Prize for his discovery. The technique is based on the natural process of DNA replication (shown in the diagram on the left), which occurs during the S phase of mitosis and meiosis. Please review Units 1 and 2 in order to be sure that you are familiar with these processes.  For additional review on these processes, watch the video called “DNA Replication”, posted in the Supplementary materials section in Canvas for this week. For more details on PCR, the Fisher website hyperlink provided in the Supplementary materials section is recommended. </a:t>
            </a:r>
            <a:endParaRPr/>
          </a:p>
          <a:p>
            <a:pPr marL="0" lvl="0" indent="0" algn="l" rtl="0">
              <a:spcBef>
                <a:spcPts val="0"/>
              </a:spcBef>
              <a:spcAft>
                <a:spcPts val="0"/>
              </a:spcAft>
              <a:buNone/>
            </a:pPr>
            <a:endParaRPr/>
          </a:p>
          <a:p>
            <a:pPr marL="0" lvl="0" indent="0" algn="l" rtl="0">
              <a:spcBef>
                <a:spcPts val="0"/>
              </a:spcBef>
              <a:spcAft>
                <a:spcPts val="0"/>
              </a:spcAft>
              <a:buNone/>
            </a:pPr>
            <a:r>
              <a:rPr lang="en-US"/>
              <a:t>By using PCR in the lab we can mimic S phase DNA replication to amplify (replicate) </a:t>
            </a:r>
            <a:r>
              <a:rPr lang="en-US" i="1"/>
              <a:t>any</a:t>
            </a:r>
            <a:r>
              <a:rPr lang="en-US"/>
              <a:t> DNA sequence we are interested in.  </a:t>
            </a:r>
            <a:endParaRPr/>
          </a:p>
          <a:p>
            <a:pPr marL="0" lvl="0" indent="0" algn="l" rtl="0">
              <a:spcBef>
                <a:spcPts val="0"/>
              </a:spcBef>
              <a:spcAft>
                <a:spcPts val="0"/>
              </a:spcAft>
              <a:buNone/>
            </a:pPr>
            <a:endParaRPr/>
          </a:p>
          <a:p>
            <a:pPr marL="0" lvl="0" indent="0" algn="l" rtl="0">
              <a:spcBef>
                <a:spcPts val="0"/>
              </a:spcBef>
              <a:spcAft>
                <a:spcPts val="0"/>
              </a:spcAft>
              <a:buNone/>
            </a:pPr>
            <a:r>
              <a:rPr lang="en-US"/>
              <a:t>Key considerations in PCR are </a:t>
            </a:r>
            <a:r>
              <a:rPr lang="en-US" i="1"/>
              <a:t>repeated</a:t>
            </a:r>
            <a:r>
              <a:rPr lang="en-US"/>
              <a:t> cycles of amplification and a </a:t>
            </a:r>
            <a:r>
              <a:rPr lang="en-US" i="1"/>
              <a:t>thermostable polymerase (tolerant of high temperatures) </a:t>
            </a:r>
            <a:r>
              <a:rPr lang="en-US"/>
              <a:t>that can function during the DNA denaturation steps that are required in each of these cycles.  </a:t>
            </a:r>
            <a:endParaRPr/>
          </a:p>
          <a:p>
            <a:pPr marL="0" lvl="0" indent="0" algn="l" rtl="0">
              <a:spcBef>
                <a:spcPts val="0"/>
              </a:spcBef>
              <a:spcAft>
                <a:spcPts val="0"/>
              </a:spcAft>
              <a:buNone/>
            </a:pPr>
            <a:endParaRPr/>
          </a:p>
          <a:p>
            <a:pPr marL="0" lvl="0" indent="0" algn="l" rtl="0">
              <a:spcBef>
                <a:spcPts val="0"/>
              </a:spcBef>
              <a:spcAft>
                <a:spcPts val="0"/>
              </a:spcAft>
              <a:buNone/>
            </a:pPr>
            <a:r>
              <a:rPr lang="en-US"/>
              <a:t>With the natural process of DNA replication in mind, please review how these are modified for the PCR by watching the video called “Polymerase Chain Reaction” – it is posted in the Required Video section in Canvas.</a:t>
            </a:r>
            <a:endParaRPr/>
          </a:p>
          <a:p>
            <a:pPr marL="0" lvl="0" indent="0" algn="l" rtl="0">
              <a:spcBef>
                <a:spcPts val="0"/>
              </a:spcBef>
              <a:spcAft>
                <a:spcPts val="0"/>
              </a:spcAft>
              <a:buNone/>
            </a:pPr>
            <a:endParaRPr/>
          </a:p>
          <a:p>
            <a:pPr marL="0" lvl="0" indent="0" algn="l" rtl="0">
              <a:spcBef>
                <a:spcPts val="0"/>
              </a:spcBef>
              <a:spcAft>
                <a:spcPts val="0"/>
              </a:spcAft>
              <a:buNone/>
            </a:pPr>
            <a:r>
              <a:rPr lang="en-US"/>
              <a:t>FYI: The key considerations that made PCR such a breakthrough are the repeated cycles of amplification and the thermostable polymerase. As we shall see later in this Unit, polymerases (specifically DNA polymerase I from </a:t>
            </a:r>
            <a:r>
              <a:rPr lang="en-US" i="1"/>
              <a:t>E. coli</a:t>
            </a:r>
            <a:r>
              <a:rPr lang="en-US"/>
              <a:t>) were already in use for DNA sequencing in the 1970’s.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6" name="Google Shape;2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5:notes"/>
          <p:cNvSpPr txBox="1">
            <a:spLocks noGrp="1"/>
          </p:cNvSpPr>
          <p:nvPr>
            <p:ph type="body" idx="1"/>
          </p:nvPr>
        </p:nvSpPr>
        <p:spPr>
          <a:xfrm>
            <a:off x="304800" y="4343400"/>
            <a:ext cx="6400800" cy="449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50"/>
              <a:buFont typeface="Calibri"/>
              <a:buNone/>
            </a:pPr>
            <a:r>
              <a:rPr lang="en-US" sz="1050"/>
              <a:t>Here is an overview of the PCR reaction –  our goal is to provide a solid theoretical foundation for you to build on in future in-depth coursework and with hands-on experience. </a:t>
            </a:r>
            <a:endParaRPr/>
          </a:p>
          <a:p>
            <a:pPr marL="0" marR="0" lvl="0" indent="0" algn="l" rtl="0">
              <a:lnSpc>
                <a:spcPct val="100000"/>
              </a:lnSpc>
              <a:spcBef>
                <a:spcPts val="0"/>
              </a:spcBef>
              <a:spcAft>
                <a:spcPts val="0"/>
              </a:spcAft>
              <a:buClr>
                <a:schemeClr val="dk1"/>
              </a:buClr>
              <a:buSzPts val="1050"/>
              <a:buFont typeface="Calibri"/>
              <a:buNone/>
            </a:pPr>
            <a:endParaRPr sz="1050"/>
          </a:p>
          <a:p>
            <a:pPr marL="0" lvl="0" indent="0" algn="l" rtl="0">
              <a:spcBef>
                <a:spcPts val="0"/>
              </a:spcBef>
              <a:spcAft>
                <a:spcPts val="0"/>
              </a:spcAft>
              <a:buNone/>
            </a:pPr>
            <a:r>
              <a:rPr lang="en-US" sz="1050"/>
              <a:t>1. A DNA template is essential – the PCR reaction requires it, since it is based on DNA replication, not </a:t>
            </a:r>
            <a:r>
              <a:rPr lang="en-US" sz="1050" i="1"/>
              <a:t>de novo </a:t>
            </a:r>
            <a:r>
              <a:rPr lang="en-US" sz="1050"/>
              <a:t>synthesis. The DNA template can be fragments of an entire genome or simply a single DNA fragment. The average length of a PCR amplicon is ~ several hundred bp, but a host of considerations and methods will determine if the amplicon is 100 or 1000 bp. </a:t>
            </a:r>
            <a:endParaRPr sz="1050"/>
          </a:p>
          <a:p>
            <a:pPr marL="228600" marR="0" lvl="0" indent="-161925" algn="l" rtl="0">
              <a:lnSpc>
                <a:spcPct val="100000"/>
              </a:lnSpc>
              <a:spcBef>
                <a:spcPts val="0"/>
              </a:spcBef>
              <a:spcAft>
                <a:spcPts val="0"/>
              </a:spcAft>
              <a:buClr>
                <a:schemeClr val="dk1"/>
              </a:buClr>
              <a:buSzPts val="1050"/>
              <a:buFont typeface="Calibri"/>
              <a:buNone/>
            </a:pPr>
            <a:endParaRPr sz="1050"/>
          </a:p>
          <a:p>
            <a:pPr marL="0" marR="0" lvl="0" indent="0" algn="l" rtl="0">
              <a:lnSpc>
                <a:spcPct val="100000"/>
              </a:lnSpc>
              <a:spcBef>
                <a:spcPts val="0"/>
              </a:spcBef>
              <a:spcAft>
                <a:spcPts val="0"/>
              </a:spcAft>
              <a:buClr>
                <a:schemeClr val="dk1"/>
              </a:buClr>
              <a:buSzPts val="1050"/>
              <a:buFont typeface="Calibri"/>
              <a:buNone/>
            </a:pPr>
            <a:r>
              <a:rPr lang="en-US" sz="1050"/>
              <a:t>2. Primers:  These are single stranded, short (~ 20 nucleotide long) DNA sequences. They are called </a:t>
            </a:r>
            <a:r>
              <a:rPr lang="en-US" sz="1050" i="1"/>
              <a:t>oligo</a:t>
            </a:r>
            <a:r>
              <a:rPr lang="en-US" sz="1050"/>
              <a:t>nucleotides, because of their short length.  As we have seen in the PCR video, primers are fundamental to the PCR reaction because they bracket the target sequence of interest and will determine what DNA will be replicated (amplified).  Wherever they bind to in the target sequence, that is where the polymerase enzyme is going to start replicating. To put this in context, remember SSRs, as introduced in Unit 15. The primers could be based on the consensus sequences flanking the SSR and the amplification polymorphism will be based on the lengths of the repeat regions. </a:t>
            </a:r>
            <a:endParaRPr/>
          </a:p>
          <a:p>
            <a:pPr marL="0" marR="0" lvl="0" indent="0" algn="l" rtl="0">
              <a:lnSpc>
                <a:spcPct val="100000"/>
              </a:lnSpc>
              <a:spcBef>
                <a:spcPts val="0"/>
              </a:spcBef>
              <a:spcAft>
                <a:spcPts val="0"/>
              </a:spcAft>
              <a:buClr>
                <a:schemeClr val="dk1"/>
              </a:buClr>
              <a:buSzPts val="1050"/>
              <a:buFont typeface="Calibri"/>
              <a:buNone/>
            </a:pPr>
            <a:endParaRPr sz="1050"/>
          </a:p>
          <a:p>
            <a:pPr marL="0" lvl="0" indent="0" algn="l" rtl="0">
              <a:spcBef>
                <a:spcPts val="0"/>
              </a:spcBef>
              <a:spcAft>
                <a:spcPts val="0"/>
              </a:spcAft>
              <a:buNone/>
            </a:pPr>
            <a:r>
              <a:rPr lang="en-US" sz="1050"/>
              <a:t>3. dNTPs: DNA nucleotides, in the deoxyribonucleotide triphosphate (dNTP) form. These are the building blocks of the new strands. </a:t>
            </a:r>
            <a:endParaRPr/>
          </a:p>
          <a:p>
            <a:pPr marL="0" lvl="0" indent="0" algn="l" rtl="0">
              <a:spcBef>
                <a:spcPts val="0"/>
              </a:spcBef>
              <a:spcAft>
                <a:spcPts val="0"/>
              </a:spcAft>
              <a:buNone/>
            </a:pPr>
            <a:endParaRPr sz="1050"/>
          </a:p>
          <a:p>
            <a:pPr marL="0" marR="0" lvl="0" indent="0" algn="l" rtl="0">
              <a:lnSpc>
                <a:spcPct val="100000"/>
              </a:lnSpc>
              <a:spcBef>
                <a:spcPts val="0"/>
              </a:spcBef>
              <a:spcAft>
                <a:spcPts val="0"/>
              </a:spcAft>
              <a:buClr>
                <a:schemeClr val="dk1"/>
              </a:buClr>
              <a:buSzPts val="1050"/>
              <a:buFont typeface="Calibri"/>
              <a:buNone/>
            </a:pPr>
            <a:r>
              <a:rPr lang="en-US" sz="1050"/>
              <a:t>4. Polymerase: The enzyme Taq polymerase is an essential part of the process – it adds nucleotides to the developing strands under high temperature conditions. Taq polymerase is </a:t>
            </a:r>
            <a:r>
              <a:rPr lang="en-US" sz="1050" i="1"/>
              <a:t>not</a:t>
            </a:r>
            <a:r>
              <a:rPr lang="en-US" sz="1050"/>
              <a:t> one of the polymerases involved in the S phases of mitosis and meiosis in your favorite plant. For more on plant DNA polymerases, see the suggested Supplemental reading.  Taq polymerase is a thermostable polymerase, isolated from the bacterium </a:t>
            </a:r>
            <a:r>
              <a:rPr lang="en-US" sz="1050" i="1"/>
              <a:t>Thermus aquaticus </a:t>
            </a:r>
            <a:r>
              <a:rPr lang="en-US" sz="1050"/>
              <a:t>– that is what the Taq stands for. It needs to be thermostable in order to remain functional during the near-boiling high temperature of the denaturation phase of PCR.</a:t>
            </a:r>
            <a:endParaRPr/>
          </a:p>
          <a:p>
            <a:pPr marL="0" marR="0" lvl="0" indent="0" algn="l" rtl="0">
              <a:lnSpc>
                <a:spcPct val="100000"/>
              </a:lnSpc>
              <a:spcBef>
                <a:spcPts val="0"/>
              </a:spcBef>
              <a:spcAft>
                <a:spcPts val="0"/>
              </a:spcAft>
              <a:buClr>
                <a:schemeClr val="dk1"/>
              </a:buClr>
              <a:buSzPts val="1050"/>
              <a:buFont typeface="Calibri"/>
              <a:buNone/>
            </a:pPr>
            <a:endParaRPr sz="1050"/>
          </a:p>
          <a:p>
            <a:pPr marL="0" marR="0" lvl="0" indent="0" algn="l" rtl="0">
              <a:lnSpc>
                <a:spcPct val="100000"/>
              </a:lnSpc>
              <a:spcBef>
                <a:spcPts val="0"/>
              </a:spcBef>
              <a:spcAft>
                <a:spcPts val="0"/>
              </a:spcAft>
              <a:buClr>
                <a:schemeClr val="dk1"/>
              </a:buClr>
              <a:buSzPts val="1050"/>
              <a:buFont typeface="Calibri"/>
              <a:buNone/>
            </a:pPr>
            <a:r>
              <a:rPr lang="en-US" sz="1050"/>
              <a:t>5. A buffer solution (plus divalent cations and water): allows for the repeated cycles of increasing and decreasing temperature.  As we have seen in the PCR video, each cycle starts with high temperatures (~ 95 degrees C)  – these cause the double stranded DNA to separate into 2 single strands (denaturation). The temperature is then lowered to ~ 55 degrees C to allow for the primers to bind (anneal). Finally, the temperature is raised to ~ 72 degrees C (but not to denaturation temperature), which is the ideal range for the polymerase enzyme to add nucleotides to the 3’ ends of the newly replicating strands. </a:t>
            </a:r>
            <a:endParaRPr/>
          </a:p>
          <a:p>
            <a:pPr marL="0" marR="0" lvl="0" indent="0" algn="l" rtl="0">
              <a:lnSpc>
                <a:spcPct val="100000"/>
              </a:lnSpc>
              <a:spcBef>
                <a:spcPts val="0"/>
              </a:spcBef>
              <a:spcAft>
                <a:spcPts val="0"/>
              </a:spcAft>
              <a:buClr>
                <a:schemeClr val="dk1"/>
              </a:buClr>
              <a:buSzPts val="1050"/>
              <a:buFont typeface="Calibri"/>
              <a:buNone/>
            </a:pPr>
            <a:endParaRPr sz="1050"/>
          </a:p>
          <a:p>
            <a:pPr marL="0" lvl="0" indent="0" algn="l" rtl="0">
              <a:spcBef>
                <a:spcPts val="0"/>
              </a:spcBef>
              <a:spcAft>
                <a:spcPts val="0"/>
              </a:spcAft>
              <a:buNone/>
            </a:pPr>
            <a:r>
              <a:rPr lang="en-US" sz="1050" b="0">
                <a:solidFill>
                  <a:srgbClr val="FF0000"/>
                </a:solidFill>
              </a:rPr>
              <a:t>In the lab, the process is relatively straightforward: </a:t>
            </a:r>
            <a:r>
              <a:rPr lang="en-US" sz="1050"/>
              <a:t>mix the reactants in a small test tube, and put the tubes into a thermocycler (or more simply,  “PCR machine”), such as the one shown in the lower right.  The PCR machine is programmed to conduct the repeated cycles of denaturation, annealing, and primer extension.  </a:t>
            </a:r>
            <a:endParaRPr sz="1050"/>
          </a:p>
          <a:p>
            <a:pPr marL="0" marR="0" lvl="0" indent="0" algn="l" rtl="0">
              <a:lnSpc>
                <a:spcPct val="100000"/>
              </a:lnSpc>
              <a:spcBef>
                <a:spcPts val="0"/>
              </a:spcBef>
              <a:spcAft>
                <a:spcPts val="0"/>
              </a:spcAft>
              <a:buClr>
                <a:schemeClr val="dk1"/>
              </a:buClr>
              <a:buSzPts val="1050"/>
              <a:buFont typeface="Calibri"/>
              <a:buNone/>
            </a:pPr>
            <a:endParaRPr sz="1050"/>
          </a:p>
          <a:p>
            <a:pPr marL="0" marR="0" lvl="0" indent="0" algn="l" rtl="0">
              <a:lnSpc>
                <a:spcPct val="100000"/>
              </a:lnSpc>
              <a:spcBef>
                <a:spcPts val="0"/>
              </a:spcBef>
              <a:spcAft>
                <a:spcPts val="0"/>
              </a:spcAft>
              <a:buClr>
                <a:schemeClr val="dk1"/>
              </a:buClr>
              <a:buSzPts val="1050"/>
              <a:buFont typeface="Calibri"/>
              <a:buNone/>
            </a:pPr>
            <a:r>
              <a:rPr lang="en-US" sz="1050"/>
              <a:t>FYI: PCR machines typically handle 96 samples at a time in a single plate with 96 wells: for that reason, samples and populations for genetic analysis typically occur in multiples of 96. </a:t>
            </a:r>
            <a:endParaRPr/>
          </a:p>
          <a:p>
            <a:pPr marL="0" marR="0" lvl="0" indent="0" algn="l" rtl="0">
              <a:lnSpc>
                <a:spcPct val="100000"/>
              </a:lnSpc>
              <a:spcBef>
                <a:spcPts val="0"/>
              </a:spcBef>
              <a:spcAft>
                <a:spcPts val="0"/>
              </a:spcAft>
              <a:buClr>
                <a:schemeClr val="dk1"/>
              </a:buClr>
              <a:buSzPts val="1050"/>
              <a:buFont typeface="Calibri"/>
              <a:buNone/>
            </a:pPr>
            <a:endParaRPr sz="1050"/>
          </a:p>
          <a:p>
            <a:pPr marL="0" marR="0" lvl="0" indent="0" algn="l" rtl="0">
              <a:lnSpc>
                <a:spcPct val="100000"/>
              </a:lnSpc>
              <a:spcBef>
                <a:spcPts val="0"/>
              </a:spcBef>
              <a:spcAft>
                <a:spcPts val="0"/>
              </a:spcAft>
              <a:buClr>
                <a:schemeClr val="dk1"/>
              </a:buClr>
              <a:buSzPts val="1050"/>
              <a:buFont typeface="Calibri"/>
              <a:buNone/>
            </a:pPr>
            <a:r>
              <a:rPr lang="en-US" sz="1050"/>
              <a:t>Buffers, Taq polymerase, dNTPs and primers can all easily be purchased online from a range of suppliers. You can often buy all those reactants together as a kit, and you can have primers specifically designed to target the sequence you are interested in.</a:t>
            </a:r>
            <a:endParaRPr/>
          </a:p>
        </p:txBody>
      </p:sp>
      <p:sp>
        <p:nvSpPr>
          <p:cNvPr id="235" name="Google Shape;2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reiterate the steps in the PCR protocol, and the outcome.</a:t>
            </a:r>
            <a:endParaRPr/>
          </a:p>
          <a:p>
            <a:pPr marL="0" lvl="0" indent="0" algn="l" rtl="0">
              <a:spcBef>
                <a:spcPts val="0"/>
              </a:spcBef>
              <a:spcAft>
                <a:spcPts val="0"/>
              </a:spcAft>
              <a:buNone/>
            </a:pPr>
            <a:endParaRPr/>
          </a:p>
          <a:p>
            <a:pPr marL="0" lvl="0" indent="0" algn="l" rtl="0">
              <a:spcBef>
                <a:spcPts val="0"/>
              </a:spcBef>
              <a:spcAft>
                <a:spcPts val="0"/>
              </a:spcAft>
              <a:buNone/>
            </a:pPr>
            <a:r>
              <a:rPr lang="en-US"/>
              <a:t>First, there is denaturing of the DNA double helix to pull apart the 2 strands (breaking hydrogen bonds between bases) but leaving the backbone intact. Then, the single stranded primers are hybridized, that is, they join their complementary base in the single stranded template DNA. Another word used for this binding (hybridization of primers) to the target sequence is “annealing”. Then, Taq polymerase catalyzes the addition of nucleotides to the 3’ end of the developing strand initiated by the primer– this last step is called primer extension.</a:t>
            </a:r>
            <a:endParaRPr/>
          </a:p>
          <a:p>
            <a:pPr marL="0" lvl="0" indent="0" algn="l" rtl="0">
              <a:spcBef>
                <a:spcPts val="0"/>
              </a:spcBef>
              <a:spcAft>
                <a:spcPts val="0"/>
              </a:spcAft>
              <a:buNone/>
            </a:pPr>
            <a:endParaRPr/>
          </a:p>
          <a:p>
            <a:pPr marL="0" lvl="0" indent="0" algn="l" rtl="0">
              <a:spcBef>
                <a:spcPts val="0"/>
              </a:spcBef>
              <a:spcAft>
                <a:spcPts val="0"/>
              </a:spcAft>
              <a:buNone/>
            </a:pPr>
            <a:r>
              <a:rPr lang="en-US"/>
              <a:t>With each cycle, as the double stranded DNA is opened up, each single strand is used as a template for DNA replication. Therefore, the number of DNA fragments increases quickly: per the PCR video, after 30 cycles you will have ~ 1 billion copies of the target sequence. </a:t>
            </a:r>
            <a:endParaRPr/>
          </a:p>
          <a:p>
            <a:pPr marL="0" lvl="0" indent="0" algn="l" rtl="0">
              <a:spcBef>
                <a:spcPts val="0"/>
              </a:spcBef>
              <a:spcAft>
                <a:spcPts val="0"/>
              </a:spcAft>
              <a:buNone/>
            </a:pPr>
            <a:endParaRPr/>
          </a:p>
          <a:p>
            <a:pPr marL="0" lvl="0" indent="0" algn="l" rtl="0">
              <a:spcBef>
                <a:spcPts val="0"/>
              </a:spcBef>
              <a:spcAft>
                <a:spcPts val="0"/>
              </a:spcAft>
              <a:buNone/>
            </a:pPr>
            <a:r>
              <a:rPr lang="en-US"/>
              <a:t>The 2 primers bracket the sequence that will be amplified, and will be included in the amplification event – in other words, replicated. So choosing the correct 2 primers is critical. In the next slide we’ll see a simplified overview of how you would you choose your primers, given a target sequence.</a:t>
            </a:r>
            <a:endParaRPr/>
          </a:p>
          <a:p>
            <a:pPr marL="0" lvl="0" indent="0" algn="l" rtl="0">
              <a:spcBef>
                <a:spcPts val="0"/>
              </a:spcBef>
              <a:spcAft>
                <a:spcPts val="0"/>
              </a:spcAft>
              <a:buNone/>
            </a:pPr>
            <a:endParaRPr/>
          </a:p>
        </p:txBody>
      </p:sp>
      <p:sp>
        <p:nvSpPr>
          <p:cNvPr id="247" name="Google Shape;24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7:notes"/>
          <p:cNvSpPr txBox="1">
            <a:spLocks noGrp="1"/>
          </p:cNvSpPr>
          <p:nvPr>
            <p:ph type="body" idx="1"/>
          </p:nvPr>
        </p:nvSpPr>
        <p:spPr>
          <a:xfrm>
            <a:off x="381000" y="4400550"/>
            <a:ext cx="6096000" cy="45148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This is an overview of primer design and action – learning to use the different software available for primer design is something you will do in future classes.  </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a:t>In this hypothetical example, the sequence of the target for amplification is shown in red and the target sequence is embedded in a slightly longer sequence – the non-target portions of which are shown in black.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The primers are shown in blue: TGG and ACT. Primers this short would </a:t>
            </a:r>
            <a:r>
              <a:rPr lang="en-US" sz="1100" i="1"/>
              <a:t>not</a:t>
            </a:r>
            <a:r>
              <a:rPr lang="en-US" sz="1100"/>
              <a:t> be used because they lack specificity – the target 3 nucleotide sequence could be found multiple times in a short target sequence and many more times in longer sequences. In order to achieve specificity, PCR primers will more likely be ~ 20 nucleotides, in order to achieve specificity to the target sequence.</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a:t>In the first cycle of denaturation, the TGG primer anneals to the to the coding strand, which – as we have seen – is written 5’ to 3’. This is the top strand in this example. The primer that binds to the coding strand is called the “reverse” primer. In this case TGG is the reverse primer. The primer that binds to the non-coding (aka antisense) strand is called the forward primer – so in this case ACT is the forward primer. </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a:t>Once the primers anneal to each strand, Taq polymerase will catalyze addition of nucleotides to the 3’ end of the developing strand. This addition of new nucleotides will not go on forever – a typical PCR reaction will amplify several hundred nucleotides. In designing the PCR program, the duration of the primer extension phase can also be adjusted depending on the length of the target. In this simplified example, the reverse primer will continue for 4 bases beyond the target region and the forward primer will continue 3 bases beyond the target region. </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a:t>As explained in the assigned PCR video, primer extension will go beyond the target sequence in the early cycles of PCR. However, only amplification products of just the target sequence will soon exceed those that have “over-run” or “overhang” the target sequence. </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a:t>For simplification, the second cycle shown in this slide refers only to the sequences amplified in the first cycle.  Again, we have denaturation, the 2 primers bind and we have primer extension leading to 2 new double stranded DNA molecules. Already, we are starting to increase the abundance of just the target sequence – not the sequence on either side of the target. </a:t>
            </a:r>
            <a:endParaRPr/>
          </a:p>
          <a:p>
            <a:pPr marL="0" lvl="0" indent="0" algn="l" rtl="0">
              <a:spcBef>
                <a:spcPts val="0"/>
              </a:spcBef>
              <a:spcAft>
                <a:spcPts val="0"/>
              </a:spcAft>
              <a:buNone/>
            </a:pPr>
            <a:endParaRPr sz="1100"/>
          </a:p>
        </p:txBody>
      </p:sp>
      <p:sp>
        <p:nvSpPr>
          <p:cNvPr id="254" name="Google Shape;25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third cycle we repeat denaturation, annealing of primers and addition of nucleotides via primer extension.  Note how by cycle 3 we generate a complete target sequence – double stranded - with no overhangs of the non-target sequence.  Remember that we were just following one DNA molecule at the end of the first and second cycles, so in reality, by the end of cycle 3 we have 2 complete, doubled stranded, target sequences. From cycle 3 on, the number of target sequences increases exponentially with each cycle, because every new sequence formed serves as a DNA template for the next cycle. This is a very efficient process.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key point of this simplified example was to illustrate the importance of the primers and the rapid approach to amplification of only the target sequence.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sequence for the forward primer can be found at the 5’ end of the coding strand amplification product, in this example. The sequence for the reverse primer can be found at the 3’ end of the non-coding strand, in this example.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reiterate, this example has only 3 nucleotides in order to facilitate visualization. Real world primers will more likely be ~ 20 nucleotides.  We have barely scratched the surface of what’s involved in designing primers and a standard PCR program. For a deeper look, see the recommended website in the Supplemental readings. </a:t>
            </a:r>
            <a:endParaRPr dirty="0"/>
          </a:p>
        </p:txBody>
      </p:sp>
      <p:sp>
        <p:nvSpPr>
          <p:cNvPr id="304" name="Google Shape;30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To summarize, PCR can be used to increase the abundance specific DNA sequences, via the process of amplification. The target sequence can be an allele of your favorite gene or it could the remains of “Iceman’s” last meal (which included cereals). For more on the Iceman, and plants he was involved with, see the recommended reading in the Supplement.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In addition to amplifying DNA sequences, PCR is useful for many other things. We already mentioned that it is a required first step in some DNA sequencing procedures, and that includes some whole genome sequencing techniques. It is also a principal tool for generating markers with which to populate genetic linkage maps.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There are different types of PCR beyond the basic “standard” PCR we’ve described. RT-PCR, for example, allows the use of RNA as a template, having generated a cDNA equivalent of the mRNA using reverse transcriptase. qPCR allows for quantification of the amplified molecules. For more on different types of PCR, see the recommended reading in the Supplementary materials.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43" name="Google Shape;34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2 Columns">
  <p:cSld name="Title and 2 Columns">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26"/>
          <p:cNvSpPr/>
          <p:nvPr/>
        </p:nvSpPr>
        <p:spPr>
          <a:xfrm>
            <a:off x="0" y="-1"/>
            <a:ext cx="12192000" cy="6858001"/>
          </a:xfrm>
          <a:prstGeom prst="rect">
            <a:avLst/>
          </a:prstGeom>
          <a:solidFill>
            <a:schemeClr val="dk1">
              <a:alpha val="7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9" name="Google Shape;69;p26"/>
          <p:cNvCxnSpPr/>
          <p:nvPr/>
        </p:nvCxnSpPr>
        <p:spPr>
          <a:xfrm rot="10800000" flipH="1">
            <a:off x="0" y="1567543"/>
            <a:ext cx="10683551" cy="13304"/>
          </a:xfrm>
          <a:prstGeom prst="straightConnector1">
            <a:avLst/>
          </a:prstGeom>
          <a:noFill/>
          <a:ln w="127000" cap="flat" cmpd="sng">
            <a:solidFill>
              <a:srgbClr val="ABD6D9"/>
            </a:solidFill>
            <a:prstDash val="solid"/>
            <a:miter lim="800000"/>
            <a:headEnd type="none" w="sm" len="sm"/>
            <a:tailEnd type="none" w="sm" len="sm"/>
          </a:ln>
        </p:spPr>
      </p:cxnSp>
      <p:sp>
        <p:nvSpPr>
          <p:cNvPr id="70" name="Google Shape;70;p26"/>
          <p:cNvSpPr txBox="1">
            <a:spLocks noGrp="1"/>
          </p:cNvSpPr>
          <p:nvPr>
            <p:ph type="title"/>
          </p:nvPr>
        </p:nvSpPr>
        <p:spPr>
          <a:xfrm>
            <a:off x="615820" y="195944"/>
            <a:ext cx="10067731" cy="11506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6"/>
          <p:cNvSpPr txBox="1">
            <a:spLocks noGrp="1"/>
          </p:cNvSpPr>
          <p:nvPr>
            <p:ph type="body" idx="1"/>
          </p:nvPr>
        </p:nvSpPr>
        <p:spPr>
          <a:xfrm>
            <a:off x="615690" y="2371395"/>
            <a:ext cx="5404241" cy="1800808"/>
          </a:xfrm>
          <a:prstGeom prst="rect">
            <a:avLst/>
          </a:prstGeom>
          <a:noFill/>
          <a:ln>
            <a:noFill/>
          </a:ln>
        </p:spPr>
        <p:txBody>
          <a:bodyPr spcFirstLastPara="1" wrap="square" lIns="91425" tIns="45700" rIns="91425" bIns="45700" anchor="t" anchorCtr="1">
            <a:normAutofit/>
          </a:bodyPr>
          <a:lstStyle>
            <a:lvl1pPr marL="457200" lvl="0" indent="-342900" algn="l">
              <a:lnSpc>
                <a:spcPct val="90000"/>
              </a:lnSpc>
              <a:spcBef>
                <a:spcPts val="1000"/>
              </a:spcBef>
              <a:spcAft>
                <a:spcPts val="0"/>
              </a:spcAft>
              <a:buClr>
                <a:srgbClr val="DC4405"/>
              </a:buClr>
              <a:buSzPts val="1800"/>
              <a:buFont typeface="Arial"/>
              <a:buChar char="•"/>
              <a:defRPr sz="1800">
                <a:solidFill>
                  <a:schemeClr val="lt1"/>
                </a:solidFill>
                <a:latin typeface="Arial"/>
                <a:ea typeface="Arial"/>
                <a:cs typeface="Arial"/>
                <a:sym typeface="Arial"/>
              </a:defRPr>
            </a:lvl1pPr>
            <a:lvl2pPr marL="914400" lvl="1" indent="-330200" algn="l">
              <a:lnSpc>
                <a:spcPct val="90000"/>
              </a:lnSpc>
              <a:spcBef>
                <a:spcPts val="500"/>
              </a:spcBef>
              <a:spcAft>
                <a:spcPts val="0"/>
              </a:spcAft>
              <a:buClr>
                <a:srgbClr val="DC4405"/>
              </a:buClr>
              <a:buSzPts val="1600"/>
              <a:buFont typeface="Arial"/>
              <a:buChar char="•"/>
              <a:defRPr sz="1600">
                <a:solidFill>
                  <a:schemeClr val="lt1"/>
                </a:solidFill>
                <a:latin typeface="Arial"/>
                <a:ea typeface="Arial"/>
                <a:cs typeface="Arial"/>
                <a:sym typeface="Arial"/>
              </a:defRPr>
            </a:lvl2pPr>
            <a:lvl3pPr marL="1371600" lvl="2" indent="-317500" algn="l">
              <a:lnSpc>
                <a:spcPct val="90000"/>
              </a:lnSpc>
              <a:spcBef>
                <a:spcPts val="500"/>
              </a:spcBef>
              <a:spcAft>
                <a:spcPts val="0"/>
              </a:spcAft>
              <a:buClr>
                <a:srgbClr val="DC4405"/>
              </a:buClr>
              <a:buSzPts val="1400"/>
              <a:buFont typeface="Arial"/>
              <a:buChar char="•"/>
              <a:defRPr sz="1400">
                <a:solidFill>
                  <a:schemeClr val="lt1"/>
                </a:solidFill>
                <a:latin typeface="Arial"/>
                <a:ea typeface="Arial"/>
                <a:cs typeface="Arial"/>
                <a:sym typeface="Arial"/>
              </a:defRPr>
            </a:lvl3pPr>
            <a:lvl4pPr marL="1828800" lvl="3" indent="-304800" algn="l">
              <a:lnSpc>
                <a:spcPct val="90000"/>
              </a:lnSpc>
              <a:spcBef>
                <a:spcPts val="500"/>
              </a:spcBef>
              <a:spcAft>
                <a:spcPts val="0"/>
              </a:spcAft>
              <a:buClr>
                <a:srgbClr val="DC4405"/>
              </a:buClr>
              <a:buSzPts val="1200"/>
              <a:buFont typeface="Arial"/>
              <a:buChar char="•"/>
              <a:defRPr sz="1200">
                <a:solidFill>
                  <a:schemeClr val="lt1"/>
                </a:solidFill>
                <a:latin typeface="Arial"/>
                <a:ea typeface="Arial"/>
                <a:cs typeface="Arial"/>
                <a:sym typeface="Arial"/>
              </a:defRPr>
            </a:lvl4pPr>
            <a:lvl5pPr marL="2286000" lvl="4" indent="-304800" algn="l">
              <a:lnSpc>
                <a:spcPct val="90000"/>
              </a:lnSpc>
              <a:spcBef>
                <a:spcPts val="500"/>
              </a:spcBef>
              <a:spcAft>
                <a:spcPts val="0"/>
              </a:spcAft>
              <a:buClr>
                <a:srgbClr val="DC4405"/>
              </a:buClr>
              <a:buSzPts val="1200"/>
              <a:buFont typeface="Arial"/>
              <a:buChar char="•"/>
              <a:defRPr sz="12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6"/>
          <p:cNvSpPr txBox="1">
            <a:spLocks noGrp="1"/>
          </p:cNvSpPr>
          <p:nvPr>
            <p:ph type="body" idx="2"/>
          </p:nvPr>
        </p:nvSpPr>
        <p:spPr>
          <a:xfrm>
            <a:off x="615820" y="1801774"/>
            <a:ext cx="5404177" cy="411163"/>
          </a:xfrm>
          <a:prstGeom prst="rect">
            <a:avLst/>
          </a:prstGeom>
          <a:noFill/>
          <a:ln>
            <a:noFill/>
          </a:ln>
        </p:spPr>
        <p:txBody>
          <a:bodyPr spcFirstLastPara="1" wrap="square" lIns="91425" tIns="45700" rIns="91425" bIns="45700" anchor="t" anchorCtr="1">
            <a:noAutofit/>
          </a:bodyPr>
          <a:lstStyle>
            <a:lvl1pPr marL="457200" lvl="0" indent="-228600" algn="l">
              <a:lnSpc>
                <a:spcPct val="90000"/>
              </a:lnSpc>
              <a:spcBef>
                <a:spcPts val="1000"/>
              </a:spcBef>
              <a:spcAft>
                <a:spcPts val="0"/>
              </a:spcAft>
              <a:buClr>
                <a:schemeClr val="lt1"/>
              </a:buClr>
              <a:buSzPts val="1800"/>
              <a:buNone/>
              <a:defRPr sz="1800" b="1" i="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6"/>
          <p:cNvSpPr txBox="1">
            <a:spLocks noGrp="1"/>
          </p:cNvSpPr>
          <p:nvPr>
            <p:ph type="body" idx="3"/>
          </p:nvPr>
        </p:nvSpPr>
        <p:spPr>
          <a:xfrm>
            <a:off x="6178159" y="2371395"/>
            <a:ext cx="5404241" cy="1800808"/>
          </a:xfrm>
          <a:prstGeom prst="rect">
            <a:avLst/>
          </a:prstGeom>
          <a:noFill/>
          <a:ln>
            <a:noFill/>
          </a:ln>
        </p:spPr>
        <p:txBody>
          <a:bodyPr spcFirstLastPara="1" wrap="square" lIns="91425" tIns="45700" rIns="91425" bIns="45700" anchor="t" anchorCtr="1">
            <a:normAutofit/>
          </a:bodyPr>
          <a:lstStyle>
            <a:lvl1pPr marL="457200" lvl="0" indent="-342900" algn="l">
              <a:lnSpc>
                <a:spcPct val="90000"/>
              </a:lnSpc>
              <a:spcBef>
                <a:spcPts val="1000"/>
              </a:spcBef>
              <a:spcAft>
                <a:spcPts val="0"/>
              </a:spcAft>
              <a:buClr>
                <a:srgbClr val="DC4405"/>
              </a:buClr>
              <a:buSzPts val="1800"/>
              <a:buFont typeface="Arial"/>
              <a:buChar char="•"/>
              <a:defRPr sz="1800">
                <a:solidFill>
                  <a:schemeClr val="lt1"/>
                </a:solidFill>
                <a:latin typeface="Arial"/>
                <a:ea typeface="Arial"/>
                <a:cs typeface="Arial"/>
                <a:sym typeface="Arial"/>
              </a:defRPr>
            </a:lvl1pPr>
            <a:lvl2pPr marL="914400" lvl="1" indent="-330200" algn="l">
              <a:lnSpc>
                <a:spcPct val="90000"/>
              </a:lnSpc>
              <a:spcBef>
                <a:spcPts val="500"/>
              </a:spcBef>
              <a:spcAft>
                <a:spcPts val="0"/>
              </a:spcAft>
              <a:buClr>
                <a:srgbClr val="DC4405"/>
              </a:buClr>
              <a:buSzPts val="1600"/>
              <a:buFont typeface="Arial"/>
              <a:buChar char="•"/>
              <a:defRPr sz="1600">
                <a:solidFill>
                  <a:schemeClr val="lt1"/>
                </a:solidFill>
                <a:latin typeface="Arial"/>
                <a:ea typeface="Arial"/>
                <a:cs typeface="Arial"/>
                <a:sym typeface="Arial"/>
              </a:defRPr>
            </a:lvl2pPr>
            <a:lvl3pPr marL="1371600" lvl="2" indent="-317500" algn="l">
              <a:lnSpc>
                <a:spcPct val="90000"/>
              </a:lnSpc>
              <a:spcBef>
                <a:spcPts val="500"/>
              </a:spcBef>
              <a:spcAft>
                <a:spcPts val="0"/>
              </a:spcAft>
              <a:buClr>
                <a:srgbClr val="DC4405"/>
              </a:buClr>
              <a:buSzPts val="1400"/>
              <a:buFont typeface="Arial"/>
              <a:buChar char="•"/>
              <a:defRPr sz="1400">
                <a:solidFill>
                  <a:schemeClr val="lt1"/>
                </a:solidFill>
                <a:latin typeface="Arial"/>
                <a:ea typeface="Arial"/>
                <a:cs typeface="Arial"/>
                <a:sym typeface="Arial"/>
              </a:defRPr>
            </a:lvl3pPr>
            <a:lvl4pPr marL="1828800" lvl="3" indent="-304800" algn="l">
              <a:lnSpc>
                <a:spcPct val="90000"/>
              </a:lnSpc>
              <a:spcBef>
                <a:spcPts val="500"/>
              </a:spcBef>
              <a:spcAft>
                <a:spcPts val="0"/>
              </a:spcAft>
              <a:buClr>
                <a:srgbClr val="DC4405"/>
              </a:buClr>
              <a:buSzPts val="1200"/>
              <a:buFont typeface="Arial"/>
              <a:buChar char="•"/>
              <a:defRPr sz="1200">
                <a:solidFill>
                  <a:schemeClr val="lt1"/>
                </a:solidFill>
                <a:latin typeface="Arial"/>
                <a:ea typeface="Arial"/>
                <a:cs typeface="Arial"/>
                <a:sym typeface="Arial"/>
              </a:defRPr>
            </a:lvl4pPr>
            <a:lvl5pPr marL="2286000" lvl="4" indent="-304800" algn="l">
              <a:lnSpc>
                <a:spcPct val="90000"/>
              </a:lnSpc>
              <a:spcBef>
                <a:spcPts val="500"/>
              </a:spcBef>
              <a:spcAft>
                <a:spcPts val="0"/>
              </a:spcAft>
              <a:buClr>
                <a:srgbClr val="DC4405"/>
              </a:buClr>
              <a:buSzPts val="1200"/>
              <a:buFont typeface="Arial"/>
              <a:buChar char="•"/>
              <a:defRPr sz="12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6"/>
          <p:cNvSpPr txBox="1">
            <a:spLocks noGrp="1"/>
          </p:cNvSpPr>
          <p:nvPr>
            <p:ph type="body" idx="4"/>
          </p:nvPr>
        </p:nvSpPr>
        <p:spPr>
          <a:xfrm>
            <a:off x="6178289" y="1801774"/>
            <a:ext cx="5404177" cy="411163"/>
          </a:xfrm>
          <a:prstGeom prst="rect">
            <a:avLst/>
          </a:prstGeom>
          <a:noFill/>
          <a:ln>
            <a:noFill/>
          </a:ln>
        </p:spPr>
        <p:txBody>
          <a:bodyPr spcFirstLastPara="1" wrap="square" lIns="91425" tIns="45700" rIns="91425" bIns="45700" anchor="t" anchorCtr="1">
            <a:noAutofit/>
          </a:bodyPr>
          <a:lstStyle>
            <a:lvl1pPr marL="457200" lvl="0" indent="-228600" algn="l">
              <a:lnSpc>
                <a:spcPct val="90000"/>
              </a:lnSpc>
              <a:spcBef>
                <a:spcPts val="1000"/>
              </a:spcBef>
              <a:spcAft>
                <a:spcPts val="0"/>
              </a:spcAft>
              <a:buClr>
                <a:schemeClr val="lt1"/>
              </a:buClr>
              <a:buSzPts val="1800"/>
              <a:buNone/>
              <a:defRPr sz="1800" b="1" i="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major concepts">
  <p:cSld name="3 major concepts">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587829" y="167951"/>
            <a:ext cx="11000791" cy="11783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F4144"/>
              </a:buClr>
              <a:buSzPts val="3200"/>
              <a:buFont typeface="Arial"/>
              <a:buNone/>
              <a:defRPr sz="3200" b="1">
                <a:solidFill>
                  <a:srgbClr val="0F414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7"/>
          <p:cNvSpPr txBox="1">
            <a:spLocks noGrp="1"/>
          </p:cNvSpPr>
          <p:nvPr>
            <p:ph type="body" idx="1"/>
          </p:nvPr>
        </p:nvSpPr>
        <p:spPr>
          <a:xfrm>
            <a:off x="1399710" y="2589534"/>
            <a:ext cx="2733285" cy="265041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DC4405"/>
              </a:buClr>
              <a:buSzPts val="2000"/>
              <a:buFont typeface="Courier New"/>
              <a:buNone/>
              <a:defRPr sz="2000" b="1">
                <a:solidFill>
                  <a:srgbClr val="3F3F3F"/>
                </a:solidFill>
                <a:latin typeface="Arial"/>
                <a:ea typeface="Arial"/>
                <a:cs typeface="Arial"/>
                <a:sym typeface="Arial"/>
              </a:defRPr>
            </a:lvl1pPr>
            <a:lvl2pPr marL="914400" lvl="1" indent="-228600" algn="ctr">
              <a:lnSpc>
                <a:spcPct val="90000"/>
              </a:lnSpc>
              <a:spcBef>
                <a:spcPts val="500"/>
              </a:spcBef>
              <a:spcAft>
                <a:spcPts val="0"/>
              </a:spcAft>
              <a:buClr>
                <a:srgbClr val="DC4405"/>
              </a:buClr>
              <a:buSzPts val="1800"/>
              <a:buFont typeface="Courier New"/>
              <a:buNone/>
              <a:defRPr sz="1800" b="1">
                <a:solidFill>
                  <a:srgbClr val="3F3F3F"/>
                </a:solidFill>
                <a:latin typeface="Arial"/>
                <a:ea typeface="Arial"/>
                <a:cs typeface="Arial"/>
                <a:sym typeface="Arial"/>
              </a:defRPr>
            </a:lvl2pPr>
            <a:lvl3pPr marL="1371600" lvl="2" indent="-228600" algn="ctr">
              <a:lnSpc>
                <a:spcPct val="90000"/>
              </a:lnSpc>
              <a:spcBef>
                <a:spcPts val="500"/>
              </a:spcBef>
              <a:spcAft>
                <a:spcPts val="0"/>
              </a:spcAft>
              <a:buClr>
                <a:srgbClr val="DC4405"/>
              </a:buClr>
              <a:buSzPts val="1600"/>
              <a:buFont typeface="Courier New"/>
              <a:buNone/>
              <a:defRPr sz="1600" b="1">
                <a:solidFill>
                  <a:srgbClr val="3F3F3F"/>
                </a:solidFill>
                <a:latin typeface="Arial"/>
                <a:ea typeface="Arial"/>
                <a:cs typeface="Arial"/>
                <a:sym typeface="Arial"/>
              </a:defRPr>
            </a:lvl3pPr>
            <a:lvl4pPr marL="1828800" lvl="3" indent="-228600" algn="ctr">
              <a:lnSpc>
                <a:spcPct val="90000"/>
              </a:lnSpc>
              <a:spcBef>
                <a:spcPts val="500"/>
              </a:spcBef>
              <a:spcAft>
                <a:spcPts val="0"/>
              </a:spcAft>
              <a:buClr>
                <a:srgbClr val="DC4405"/>
              </a:buClr>
              <a:buSzPts val="1400"/>
              <a:buFont typeface="Courier New"/>
              <a:buNone/>
              <a:defRPr sz="1400" b="1">
                <a:solidFill>
                  <a:srgbClr val="3F3F3F"/>
                </a:solidFill>
                <a:latin typeface="Arial"/>
                <a:ea typeface="Arial"/>
                <a:cs typeface="Arial"/>
                <a:sym typeface="Arial"/>
              </a:defRPr>
            </a:lvl4pPr>
            <a:lvl5pPr marL="2286000" lvl="4" indent="-228600" algn="ctr">
              <a:lnSpc>
                <a:spcPct val="90000"/>
              </a:lnSpc>
              <a:spcBef>
                <a:spcPts val="500"/>
              </a:spcBef>
              <a:spcAft>
                <a:spcPts val="0"/>
              </a:spcAft>
              <a:buClr>
                <a:srgbClr val="DC4405"/>
              </a:buClr>
              <a:buSzPts val="1400"/>
              <a:buFont typeface="Courier New"/>
              <a:buNone/>
              <a:defRPr sz="1400" b="1">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7"/>
          <p:cNvSpPr/>
          <p:nvPr/>
        </p:nvSpPr>
        <p:spPr>
          <a:xfrm>
            <a:off x="1325324" y="2473714"/>
            <a:ext cx="2882058" cy="2882058"/>
          </a:xfrm>
          <a:prstGeom prst="rect">
            <a:avLst/>
          </a:prstGeom>
          <a:noFill/>
          <a:ln w="127000" cap="flat" cmpd="sng">
            <a:solidFill>
              <a:srgbClr val="ABD6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27"/>
          <p:cNvSpPr/>
          <p:nvPr/>
        </p:nvSpPr>
        <p:spPr>
          <a:xfrm>
            <a:off x="4532251" y="2473714"/>
            <a:ext cx="2882058" cy="2882058"/>
          </a:xfrm>
          <a:prstGeom prst="rect">
            <a:avLst/>
          </a:prstGeom>
          <a:noFill/>
          <a:ln w="127000" cap="flat" cmpd="sng">
            <a:solidFill>
              <a:srgbClr val="0F41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3470D"/>
              </a:solidFill>
              <a:latin typeface="Arial"/>
              <a:ea typeface="Arial"/>
              <a:cs typeface="Arial"/>
              <a:sym typeface="Arial"/>
            </a:endParaRPr>
          </a:p>
        </p:txBody>
      </p:sp>
      <p:sp>
        <p:nvSpPr>
          <p:cNvPr id="80" name="Google Shape;80;p27"/>
          <p:cNvSpPr/>
          <p:nvPr/>
        </p:nvSpPr>
        <p:spPr>
          <a:xfrm>
            <a:off x="7739178" y="2473714"/>
            <a:ext cx="2882058" cy="2882058"/>
          </a:xfrm>
          <a:prstGeom prst="rect">
            <a:avLst/>
          </a:prstGeom>
          <a:noFill/>
          <a:ln w="127000" cap="flat" cmpd="sng">
            <a:solidFill>
              <a:srgbClr val="ABD6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 name="Google Shape;81;p27"/>
          <p:cNvSpPr txBox="1">
            <a:spLocks noGrp="1"/>
          </p:cNvSpPr>
          <p:nvPr>
            <p:ph type="body" idx="2"/>
          </p:nvPr>
        </p:nvSpPr>
        <p:spPr>
          <a:xfrm>
            <a:off x="4606637" y="2589534"/>
            <a:ext cx="2733285" cy="265041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DC4405"/>
              </a:buClr>
              <a:buSzPts val="2000"/>
              <a:buFont typeface="Courier New"/>
              <a:buNone/>
              <a:defRPr sz="2000" b="1">
                <a:solidFill>
                  <a:srgbClr val="3F3F3F"/>
                </a:solidFill>
                <a:latin typeface="Arial"/>
                <a:ea typeface="Arial"/>
                <a:cs typeface="Arial"/>
                <a:sym typeface="Arial"/>
              </a:defRPr>
            </a:lvl1pPr>
            <a:lvl2pPr marL="914400" lvl="1" indent="-228600" algn="ctr">
              <a:lnSpc>
                <a:spcPct val="90000"/>
              </a:lnSpc>
              <a:spcBef>
                <a:spcPts val="500"/>
              </a:spcBef>
              <a:spcAft>
                <a:spcPts val="0"/>
              </a:spcAft>
              <a:buClr>
                <a:srgbClr val="DC4405"/>
              </a:buClr>
              <a:buSzPts val="1800"/>
              <a:buFont typeface="Courier New"/>
              <a:buNone/>
              <a:defRPr sz="1800" b="1">
                <a:solidFill>
                  <a:srgbClr val="3F3F3F"/>
                </a:solidFill>
                <a:latin typeface="Arial"/>
                <a:ea typeface="Arial"/>
                <a:cs typeface="Arial"/>
                <a:sym typeface="Arial"/>
              </a:defRPr>
            </a:lvl2pPr>
            <a:lvl3pPr marL="1371600" lvl="2" indent="-228600" algn="ctr">
              <a:lnSpc>
                <a:spcPct val="90000"/>
              </a:lnSpc>
              <a:spcBef>
                <a:spcPts val="500"/>
              </a:spcBef>
              <a:spcAft>
                <a:spcPts val="0"/>
              </a:spcAft>
              <a:buClr>
                <a:srgbClr val="DC4405"/>
              </a:buClr>
              <a:buSzPts val="1600"/>
              <a:buFont typeface="Courier New"/>
              <a:buNone/>
              <a:defRPr sz="1600" b="1">
                <a:solidFill>
                  <a:srgbClr val="3F3F3F"/>
                </a:solidFill>
                <a:latin typeface="Arial"/>
                <a:ea typeface="Arial"/>
                <a:cs typeface="Arial"/>
                <a:sym typeface="Arial"/>
              </a:defRPr>
            </a:lvl3pPr>
            <a:lvl4pPr marL="1828800" lvl="3" indent="-228600" algn="ctr">
              <a:lnSpc>
                <a:spcPct val="90000"/>
              </a:lnSpc>
              <a:spcBef>
                <a:spcPts val="500"/>
              </a:spcBef>
              <a:spcAft>
                <a:spcPts val="0"/>
              </a:spcAft>
              <a:buClr>
                <a:srgbClr val="DC4405"/>
              </a:buClr>
              <a:buSzPts val="1400"/>
              <a:buFont typeface="Courier New"/>
              <a:buNone/>
              <a:defRPr sz="1400" b="1">
                <a:solidFill>
                  <a:srgbClr val="3F3F3F"/>
                </a:solidFill>
                <a:latin typeface="Arial"/>
                <a:ea typeface="Arial"/>
                <a:cs typeface="Arial"/>
                <a:sym typeface="Arial"/>
              </a:defRPr>
            </a:lvl4pPr>
            <a:lvl5pPr marL="2286000" lvl="4" indent="-228600" algn="ctr">
              <a:lnSpc>
                <a:spcPct val="90000"/>
              </a:lnSpc>
              <a:spcBef>
                <a:spcPts val="500"/>
              </a:spcBef>
              <a:spcAft>
                <a:spcPts val="0"/>
              </a:spcAft>
              <a:buClr>
                <a:srgbClr val="DC4405"/>
              </a:buClr>
              <a:buSzPts val="1400"/>
              <a:buFont typeface="Courier New"/>
              <a:buNone/>
              <a:defRPr sz="1400" b="1">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body" idx="3"/>
          </p:nvPr>
        </p:nvSpPr>
        <p:spPr>
          <a:xfrm>
            <a:off x="7813564" y="2589534"/>
            <a:ext cx="2733285" cy="265041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DC4405"/>
              </a:buClr>
              <a:buSzPts val="2000"/>
              <a:buFont typeface="Courier New"/>
              <a:buNone/>
              <a:defRPr sz="2000" b="1">
                <a:solidFill>
                  <a:srgbClr val="3F3F3F"/>
                </a:solidFill>
                <a:latin typeface="Arial"/>
                <a:ea typeface="Arial"/>
                <a:cs typeface="Arial"/>
                <a:sym typeface="Arial"/>
              </a:defRPr>
            </a:lvl1pPr>
            <a:lvl2pPr marL="914400" lvl="1" indent="-228600" algn="ctr">
              <a:lnSpc>
                <a:spcPct val="90000"/>
              </a:lnSpc>
              <a:spcBef>
                <a:spcPts val="500"/>
              </a:spcBef>
              <a:spcAft>
                <a:spcPts val="0"/>
              </a:spcAft>
              <a:buClr>
                <a:srgbClr val="DC4405"/>
              </a:buClr>
              <a:buSzPts val="1800"/>
              <a:buFont typeface="Courier New"/>
              <a:buNone/>
              <a:defRPr sz="1800" b="1">
                <a:solidFill>
                  <a:srgbClr val="3F3F3F"/>
                </a:solidFill>
                <a:latin typeface="Arial"/>
                <a:ea typeface="Arial"/>
                <a:cs typeface="Arial"/>
                <a:sym typeface="Arial"/>
              </a:defRPr>
            </a:lvl2pPr>
            <a:lvl3pPr marL="1371600" lvl="2" indent="-228600" algn="ctr">
              <a:lnSpc>
                <a:spcPct val="90000"/>
              </a:lnSpc>
              <a:spcBef>
                <a:spcPts val="500"/>
              </a:spcBef>
              <a:spcAft>
                <a:spcPts val="0"/>
              </a:spcAft>
              <a:buClr>
                <a:srgbClr val="DC4405"/>
              </a:buClr>
              <a:buSzPts val="1600"/>
              <a:buFont typeface="Courier New"/>
              <a:buNone/>
              <a:defRPr sz="1600" b="1">
                <a:solidFill>
                  <a:srgbClr val="3F3F3F"/>
                </a:solidFill>
                <a:latin typeface="Arial"/>
                <a:ea typeface="Arial"/>
                <a:cs typeface="Arial"/>
                <a:sym typeface="Arial"/>
              </a:defRPr>
            </a:lvl3pPr>
            <a:lvl4pPr marL="1828800" lvl="3" indent="-228600" algn="ctr">
              <a:lnSpc>
                <a:spcPct val="90000"/>
              </a:lnSpc>
              <a:spcBef>
                <a:spcPts val="500"/>
              </a:spcBef>
              <a:spcAft>
                <a:spcPts val="0"/>
              </a:spcAft>
              <a:buClr>
                <a:srgbClr val="DC4405"/>
              </a:buClr>
              <a:buSzPts val="1400"/>
              <a:buFont typeface="Courier New"/>
              <a:buNone/>
              <a:defRPr sz="1400" b="1">
                <a:solidFill>
                  <a:srgbClr val="3F3F3F"/>
                </a:solidFill>
                <a:latin typeface="Arial"/>
                <a:ea typeface="Arial"/>
                <a:cs typeface="Arial"/>
                <a:sym typeface="Arial"/>
              </a:defRPr>
            </a:lvl4pPr>
            <a:lvl5pPr marL="2286000" lvl="4" indent="-228600" algn="ctr">
              <a:lnSpc>
                <a:spcPct val="90000"/>
              </a:lnSpc>
              <a:spcBef>
                <a:spcPts val="500"/>
              </a:spcBef>
              <a:spcAft>
                <a:spcPts val="0"/>
              </a:spcAft>
              <a:buClr>
                <a:srgbClr val="DC4405"/>
              </a:buClr>
              <a:buSzPts val="1400"/>
              <a:buFont typeface="Courier New"/>
              <a:buNone/>
              <a:defRPr sz="1400" b="1">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hort list">
  <p:cSld name="short lis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8"/>
          <p:cNvSpPr/>
          <p:nvPr/>
        </p:nvSpPr>
        <p:spPr>
          <a:xfrm>
            <a:off x="6115050" y="-1"/>
            <a:ext cx="6076950" cy="6858001"/>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28"/>
          <p:cNvSpPr txBox="1">
            <a:spLocks noGrp="1"/>
          </p:cNvSpPr>
          <p:nvPr>
            <p:ph type="body" idx="1"/>
          </p:nvPr>
        </p:nvSpPr>
        <p:spPr>
          <a:xfrm>
            <a:off x="7037866" y="1597025"/>
            <a:ext cx="4535007" cy="45656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DC4405"/>
              </a:buClr>
              <a:buSzPts val="1800"/>
              <a:buFont typeface="Arial"/>
              <a:buChar char="•"/>
              <a:defRPr sz="1800">
                <a:solidFill>
                  <a:schemeClr val="lt1"/>
                </a:solidFill>
                <a:latin typeface="Arial"/>
                <a:ea typeface="Arial"/>
                <a:cs typeface="Arial"/>
                <a:sym typeface="Arial"/>
              </a:defRPr>
            </a:lvl1pPr>
            <a:lvl2pPr marL="914400" lvl="1" indent="-330200" algn="l">
              <a:lnSpc>
                <a:spcPct val="90000"/>
              </a:lnSpc>
              <a:spcBef>
                <a:spcPts val="500"/>
              </a:spcBef>
              <a:spcAft>
                <a:spcPts val="0"/>
              </a:spcAft>
              <a:buClr>
                <a:srgbClr val="DC4405"/>
              </a:buClr>
              <a:buSzPts val="1600"/>
              <a:buFont typeface="Arial"/>
              <a:buChar char="•"/>
              <a:defRPr sz="1600">
                <a:solidFill>
                  <a:schemeClr val="lt1"/>
                </a:solidFill>
                <a:latin typeface="Arial"/>
                <a:ea typeface="Arial"/>
                <a:cs typeface="Arial"/>
                <a:sym typeface="Arial"/>
              </a:defRPr>
            </a:lvl2pPr>
            <a:lvl3pPr marL="1371600" lvl="2" indent="-317500" algn="l">
              <a:lnSpc>
                <a:spcPct val="90000"/>
              </a:lnSpc>
              <a:spcBef>
                <a:spcPts val="500"/>
              </a:spcBef>
              <a:spcAft>
                <a:spcPts val="0"/>
              </a:spcAft>
              <a:buClr>
                <a:srgbClr val="DC4405"/>
              </a:buClr>
              <a:buSzPts val="1400"/>
              <a:buFont typeface="Arial"/>
              <a:buChar char="•"/>
              <a:defRPr sz="1400">
                <a:solidFill>
                  <a:schemeClr val="lt1"/>
                </a:solidFill>
                <a:latin typeface="Arial"/>
                <a:ea typeface="Arial"/>
                <a:cs typeface="Arial"/>
                <a:sym typeface="Arial"/>
              </a:defRPr>
            </a:lvl3pPr>
            <a:lvl4pPr marL="1828800" lvl="3" indent="-304800" algn="l">
              <a:lnSpc>
                <a:spcPct val="90000"/>
              </a:lnSpc>
              <a:spcBef>
                <a:spcPts val="500"/>
              </a:spcBef>
              <a:spcAft>
                <a:spcPts val="0"/>
              </a:spcAft>
              <a:buClr>
                <a:srgbClr val="DC4405"/>
              </a:buClr>
              <a:buSzPts val="1200"/>
              <a:buFont typeface="Arial"/>
              <a:buChar char="•"/>
              <a:defRPr sz="1200">
                <a:solidFill>
                  <a:schemeClr val="lt1"/>
                </a:solidFill>
                <a:latin typeface="Arial"/>
                <a:ea typeface="Arial"/>
                <a:cs typeface="Arial"/>
                <a:sym typeface="Arial"/>
              </a:defRPr>
            </a:lvl4pPr>
            <a:lvl5pPr marL="2286000" lvl="4" indent="-304800" algn="l">
              <a:lnSpc>
                <a:spcPct val="90000"/>
              </a:lnSpc>
              <a:spcBef>
                <a:spcPts val="500"/>
              </a:spcBef>
              <a:spcAft>
                <a:spcPts val="0"/>
              </a:spcAft>
              <a:buClr>
                <a:srgbClr val="DC4405"/>
              </a:buClr>
              <a:buSzPts val="1200"/>
              <a:buFont typeface="Arial"/>
              <a:buChar char="•"/>
              <a:defRPr sz="12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8"/>
          <p:cNvSpPr txBox="1">
            <a:spLocks noGrp="1"/>
          </p:cNvSpPr>
          <p:nvPr>
            <p:ph type="title"/>
          </p:nvPr>
        </p:nvSpPr>
        <p:spPr>
          <a:xfrm>
            <a:off x="7037867" y="357463"/>
            <a:ext cx="4535007" cy="10469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7" name="Google Shape;87;p28"/>
          <p:cNvCxnSpPr/>
          <p:nvPr/>
        </p:nvCxnSpPr>
        <p:spPr>
          <a:xfrm rot="10800000">
            <a:off x="6172744" y="1597026"/>
            <a:ext cx="0" cy="4222749"/>
          </a:xfrm>
          <a:prstGeom prst="straightConnector1">
            <a:avLst/>
          </a:prstGeom>
          <a:noFill/>
          <a:ln w="127000" cap="flat" cmpd="sng">
            <a:solidFill>
              <a:srgbClr val="ABD6D9"/>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image grey">
  <p:cSld name="content with image grey">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9"/>
          <p:cNvSpPr/>
          <p:nvPr/>
        </p:nvSpPr>
        <p:spPr>
          <a:xfrm>
            <a:off x="0" y="-1"/>
            <a:ext cx="6076950" cy="6858001"/>
          </a:xfrm>
          <a:prstGeom prst="rect">
            <a:avLst/>
          </a:prstGeom>
          <a:solidFill>
            <a:srgbClr val="0F4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90" name="Google Shape;90;p29"/>
          <p:cNvCxnSpPr/>
          <p:nvPr/>
        </p:nvCxnSpPr>
        <p:spPr>
          <a:xfrm rot="10800000" flipH="1">
            <a:off x="0" y="1567543"/>
            <a:ext cx="10683551" cy="13304"/>
          </a:xfrm>
          <a:prstGeom prst="straightConnector1">
            <a:avLst/>
          </a:prstGeom>
          <a:noFill/>
          <a:ln w="127000" cap="flat" cmpd="sng">
            <a:solidFill>
              <a:srgbClr val="ABD6D9"/>
            </a:solidFill>
            <a:prstDash val="solid"/>
            <a:miter lim="800000"/>
            <a:headEnd type="none" w="sm" len="sm"/>
            <a:tailEnd type="none" w="sm" len="sm"/>
          </a:ln>
        </p:spPr>
      </p:cxnSp>
      <p:sp>
        <p:nvSpPr>
          <p:cNvPr id="91" name="Google Shape;91;p29"/>
          <p:cNvSpPr>
            <a:spLocks noGrp="1"/>
          </p:cNvSpPr>
          <p:nvPr>
            <p:ph type="pic" idx="2"/>
          </p:nvPr>
        </p:nvSpPr>
        <p:spPr>
          <a:xfrm>
            <a:off x="6067619" y="-1459"/>
            <a:ext cx="6135169" cy="68609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29"/>
          <p:cNvSpPr txBox="1">
            <a:spLocks noGrp="1"/>
          </p:cNvSpPr>
          <p:nvPr>
            <p:ph type="body" idx="1"/>
          </p:nvPr>
        </p:nvSpPr>
        <p:spPr>
          <a:xfrm>
            <a:off x="627541" y="1789601"/>
            <a:ext cx="4535007" cy="45656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DC4405"/>
              </a:buClr>
              <a:buSzPts val="1800"/>
              <a:buFont typeface="Arial"/>
              <a:buChar char="•"/>
              <a:defRPr sz="1800">
                <a:solidFill>
                  <a:schemeClr val="lt1"/>
                </a:solidFill>
                <a:latin typeface="Arial"/>
                <a:ea typeface="Arial"/>
                <a:cs typeface="Arial"/>
                <a:sym typeface="Arial"/>
              </a:defRPr>
            </a:lvl1pPr>
            <a:lvl2pPr marL="914400" lvl="1" indent="-330200" algn="l">
              <a:lnSpc>
                <a:spcPct val="90000"/>
              </a:lnSpc>
              <a:spcBef>
                <a:spcPts val="500"/>
              </a:spcBef>
              <a:spcAft>
                <a:spcPts val="0"/>
              </a:spcAft>
              <a:buClr>
                <a:srgbClr val="DC4405"/>
              </a:buClr>
              <a:buSzPts val="1600"/>
              <a:buFont typeface="Arial"/>
              <a:buChar char="•"/>
              <a:defRPr sz="1600">
                <a:solidFill>
                  <a:schemeClr val="lt1"/>
                </a:solidFill>
                <a:latin typeface="Arial"/>
                <a:ea typeface="Arial"/>
                <a:cs typeface="Arial"/>
                <a:sym typeface="Arial"/>
              </a:defRPr>
            </a:lvl2pPr>
            <a:lvl3pPr marL="1371600" lvl="2" indent="-317500" algn="l">
              <a:lnSpc>
                <a:spcPct val="90000"/>
              </a:lnSpc>
              <a:spcBef>
                <a:spcPts val="500"/>
              </a:spcBef>
              <a:spcAft>
                <a:spcPts val="0"/>
              </a:spcAft>
              <a:buClr>
                <a:srgbClr val="DC4405"/>
              </a:buClr>
              <a:buSzPts val="1400"/>
              <a:buFont typeface="Arial"/>
              <a:buChar char="•"/>
              <a:defRPr sz="1400">
                <a:solidFill>
                  <a:schemeClr val="lt1"/>
                </a:solidFill>
                <a:latin typeface="Arial"/>
                <a:ea typeface="Arial"/>
                <a:cs typeface="Arial"/>
                <a:sym typeface="Arial"/>
              </a:defRPr>
            </a:lvl3pPr>
            <a:lvl4pPr marL="1828800" lvl="3" indent="-304800" algn="l">
              <a:lnSpc>
                <a:spcPct val="90000"/>
              </a:lnSpc>
              <a:spcBef>
                <a:spcPts val="500"/>
              </a:spcBef>
              <a:spcAft>
                <a:spcPts val="0"/>
              </a:spcAft>
              <a:buClr>
                <a:srgbClr val="DC4405"/>
              </a:buClr>
              <a:buSzPts val="1200"/>
              <a:buFont typeface="Arial"/>
              <a:buChar char="•"/>
              <a:defRPr sz="1200">
                <a:solidFill>
                  <a:schemeClr val="lt1"/>
                </a:solidFill>
                <a:latin typeface="Arial"/>
                <a:ea typeface="Arial"/>
                <a:cs typeface="Arial"/>
                <a:sym typeface="Arial"/>
              </a:defRPr>
            </a:lvl4pPr>
            <a:lvl5pPr marL="2286000" lvl="4" indent="-304800" algn="l">
              <a:lnSpc>
                <a:spcPct val="90000"/>
              </a:lnSpc>
              <a:spcBef>
                <a:spcPts val="500"/>
              </a:spcBef>
              <a:spcAft>
                <a:spcPts val="0"/>
              </a:spcAft>
              <a:buClr>
                <a:srgbClr val="DC4405"/>
              </a:buClr>
              <a:buSzPts val="1200"/>
              <a:buFont typeface="Arial"/>
              <a:buChar char="•"/>
              <a:defRPr sz="12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title"/>
          </p:nvPr>
        </p:nvSpPr>
        <p:spPr>
          <a:xfrm>
            <a:off x="627541" y="321600"/>
            <a:ext cx="4535007" cy="10371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Image (dark)">
  <p:cSld name="Vertical Image (dark)">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30"/>
          <p:cNvSpPr/>
          <p:nvPr/>
        </p:nvSpPr>
        <p:spPr>
          <a:xfrm>
            <a:off x="0" y="1"/>
            <a:ext cx="6096646" cy="6857999"/>
          </a:xfrm>
          <a:prstGeom prst="rect">
            <a:avLst/>
          </a:prstGeom>
          <a:solidFill>
            <a:srgbClr val="0F4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30"/>
          <p:cNvSpPr txBox="1">
            <a:spLocks noGrp="1"/>
          </p:cNvSpPr>
          <p:nvPr>
            <p:ph type="body" idx="1"/>
          </p:nvPr>
        </p:nvSpPr>
        <p:spPr>
          <a:xfrm>
            <a:off x="696039" y="3252788"/>
            <a:ext cx="5209462" cy="19573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DC4405"/>
              </a:buClr>
              <a:buSzPts val="2000"/>
              <a:buFont typeface="Courier New"/>
              <a:buNone/>
              <a:defRPr sz="2000">
                <a:solidFill>
                  <a:schemeClr val="lt1"/>
                </a:solidFill>
              </a:defRPr>
            </a:lvl1pPr>
            <a:lvl2pPr marL="914400" lvl="1" indent="-228600" algn="l">
              <a:lnSpc>
                <a:spcPct val="90000"/>
              </a:lnSpc>
              <a:spcBef>
                <a:spcPts val="500"/>
              </a:spcBef>
              <a:spcAft>
                <a:spcPts val="0"/>
              </a:spcAft>
              <a:buClr>
                <a:srgbClr val="DC4405"/>
              </a:buClr>
              <a:buSzPts val="1800"/>
              <a:buFont typeface="Courier New"/>
              <a:buNone/>
              <a:defRPr sz="1800">
                <a:solidFill>
                  <a:schemeClr val="lt1"/>
                </a:solidFill>
              </a:defRPr>
            </a:lvl2pPr>
            <a:lvl3pPr marL="1371600" lvl="2" indent="-228600" algn="l">
              <a:lnSpc>
                <a:spcPct val="90000"/>
              </a:lnSpc>
              <a:spcBef>
                <a:spcPts val="500"/>
              </a:spcBef>
              <a:spcAft>
                <a:spcPts val="0"/>
              </a:spcAft>
              <a:buClr>
                <a:srgbClr val="DC4405"/>
              </a:buClr>
              <a:buSzPts val="1600"/>
              <a:buFont typeface="Courier New"/>
              <a:buNone/>
              <a:defRPr sz="1600">
                <a:solidFill>
                  <a:schemeClr val="lt1"/>
                </a:solidFill>
              </a:defRPr>
            </a:lvl3pPr>
            <a:lvl4pPr marL="1828800" lvl="3" indent="-228600" algn="l">
              <a:lnSpc>
                <a:spcPct val="90000"/>
              </a:lnSpc>
              <a:spcBef>
                <a:spcPts val="500"/>
              </a:spcBef>
              <a:spcAft>
                <a:spcPts val="0"/>
              </a:spcAft>
              <a:buClr>
                <a:srgbClr val="DC4405"/>
              </a:buClr>
              <a:buSzPts val="1400"/>
              <a:buFont typeface="Courier New"/>
              <a:buNone/>
              <a:defRPr sz="1400">
                <a:solidFill>
                  <a:schemeClr val="lt1"/>
                </a:solidFill>
              </a:defRPr>
            </a:lvl4pPr>
            <a:lvl5pPr marL="2286000" lvl="4" indent="-228600" algn="l">
              <a:lnSpc>
                <a:spcPct val="90000"/>
              </a:lnSpc>
              <a:spcBef>
                <a:spcPts val="500"/>
              </a:spcBef>
              <a:spcAft>
                <a:spcPts val="0"/>
              </a:spcAft>
              <a:buClr>
                <a:srgbClr val="DC4405"/>
              </a:buClr>
              <a:buSzPts val="1400"/>
              <a:buFont typeface="Courier New"/>
              <a:buNone/>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0"/>
          <p:cNvSpPr/>
          <p:nvPr/>
        </p:nvSpPr>
        <p:spPr>
          <a:xfrm>
            <a:off x="546099" y="1568451"/>
            <a:ext cx="6550025" cy="1381138"/>
          </a:xfrm>
          <a:prstGeom prst="rect">
            <a:avLst/>
          </a:prstGeom>
          <a:solidFill>
            <a:srgbClr val="0F4144"/>
          </a:solidFill>
          <a:ln w="127000" cap="flat" cmpd="sng">
            <a:solidFill>
              <a:srgbClr val="ABD6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30"/>
          <p:cNvSpPr txBox="1">
            <a:spLocks noGrp="1"/>
          </p:cNvSpPr>
          <p:nvPr>
            <p:ph type="title"/>
          </p:nvPr>
        </p:nvSpPr>
        <p:spPr>
          <a:xfrm>
            <a:off x="696038" y="1689827"/>
            <a:ext cx="6276262" cy="72952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30"/>
          <p:cNvSpPr/>
          <p:nvPr/>
        </p:nvSpPr>
        <p:spPr>
          <a:xfrm>
            <a:off x="779299" y="2508975"/>
            <a:ext cx="227806" cy="228600"/>
          </a:xfrm>
          <a:prstGeom prst="rect">
            <a:avLst/>
          </a:prstGeom>
          <a:solidFill>
            <a:srgbClr val="ABD6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30"/>
          <p:cNvSpPr>
            <a:spLocks noGrp="1"/>
          </p:cNvSpPr>
          <p:nvPr>
            <p:ph type="pic" idx="2"/>
          </p:nvPr>
        </p:nvSpPr>
        <p:spPr>
          <a:xfrm>
            <a:off x="6086863" y="-9526"/>
            <a:ext cx="6114662" cy="68675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orizontal Image (light)">
  <p:cSld name="Horizontal Image (light)">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31"/>
          <p:cNvSpPr/>
          <p:nvPr/>
        </p:nvSpPr>
        <p:spPr>
          <a:xfrm>
            <a:off x="0" y="0"/>
            <a:ext cx="12192000" cy="34480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31"/>
          <p:cNvSpPr/>
          <p:nvPr/>
        </p:nvSpPr>
        <p:spPr>
          <a:xfrm>
            <a:off x="535940" y="641350"/>
            <a:ext cx="3655060" cy="3321050"/>
          </a:xfrm>
          <a:prstGeom prst="rect">
            <a:avLst/>
          </a:prstGeom>
          <a:solidFill>
            <a:schemeClr val="lt1"/>
          </a:solidFill>
          <a:ln w="127000" cap="flat" cmpd="sng">
            <a:solidFill>
              <a:srgbClr val="ABD6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31"/>
          <p:cNvSpPr txBox="1">
            <a:spLocks noGrp="1"/>
          </p:cNvSpPr>
          <p:nvPr>
            <p:ph type="title"/>
          </p:nvPr>
        </p:nvSpPr>
        <p:spPr>
          <a:xfrm>
            <a:off x="1343738" y="958878"/>
            <a:ext cx="2618662" cy="26510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F4144"/>
              </a:buClr>
              <a:buSzPts val="3000"/>
              <a:buFont typeface="Arial"/>
              <a:buNone/>
              <a:defRPr sz="3000" b="1">
                <a:solidFill>
                  <a:srgbClr val="0F414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1"/>
          <p:cNvSpPr>
            <a:spLocks noGrp="1"/>
          </p:cNvSpPr>
          <p:nvPr>
            <p:ph type="pic" idx="2"/>
          </p:nvPr>
        </p:nvSpPr>
        <p:spPr>
          <a:xfrm>
            <a:off x="-8948" y="3436722"/>
            <a:ext cx="12201163" cy="343020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6" name="Google Shape;106;p31"/>
          <p:cNvSpPr txBox="1">
            <a:spLocks noGrp="1"/>
          </p:cNvSpPr>
          <p:nvPr>
            <p:ph type="body" idx="1"/>
          </p:nvPr>
        </p:nvSpPr>
        <p:spPr>
          <a:xfrm>
            <a:off x="4600575" y="863599"/>
            <a:ext cx="6988045" cy="22415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DC4405"/>
              </a:buClr>
              <a:buSzPts val="2000"/>
              <a:buFont typeface="Courier New"/>
              <a:buNone/>
              <a:defRPr sz="2000">
                <a:solidFill>
                  <a:srgbClr val="3F3F3F"/>
                </a:solidFill>
              </a:defRPr>
            </a:lvl1pPr>
            <a:lvl2pPr marL="914400" lvl="1" indent="-228600" algn="l">
              <a:lnSpc>
                <a:spcPct val="90000"/>
              </a:lnSpc>
              <a:spcBef>
                <a:spcPts val="500"/>
              </a:spcBef>
              <a:spcAft>
                <a:spcPts val="0"/>
              </a:spcAft>
              <a:buClr>
                <a:srgbClr val="DC4405"/>
              </a:buClr>
              <a:buSzPts val="1800"/>
              <a:buFont typeface="Courier New"/>
              <a:buNone/>
              <a:defRPr sz="1800">
                <a:solidFill>
                  <a:srgbClr val="3F3F3F"/>
                </a:solidFill>
              </a:defRPr>
            </a:lvl2pPr>
            <a:lvl3pPr marL="1371600" lvl="2" indent="-228600" algn="l">
              <a:lnSpc>
                <a:spcPct val="90000"/>
              </a:lnSpc>
              <a:spcBef>
                <a:spcPts val="500"/>
              </a:spcBef>
              <a:spcAft>
                <a:spcPts val="0"/>
              </a:spcAft>
              <a:buClr>
                <a:srgbClr val="DC4405"/>
              </a:buClr>
              <a:buSzPts val="1600"/>
              <a:buFont typeface="Courier New"/>
              <a:buNone/>
              <a:defRPr sz="1600">
                <a:solidFill>
                  <a:srgbClr val="3F3F3F"/>
                </a:solidFill>
              </a:defRPr>
            </a:lvl3pPr>
            <a:lvl4pPr marL="1828800" lvl="3" indent="-228600" algn="l">
              <a:lnSpc>
                <a:spcPct val="90000"/>
              </a:lnSpc>
              <a:spcBef>
                <a:spcPts val="500"/>
              </a:spcBef>
              <a:spcAft>
                <a:spcPts val="0"/>
              </a:spcAft>
              <a:buClr>
                <a:srgbClr val="DC4405"/>
              </a:buClr>
              <a:buSzPts val="1400"/>
              <a:buFont typeface="Courier New"/>
              <a:buNone/>
              <a:defRPr sz="1400">
                <a:solidFill>
                  <a:srgbClr val="3F3F3F"/>
                </a:solidFill>
              </a:defRPr>
            </a:lvl4pPr>
            <a:lvl5pPr marL="2286000" lvl="4" indent="-228600" algn="l">
              <a:lnSpc>
                <a:spcPct val="90000"/>
              </a:lnSpc>
              <a:spcBef>
                <a:spcPts val="500"/>
              </a:spcBef>
              <a:spcAft>
                <a:spcPts val="0"/>
              </a:spcAft>
              <a:buClr>
                <a:srgbClr val="DC4405"/>
              </a:buClr>
              <a:buSzPts val="1400"/>
              <a:buFont typeface="Courier New"/>
              <a:buNone/>
              <a:defRPr sz="14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1"/>
          <p:cNvSpPr/>
          <p:nvPr/>
        </p:nvSpPr>
        <p:spPr>
          <a:xfrm>
            <a:off x="779299" y="863599"/>
            <a:ext cx="227806" cy="228600"/>
          </a:xfrm>
          <a:prstGeom prst="rect">
            <a:avLst/>
          </a:prstGeom>
          <a:solidFill>
            <a:srgbClr val="ABD6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orizontal Image (dark)">
  <p:cSld name="Horizontal Image (dark)">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32"/>
          <p:cNvSpPr/>
          <p:nvPr/>
        </p:nvSpPr>
        <p:spPr>
          <a:xfrm>
            <a:off x="0" y="0"/>
            <a:ext cx="12192000" cy="3448050"/>
          </a:xfrm>
          <a:prstGeom prst="rect">
            <a:avLst/>
          </a:prstGeom>
          <a:solidFill>
            <a:srgbClr val="0F4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32"/>
          <p:cNvSpPr/>
          <p:nvPr/>
        </p:nvSpPr>
        <p:spPr>
          <a:xfrm>
            <a:off x="535940" y="641350"/>
            <a:ext cx="3655060" cy="3321050"/>
          </a:xfrm>
          <a:prstGeom prst="rect">
            <a:avLst/>
          </a:prstGeom>
          <a:solidFill>
            <a:srgbClr val="0F4144"/>
          </a:solidFill>
          <a:ln w="127000" cap="flat" cmpd="sng">
            <a:solidFill>
              <a:srgbClr val="ABD6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2"/>
          <p:cNvSpPr txBox="1">
            <a:spLocks noGrp="1"/>
          </p:cNvSpPr>
          <p:nvPr>
            <p:ph type="title"/>
          </p:nvPr>
        </p:nvSpPr>
        <p:spPr>
          <a:xfrm>
            <a:off x="1343738" y="958878"/>
            <a:ext cx="2618662" cy="26510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2"/>
          <p:cNvSpPr txBox="1">
            <a:spLocks noGrp="1"/>
          </p:cNvSpPr>
          <p:nvPr>
            <p:ph type="body" idx="1"/>
          </p:nvPr>
        </p:nvSpPr>
        <p:spPr>
          <a:xfrm>
            <a:off x="4600575" y="863599"/>
            <a:ext cx="6988045" cy="22415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DC4405"/>
              </a:buClr>
              <a:buSzPts val="2000"/>
              <a:buFont typeface="Courier New"/>
              <a:buNone/>
              <a:defRPr sz="2000">
                <a:solidFill>
                  <a:schemeClr val="lt1"/>
                </a:solidFill>
              </a:defRPr>
            </a:lvl1pPr>
            <a:lvl2pPr marL="914400" lvl="1" indent="-228600" algn="l">
              <a:lnSpc>
                <a:spcPct val="90000"/>
              </a:lnSpc>
              <a:spcBef>
                <a:spcPts val="500"/>
              </a:spcBef>
              <a:spcAft>
                <a:spcPts val="0"/>
              </a:spcAft>
              <a:buClr>
                <a:srgbClr val="DC4405"/>
              </a:buClr>
              <a:buSzPts val="1800"/>
              <a:buFont typeface="Courier New"/>
              <a:buNone/>
              <a:defRPr sz="1800">
                <a:solidFill>
                  <a:schemeClr val="lt1"/>
                </a:solidFill>
              </a:defRPr>
            </a:lvl2pPr>
            <a:lvl3pPr marL="1371600" lvl="2" indent="-228600" algn="l">
              <a:lnSpc>
                <a:spcPct val="90000"/>
              </a:lnSpc>
              <a:spcBef>
                <a:spcPts val="500"/>
              </a:spcBef>
              <a:spcAft>
                <a:spcPts val="0"/>
              </a:spcAft>
              <a:buClr>
                <a:srgbClr val="DC4405"/>
              </a:buClr>
              <a:buSzPts val="1600"/>
              <a:buFont typeface="Courier New"/>
              <a:buNone/>
              <a:defRPr sz="1600">
                <a:solidFill>
                  <a:schemeClr val="lt1"/>
                </a:solidFill>
              </a:defRPr>
            </a:lvl3pPr>
            <a:lvl4pPr marL="1828800" lvl="3" indent="-228600" algn="l">
              <a:lnSpc>
                <a:spcPct val="90000"/>
              </a:lnSpc>
              <a:spcBef>
                <a:spcPts val="500"/>
              </a:spcBef>
              <a:spcAft>
                <a:spcPts val="0"/>
              </a:spcAft>
              <a:buClr>
                <a:srgbClr val="DC4405"/>
              </a:buClr>
              <a:buSzPts val="1400"/>
              <a:buFont typeface="Courier New"/>
              <a:buNone/>
              <a:defRPr sz="1400">
                <a:solidFill>
                  <a:schemeClr val="lt1"/>
                </a:solidFill>
              </a:defRPr>
            </a:lvl4pPr>
            <a:lvl5pPr marL="2286000" lvl="4" indent="-228600" algn="l">
              <a:lnSpc>
                <a:spcPct val="90000"/>
              </a:lnSpc>
              <a:spcBef>
                <a:spcPts val="500"/>
              </a:spcBef>
              <a:spcAft>
                <a:spcPts val="0"/>
              </a:spcAft>
              <a:buClr>
                <a:srgbClr val="DC4405"/>
              </a:buClr>
              <a:buSzPts val="1400"/>
              <a:buFont typeface="Courier New"/>
              <a:buNone/>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2"/>
          <p:cNvSpPr/>
          <p:nvPr/>
        </p:nvSpPr>
        <p:spPr>
          <a:xfrm>
            <a:off x="779299" y="863599"/>
            <a:ext cx="227806" cy="228600"/>
          </a:xfrm>
          <a:prstGeom prst="rect">
            <a:avLst/>
          </a:prstGeom>
          <a:solidFill>
            <a:srgbClr val="ABD6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32"/>
          <p:cNvSpPr>
            <a:spLocks noGrp="1"/>
          </p:cNvSpPr>
          <p:nvPr>
            <p:ph type="pic" idx="2"/>
          </p:nvPr>
        </p:nvSpPr>
        <p:spPr>
          <a:xfrm>
            <a:off x="-8948" y="3436722"/>
            <a:ext cx="12201163" cy="343020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images (light)">
  <p:cSld name="2 images (light)">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3"/>
          <p:cNvSpPr/>
          <p:nvPr/>
        </p:nvSpPr>
        <p:spPr>
          <a:xfrm>
            <a:off x="6111168" y="3448050"/>
            <a:ext cx="6080832" cy="34099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33"/>
          <p:cNvSpPr/>
          <p:nvPr/>
        </p:nvSpPr>
        <p:spPr>
          <a:xfrm>
            <a:off x="0" y="0"/>
            <a:ext cx="6111168" cy="34480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33"/>
          <p:cNvSpPr/>
          <p:nvPr/>
        </p:nvSpPr>
        <p:spPr>
          <a:xfrm>
            <a:off x="535940" y="641350"/>
            <a:ext cx="3655060" cy="3321050"/>
          </a:xfrm>
          <a:prstGeom prst="rect">
            <a:avLst/>
          </a:prstGeom>
          <a:solidFill>
            <a:schemeClr val="lt1"/>
          </a:solidFill>
          <a:ln w="127000" cap="flat" cmpd="sng">
            <a:solidFill>
              <a:srgbClr val="ABD6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9" name="Google Shape;119;p33"/>
          <p:cNvSpPr txBox="1">
            <a:spLocks noGrp="1"/>
          </p:cNvSpPr>
          <p:nvPr>
            <p:ph type="title"/>
          </p:nvPr>
        </p:nvSpPr>
        <p:spPr>
          <a:xfrm>
            <a:off x="1343738" y="958878"/>
            <a:ext cx="2618662" cy="26510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F4144"/>
              </a:buClr>
              <a:buSzPts val="3000"/>
              <a:buFont typeface="Arial"/>
              <a:buNone/>
              <a:defRPr sz="3000" b="1">
                <a:solidFill>
                  <a:srgbClr val="0F414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3"/>
          <p:cNvSpPr>
            <a:spLocks noGrp="1"/>
          </p:cNvSpPr>
          <p:nvPr>
            <p:ph type="pic" idx="2"/>
          </p:nvPr>
        </p:nvSpPr>
        <p:spPr>
          <a:xfrm>
            <a:off x="-8948" y="3443629"/>
            <a:ext cx="6120500" cy="342329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Google Shape;121;p33"/>
          <p:cNvSpPr txBox="1">
            <a:spLocks noGrp="1"/>
          </p:cNvSpPr>
          <p:nvPr>
            <p:ph type="body" idx="1"/>
          </p:nvPr>
        </p:nvSpPr>
        <p:spPr>
          <a:xfrm>
            <a:off x="7025951" y="4032249"/>
            <a:ext cx="4665306" cy="22415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DC4405"/>
              </a:buClr>
              <a:buSzPts val="2000"/>
              <a:buFont typeface="Courier New"/>
              <a:buNone/>
              <a:defRPr sz="2000">
                <a:solidFill>
                  <a:srgbClr val="3F3F3F"/>
                </a:solidFill>
              </a:defRPr>
            </a:lvl1pPr>
            <a:lvl2pPr marL="914400" lvl="1" indent="-228600" algn="l">
              <a:lnSpc>
                <a:spcPct val="90000"/>
              </a:lnSpc>
              <a:spcBef>
                <a:spcPts val="500"/>
              </a:spcBef>
              <a:spcAft>
                <a:spcPts val="0"/>
              </a:spcAft>
              <a:buClr>
                <a:srgbClr val="DC4405"/>
              </a:buClr>
              <a:buSzPts val="1800"/>
              <a:buFont typeface="Courier New"/>
              <a:buNone/>
              <a:defRPr sz="1800">
                <a:solidFill>
                  <a:srgbClr val="3F3F3F"/>
                </a:solidFill>
              </a:defRPr>
            </a:lvl2pPr>
            <a:lvl3pPr marL="1371600" lvl="2" indent="-228600" algn="l">
              <a:lnSpc>
                <a:spcPct val="90000"/>
              </a:lnSpc>
              <a:spcBef>
                <a:spcPts val="500"/>
              </a:spcBef>
              <a:spcAft>
                <a:spcPts val="0"/>
              </a:spcAft>
              <a:buClr>
                <a:srgbClr val="DC4405"/>
              </a:buClr>
              <a:buSzPts val="1600"/>
              <a:buFont typeface="Courier New"/>
              <a:buNone/>
              <a:defRPr sz="1600">
                <a:solidFill>
                  <a:srgbClr val="3F3F3F"/>
                </a:solidFill>
              </a:defRPr>
            </a:lvl3pPr>
            <a:lvl4pPr marL="1828800" lvl="3" indent="-228600" algn="l">
              <a:lnSpc>
                <a:spcPct val="90000"/>
              </a:lnSpc>
              <a:spcBef>
                <a:spcPts val="500"/>
              </a:spcBef>
              <a:spcAft>
                <a:spcPts val="0"/>
              </a:spcAft>
              <a:buClr>
                <a:srgbClr val="DC4405"/>
              </a:buClr>
              <a:buSzPts val="1400"/>
              <a:buFont typeface="Courier New"/>
              <a:buNone/>
              <a:defRPr sz="1400">
                <a:solidFill>
                  <a:srgbClr val="3F3F3F"/>
                </a:solidFill>
              </a:defRPr>
            </a:lvl4pPr>
            <a:lvl5pPr marL="2286000" lvl="4" indent="-228600" algn="l">
              <a:lnSpc>
                <a:spcPct val="90000"/>
              </a:lnSpc>
              <a:spcBef>
                <a:spcPts val="500"/>
              </a:spcBef>
              <a:spcAft>
                <a:spcPts val="0"/>
              </a:spcAft>
              <a:buClr>
                <a:srgbClr val="DC4405"/>
              </a:buClr>
              <a:buSzPts val="1400"/>
              <a:buFont typeface="Courier New"/>
              <a:buNone/>
              <a:defRPr sz="14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3"/>
          <p:cNvSpPr/>
          <p:nvPr/>
        </p:nvSpPr>
        <p:spPr>
          <a:xfrm>
            <a:off x="779299" y="863599"/>
            <a:ext cx="227806" cy="228600"/>
          </a:xfrm>
          <a:prstGeom prst="rect">
            <a:avLst/>
          </a:prstGeom>
          <a:solidFill>
            <a:srgbClr val="ABD6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33"/>
          <p:cNvSpPr>
            <a:spLocks noGrp="1"/>
          </p:cNvSpPr>
          <p:nvPr>
            <p:ph type="pic" idx="3"/>
          </p:nvPr>
        </p:nvSpPr>
        <p:spPr>
          <a:xfrm>
            <a:off x="6096000" y="0"/>
            <a:ext cx="6096000" cy="34480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images (dark)">
  <p:cSld name="2 images (dark)">
    <p:bg>
      <p:bgPr>
        <a:blipFill>
          <a:blip r:embed="rId2">
            <a:alphaModFix/>
          </a:blip>
          <a:stretch>
            <a:fillRect/>
          </a:stretch>
        </a:blipFill>
        <a:effectLst/>
      </p:bgPr>
    </p:bg>
    <p:spTree>
      <p:nvGrpSpPr>
        <p:cNvPr id="1" name="Shape 124"/>
        <p:cNvGrpSpPr/>
        <p:nvPr/>
      </p:nvGrpSpPr>
      <p:grpSpPr>
        <a:xfrm>
          <a:off x="0" y="0"/>
          <a:ext cx="0" cy="0"/>
          <a:chOff x="0" y="0"/>
          <a:chExt cx="0" cy="0"/>
        </a:xfrm>
      </p:grpSpPr>
      <p:sp>
        <p:nvSpPr>
          <p:cNvPr id="125" name="Google Shape;125;p34"/>
          <p:cNvSpPr/>
          <p:nvPr/>
        </p:nvSpPr>
        <p:spPr>
          <a:xfrm>
            <a:off x="6111168" y="3448050"/>
            <a:ext cx="6080832" cy="3409950"/>
          </a:xfrm>
          <a:prstGeom prst="rect">
            <a:avLst/>
          </a:prstGeom>
          <a:solidFill>
            <a:srgbClr val="0F4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6" name="Google Shape;126;p34"/>
          <p:cNvSpPr/>
          <p:nvPr/>
        </p:nvSpPr>
        <p:spPr>
          <a:xfrm>
            <a:off x="0" y="0"/>
            <a:ext cx="6111168" cy="3448050"/>
          </a:xfrm>
          <a:prstGeom prst="rect">
            <a:avLst/>
          </a:prstGeom>
          <a:solidFill>
            <a:srgbClr val="0F4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34"/>
          <p:cNvSpPr/>
          <p:nvPr/>
        </p:nvSpPr>
        <p:spPr>
          <a:xfrm>
            <a:off x="535940" y="641350"/>
            <a:ext cx="3655060" cy="3321050"/>
          </a:xfrm>
          <a:prstGeom prst="rect">
            <a:avLst/>
          </a:prstGeom>
          <a:solidFill>
            <a:srgbClr val="0F4144"/>
          </a:solidFill>
          <a:ln w="127000" cap="flat" cmpd="sng">
            <a:solidFill>
              <a:srgbClr val="ABD6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34"/>
          <p:cNvSpPr txBox="1">
            <a:spLocks noGrp="1"/>
          </p:cNvSpPr>
          <p:nvPr>
            <p:ph type="title"/>
          </p:nvPr>
        </p:nvSpPr>
        <p:spPr>
          <a:xfrm>
            <a:off x="1343738" y="958878"/>
            <a:ext cx="2618662" cy="26510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34"/>
          <p:cNvSpPr txBox="1">
            <a:spLocks noGrp="1"/>
          </p:cNvSpPr>
          <p:nvPr>
            <p:ph type="body" idx="1"/>
          </p:nvPr>
        </p:nvSpPr>
        <p:spPr>
          <a:xfrm>
            <a:off x="7025951" y="4032249"/>
            <a:ext cx="4665306" cy="22415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DC4405"/>
              </a:buClr>
              <a:buSzPts val="2000"/>
              <a:buFont typeface="Courier New"/>
              <a:buNone/>
              <a:defRPr sz="2000">
                <a:solidFill>
                  <a:schemeClr val="lt1"/>
                </a:solidFill>
              </a:defRPr>
            </a:lvl1pPr>
            <a:lvl2pPr marL="914400" lvl="1" indent="-228600" algn="l">
              <a:lnSpc>
                <a:spcPct val="90000"/>
              </a:lnSpc>
              <a:spcBef>
                <a:spcPts val="500"/>
              </a:spcBef>
              <a:spcAft>
                <a:spcPts val="0"/>
              </a:spcAft>
              <a:buClr>
                <a:srgbClr val="DC4405"/>
              </a:buClr>
              <a:buSzPts val="1800"/>
              <a:buFont typeface="Courier New"/>
              <a:buNone/>
              <a:defRPr sz="1800">
                <a:solidFill>
                  <a:schemeClr val="lt1"/>
                </a:solidFill>
              </a:defRPr>
            </a:lvl2pPr>
            <a:lvl3pPr marL="1371600" lvl="2" indent="-228600" algn="l">
              <a:lnSpc>
                <a:spcPct val="90000"/>
              </a:lnSpc>
              <a:spcBef>
                <a:spcPts val="500"/>
              </a:spcBef>
              <a:spcAft>
                <a:spcPts val="0"/>
              </a:spcAft>
              <a:buClr>
                <a:srgbClr val="DC4405"/>
              </a:buClr>
              <a:buSzPts val="1600"/>
              <a:buFont typeface="Courier New"/>
              <a:buNone/>
              <a:defRPr sz="1600">
                <a:solidFill>
                  <a:schemeClr val="lt1"/>
                </a:solidFill>
              </a:defRPr>
            </a:lvl3pPr>
            <a:lvl4pPr marL="1828800" lvl="3" indent="-228600" algn="l">
              <a:lnSpc>
                <a:spcPct val="90000"/>
              </a:lnSpc>
              <a:spcBef>
                <a:spcPts val="500"/>
              </a:spcBef>
              <a:spcAft>
                <a:spcPts val="0"/>
              </a:spcAft>
              <a:buClr>
                <a:srgbClr val="DC4405"/>
              </a:buClr>
              <a:buSzPts val="1400"/>
              <a:buFont typeface="Courier New"/>
              <a:buNone/>
              <a:defRPr sz="1400">
                <a:solidFill>
                  <a:schemeClr val="lt1"/>
                </a:solidFill>
              </a:defRPr>
            </a:lvl4pPr>
            <a:lvl5pPr marL="2286000" lvl="4" indent="-228600" algn="l">
              <a:lnSpc>
                <a:spcPct val="90000"/>
              </a:lnSpc>
              <a:spcBef>
                <a:spcPts val="500"/>
              </a:spcBef>
              <a:spcAft>
                <a:spcPts val="0"/>
              </a:spcAft>
              <a:buClr>
                <a:srgbClr val="DC4405"/>
              </a:buClr>
              <a:buSzPts val="1400"/>
              <a:buFont typeface="Courier New"/>
              <a:buNone/>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34"/>
          <p:cNvSpPr/>
          <p:nvPr/>
        </p:nvSpPr>
        <p:spPr>
          <a:xfrm>
            <a:off x="779299" y="863599"/>
            <a:ext cx="227806" cy="228600"/>
          </a:xfrm>
          <a:prstGeom prst="rect">
            <a:avLst/>
          </a:prstGeom>
          <a:solidFill>
            <a:srgbClr val="ABD6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34"/>
          <p:cNvSpPr>
            <a:spLocks noGrp="1"/>
          </p:cNvSpPr>
          <p:nvPr>
            <p:ph type="pic" idx="2"/>
          </p:nvPr>
        </p:nvSpPr>
        <p:spPr>
          <a:xfrm>
            <a:off x="6096000" y="0"/>
            <a:ext cx="6096000" cy="34480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2" name="Google Shape;132;p34"/>
          <p:cNvSpPr>
            <a:spLocks noGrp="1"/>
          </p:cNvSpPr>
          <p:nvPr>
            <p:ph type="pic" idx="3"/>
          </p:nvPr>
        </p:nvSpPr>
        <p:spPr>
          <a:xfrm>
            <a:off x="-8948" y="3443629"/>
            <a:ext cx="6120500" cy="342329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nd caption">
  <p:cSld name="Image and caption">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5"/>
          <p:cNvSpPr/>
          <p:nvPr/>
        </p:nvSpPr>
        <p:spPr>
          <a:xfrm>
            <a:off x="7476523" y="5023324"/>
            <a:ext cx="3641725" cy="1524000"/>
          </a:xfrm>
          <a:prstGeom prst="rect">
            <a:avLst/>
          </a:prstGeom>
          <a:noFill/>
          <a:ln w="127000" cap="flat" cmpd="sng">
            <a:solidFill>
              <a:srgbClr val="ABD6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35"/>
          <p:cNvSpPr/>
          <p:nvPr/>
        </p:nvSpPr>
        <p:spPr>
          <a:xfrm>
            <a:off x="8619523" y="3956524"/>
            <a:ext cx="2201863" cy="22944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F4144"/>
              </a:solidFill>
              <a:latin typeface="Arial"/>
              <a:ea typeface="Arial"/>
              <a:cs typeface="Arial"/>
              <a:sym typeface="Arial"/>
            </a:endParaRPr>
          </a:p>
        </p:txBody>
      </p:sp>
      <p:sp>
        <p:nvSpPr>
          <p:cNvPr id="136" name="Google Shape;136;p35"/>
          <p:cNvSpPr txBox="1">
            <a:spLocks noGrp="1"/>
          </p:cNvSpPr>
          <p:nvPr>
            <p:ph type="title"/>
          </p:nvPr>
        </p:nvSpPr>
        <p:spPr>
          <a:xfrm>
            <a:off x="8619522" y="3956524"/>
            <a:ext cx="2201863" cy="2294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F4144"/>
              </a:buClr>
              <a:buSzPts val="2000"/>
              <a:buFont typeface="Arial"/>
              <a:buNone/>
              <a:defRPr sz="2000" b="1">
                <a:solidFill>
                  <a:srgbClr val="0F414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9CB3DA"/>
        </a:solidFill>
        <a:effectLst/>
      </p:bgPr>
    </p:bg>
    <p:spTree>
      <p:nvGrpSpPr>
        <p:cNvPr id="1" name="Shape 16"/>
        <p:cNvGrpSpPr/>
        <p:nvPr/>
      </p:nvGrpSpPr>
      <p:grpSpPr>
        <a:xfrm>
          <a:off x="0" y="0"/>
          <a:ext cx="0" cy="0"/>
          <a:chOff x="0" y="0"/>
          <a:chExt cx="0" cy="0"/>
        </a:xfrm>
      </p:grpSpPr>
      <p:sp>
        <p:nvSpPr>
          <p:cNvPr id="17" name="Google Shape;17;p18"/>
          <p:cNvSpPr/>
          <p:nvPr/>
        </p:nvSpPr>
        <p:spPr>
          <a:xfrm>
            <a:off x="333630" y="304800"/>
            <a:ext cx="11524740" cy="6248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8;p18"/>
          <p:cNvSpPr txBox="1">
            <a:spLocks noGrp="1"/>
          </p:cNvSpPr>
          <p:nvPr>
            <p:ph type="title"/>
          </p:nvPr>
        </p:nvSpPr>
        <p:spPr>
          <a:xfrm>
            <a:off x="533400" y="533400"/>
            <a:ext cx="9112316" cy="78688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200"/>
              <a:buFont typeface="Calibri"/>
              <a:buNone/>
              <a:defRPr sz="32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1143000" y="1548882"/>
            <a:ext cx="10210800" cy="4775718"/>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000"/>
              </a:spcBef>
              <a:spcAft>
                <a:spcPts val="0"/>
              </a:spcAft>
              <a:buClr>
                <a:srgbClr val="9CB3DA"/>
              </a:buClr>
              <a:buSzPts val="2200"/>
              <a:buFont typeface="Noto Sans Symbols"/>
              <a:buChar char="▪"/>
              <a:defRPr sz="2200">
                <a:solidFill>
                  <a:schemeClr val="dk1"/>
                </a:solidFill>
                <a:latin typeface="Calibri"/>
                <a:ea typeface="Calibri"/>
                <a:cs typeface="Calibri"/>
                <a:sym typeface="Calibri"/>
              </a:defRPr>
            </a:lvl1pPr>
            <a:lvl2pPr marL="914400" lvl="1" indent="-368300" algn="l">
              <a:lnSpc>
                <a:spcPct val="90000"/>
              </a:lnSpc>
              <a:spcBef>
                <a:spcPts val="500"/>
              </a:spcBef>
              <a:spcAft>
                <a:spcPts val="0"/>
              </a:spcAft>
              <a:buClr>
                <a:srgbClr val="9CB3DA"/>
              </a:buClr>
              <a:buSzPts val="2200"/>
              <a:buFont typeface="Noto Sans Symbols"/>
              <a:buChar char="▪"/>
              <a:defRPr sz="2200">
                <a:solidFill>
                  <a:schemeClr val="dk1"/>
                </a:solidFill>
                <a:latin typeface="Calibri"/>
                <a:ea typeface="Calibri"/>
                <a:cs typeface="Calibri"/>
                <a:sym typeface="Calibri"/>
              </a:defRPr>
            </a:lvl2pPr>
            <a:lvl3pPr marL="1371600" lvl="2" indent="-368300" algn="l">
              <a:lnSpc>
                <a:spcPct val="90000"/>
              </a:lnSpc>
              <a:spcBef>
                <a:spcPts val="500"/>
              </a:spcBef>
              <a:spcAft>
                <a:spcPts val="0"/>
              </a:spcAft>
              <a:buClr>
                <a:srgbClr val="9CB3DA"/>
              </a:buClr>
              <a:buSzPts val="2200"/>
              <a:buFont typeface="Noto Sans Symbols"/>
              <a:buChar char="▪"/>
              <a:defRPr sz="2200">
                <a:solidFill>
                  <a:schemeClr val="dk1"/>
                </a:solidFill>
                <a:latin typeface="Calibri"/>
                <a:ea typeface="Calibri"/>
                <a:cs typeface="Calibri"/>
                <a:sym typeface="Calibri"/>
              </a:defRPr>
            </a:lvl3pPr>
            <a:lvl4pPr marL="1828800" lvl="3" indent="-355600" algn="l">
              <a:lnSpc>
                <a:spcPct val="90000"/>
              </a:lnSpc>
              <a:spcBef>
                <a:spcPts val="500"/>
              </a:spcBef>
              <a:spcAft>
                <a:spcPts val="0"/>
              </a:spcAft>
              <a:buClr>
                <a:srgbClr val="9CB3DA"/>
              </a:buClr>
              <a:buSzPts val="2000"/>
              <a:buFont typeface="Noto Sans Symbols"/>
              <a:buChar char="▪"/>
              <a:defRPr sz="2000">
                <a:solidFill>
                  <a:schemeClr val="dk1"/>
                </a:solidFill>
                <a:latin typeface="Calibri"/>
                <a:ea typeface="Calibri"/>
                <a:cs typeface="Calibri"/>
                <a:sym typeface="Calibri"/>
              </a:defRPr>
            </a:lvl4pPr>
            <a:lvl5pPr marL="2286000" lvl="4" indent="-355600" algn="l">
              <a:lnSpc>
                <a:spcPct val="90000"/>
              </a:lnSpc>
              <a:spcBef>
                <a:spcPts val="500"/>
              </a:spcBef>
              <a:spcAft>
                <a:spcPts val="0"/>
              </a:spcAft>
              <a:buClr>
                <a:srgbClr val="9CB3DA"/>
              </a:buClr>
              <a:buSzPts val="2000"/>
              <a:buFont typeface="Noto Sans Symbols"/>
              <a:buChar char="▪"/>
              <a:defRPr sz="2000">
                <a:solidFill>
                  <a:schemeClr val="dk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p:nvPr/>
        </p:nvSpPr>
        <p:spPr>
          <a:xfrm>
            <a:off x="308032" y="266700"/>
            <a:ext cx="11575937" cy="6324600"/>
          </a:xfrm>
          <a:prstGeom prst="rect">
            <a:avLst/>
          </a:prstGeom>
          <a:noFill/>
          <a:ln w="127000" cap="flat" cmpd="sng">
            <a:solidFill>
              <a:srgbClr val="FDD8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37"/>
        <p:cNvGrpSpPr/>
        <p:nvPr/>
      </p:nvGrpSpPr>
      <p:grpSpPr>
        <a:xfrm>
          <a:off x="0" y="0"/>
          <a:ext cx="0" cy="0"/>
          <a:chOff x="0" y="0"/>
          <a:chExt cx="0" cy="0"/>
        </a:xfrm>
      </p:grpSpPr>
      <p:sp>
        <p:nvSpPr>
          <p:cNvPr id="138" name="Google Shape;138;p36"/>
          <p:cNvSpPr/>
          <p:nvPr/>
        </p:nvSpPr>
        <p:spPr>
          <a:xfrm>
            <a:off x="0" y="0"/>
            <a:ext cx="12192000" cy="6858000"/>
          </a:xfrm>
          <a:prstGeom prst="rect">
            <a:avLst/>
          </a:prstGeom>
          <a:gradFill>
            <a:gsLst>
              <a:gs pos="0">
                <a:srgbClr val="FFFFFF">
                  <a:alpha val="24705"/>
                </a:srgbClr>
              </a:gs>
              <a:gs pos="12000">
                <a:srgbClr val="FFFFFF">
                  <a:alpha val="49803"/>
                </a:srgbClr>
              </a:gs>
              <a:gs pos="52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39" name="Google Shape;139;p36"/>
          <p:cNvCxnSpPr/>
          <p:nvPr/>
        </p:nvCxnSpPr>
        <p:spPr>
          <a:xfrm>
            <a:off x="3276600" y="1837339"/>
            <a:ext cx="5638800" cy="0"/>
          </a:xfrm>
          <a:prstGeom prst="straightConnector1">
            <a:avLst/>
          </a:prstGeom>
          <a:noFill/>
          <a:ln w="127000" cap="flat" cmpd="sng">
            <a:solidFill>
              <a:srgbClr val="ABD6D9"/>
            </a:solidFill>
            <a:prstDash val="solid"/>
            <a:miter lim="800000"/>
            <a:headEnd type="none" w="sm" len="sm"/>
            <a:tailEnd type="none" w="sm" len="sm"/>
          </a:ln>
        </p:spPr>
      </p:cxnSp>
      <p:sp>
        <p:nvSpPr>
          <p:cNvPr id="140" name="Google Shape;140;p36"/>
          <p:cNvSpPr txBox="1">
            <a:spLocks noGrp="1"/>
          </p:cNvSpPr>
          <p:nvPr>
            <p:ph type="body" idx="1"/>
          </p:nvPr>
        </p:nvSpPr>
        <p:spPr>
          <a:xfrm>
            <a:off x="1530220" y="2222111"/>
            <a:ext cx="9144000" cy="224155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DC4405"/>
              </a:buClr>
              <a:buSzPts val="2000"/>
              <a:buFont typeface="Courier New"/>
              <a:buNone/>
              <a:defRPr sz="2000">
                <a:solidFill>
                  <a:srgbClr val="3F3F3F"/>
                </a:solidFill>
              </a:defRPr>
            </a:lvl1pPr>
            <a:lvl2pPr marL="914400" lvl="1" indent="-228600" algn="ctr">
              <a:lnSpc>
                <a:spcPct val="90000"/>
              </a:lnSpc>
              <a:spcBef>
                <a:spcPts val="500"/>
              </a:spcBef>
              <a:spcAft>
                <a:spcPts val="0"/>
              </a:spcAft>
              <a:buClr>
                <a:srgbClr val="DC4405"/>
              </a:buClr>
              <a:buSzPts val="1800"/>
              <a:buFont typeface="Courier New"/>
              <a:buNone/>
              <a:defRPr sz="1800">
                <a:solidFill>
                  <a:schemeClr val="dk1"/>
                </a:solidFill>
              </a:defRPr>
            </a:lvl2pPr>
            <a:lvl3pPr marL="1371600" lvl="2" indent="-228600" algn="ctr">
              <a:lnSpc>
                <a:spcPct val="90000"/>
              </a:lnSpc>
              <a:spcBef>
                <a:spcPts val="500"/>
              </a:spcBef>
              <a:spcAft>
                <a:spcPts val="0"/>
              </a:spcAft>
              <a:buClr>
                <a:srgbClr val="DC4405"/>
              </a:buClr>
              <a:buSzPts val="1600"/>
              <a:buFont typeface="Courier New"/>
              <a:buNone/>
              <a:defRPr sz="1600">
                <a:solidFill>
                  <a:schemeClr val="dk1"/>
                </a:solidFill>
              </a:defRPr>
            </a:lvl3pPr>
            <a:lvl4pPr marL="1828800" lvl="3" indent="-228600" algn="ctr">
              <a:lnSpc>
                <a:spcPct val="90000"/>
              </a:lnSpc>
              <a:spcBef>
                <a:spcPts val="500"/>
              </a:spcBef>
              <a:spcAft>
                <a:spcPts val="0"/>
              </a:spcAft>
              <a:buClr>
                <a:srgbClr val="DC4405"/>
              </a:buClr>
              <a:buSzPts val="1400"/>
              <a:buFont typeface="Courier New"/>
              <a:buNone/>
              <a:defRPr sz="1400">
                <a:solidFill>
                  <a:schemeClr val="dk1"/>
                </a:solidFill>
              </a:defRPr>
            </a:lvl4pPr>
            <a:lvl5pPr marL="2286000" lvl="4" indent="-228600" algn="ctr">
              <a:lnSpc>
                <a:spcPct val="90000"/>
              </a:lnSpc>
              <a:spcBef>
                <a:spcPts val="500"/>
              </a:spcBef>
              <a:spcAft>
                <a:spcPts val="0"/>
              </a:spcAft>
              <a:buClr>
                <a:srgbClr val="DC4405"/>
              </a:buClr>
              <a:buSzPts val="1400"/>
              <a:buFont typeface="Courier New"/>
              <a:buNone/>
              <a:defRPr sz="1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6"/>
          <p:cNvSpPr txBox="1">
            <a:spLocks noGrp="1"/>
          </p:cNvSpPr>
          <p:nvPr>
            <p:ph type="body" idx="2"/>
          </p:nvPr>
        </p:nvSpPr>
        <p:spPr>
          <a:xfrm>
            <a:off x="1524000" y="4544009"/>
            <a:ext cx="9144000" cy="47327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DC4405"/>
              </a:buClr>
              <a:buSzPts val="2000"/>
              <a:buFont typeface="Courier New"/>
              <a:buNone/>
              <a:defRPr sz="2000" i="1">
                <a:solidFill>
                  <a:srgbClr val="666666"/>
                </a:solidFill>
              </a:defRPr>
            </a:lvl1pPr>
            <a:lvl2pPr marL="914400" lvl="1" indent="-228600" algn="ctr">
              <a:lnSpc>
                <a:spcPct val="90000"/>
              </a:lnSpc>
              <a:spcBef>
                <a:spcPts val="500"/>
              </a:spcBef>
              <a:spcAft>
                <a:spcPts val="0"/>
              </a:spcAft>
              <a:buClr>
                <a:srgbClr val="DC4405"/>
              </a:buClr>
              <a:buSzPts val="1800"/>
              <a:buFont typeface="Courier New"/>
              <a:buNone/>
              <a:defRPr sz="1800" i="1">
                <a:solidFill>
                  <a:srgbClr val="3F3F3F"/>
                </a:solidFill>
              </a:defRPr>
            </a:lvl2pPr>
            <a:lvl3pPr marL="1371600" lvl="2" indent="-228600" algn="ctr">
              <a:lnSpc>
                <a:spcPct val="90000"/>
              </a:lnSpc>
              <a:spcBef>
                <a:spcPts val="500"/>
              </a:spcBef>
              <a:spcAft>
                <a:spcPts val="0"/>
              </a:spcAft>
              <a:buClr>
                <a:srgbClr val="DC4405"/>
              </a:buClr>
              <a:buSzPts val="1600"/>
              <a:buFont typeface="Courier New"/>
              <a:buNone/>
              <a:defRPr sz="1600" i="1">
                <a:solidFill>
                  <a:srgbClr val="3F3F3F"/>
                </a:solidFill>
              </a:defRPr>
            </a:lvl3pPr>
            <a:lvl4pPr marL="1828800" lvl="3" indent="-228600" algn="ctr">
              <a:lnSpc>
                <a:spcPct val="90000"/>
              </a:lnSpc>
              <a:spcBef>
                <a:spcPts val="500"/>
              </a:spcBef>
              <a:spcAft>
                <a:spcPts val="0"/>
              </a:spcAft>
              <a:buClr>
                <a:srgbClr val="DC4405"/>
              </a:buClr>
              <a:buSzPts val="1400"/>
              <a:buFont typeface="Courier New"/>
              <a:buNone/>
              <a:defRPr sz="1400" i="1">
                <a:solidFill>
                  <a:srgbClr val="3F3F3F"/>
                </a:solidFill>
              </a:defRPr>
            </a:lvl4pPr>
            <a:lvl5pPr marL="2286000" lvl="4" indent="-228600" algn="ctr">
              <a:lnSpc>
                <a:spcPct val="90000"/>
              </a:lnSpc>
              <a:spcBef>
                <a:spcPts val="500"/>
              </a:spcBef>
              <a:spcAft>
                <a:spcPts val="0"/>
              </a:spcAft>
              <a:buClr>
                <a:srgbClr val="DC4405"/>
              </a:buClr>
              <a:buSzPts val="1400"/>
              <a:buFont typeface="Courier New"/>
              <a:buNone/>
              <a:defRPr sz="1400" i="1">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2" name="Google Shape;142;p36" descr="Quotes-24.png"/>
          <p:cNvPicPr preferRelativeResize="0"/>
          <p:nvPr/>
        </p:nvPicPr>
        <p:blipFill rotWithShape="1">
          <a:blip r:embed="rId3">
            <a:alphaModFix/>
          </a:blip>
          <a:srcRect/>
          <a:stretch/>
        </p:blipFill>
        <p:spPr>
          <a:xfrm>
            <a:off x="5187696" y="237442"/>
            <a:ext cx="1816608" cy="136245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p:cSld name="Numbers">
    <p:bg>
      <p:bgPr>
        <a:solidFill>
          <a:srgbClr val="0F4144"/>
        </a:solidFill>
        <a:effectLst/>
      </p:bgPr>
    </p:bg>
    <p:spTree>
      <p:nvGrpSpPr>
        <p:cNvPr id="1" name="Shape 143"/>
        <p:cNvGrpSpPr/>
        <p:nvPr/>
      </p:nvGrpSpPr>
      <p:grpSpPr>
        <a:xfrm>
          <a:off x="0" y="0"/>
          <a:ext cx="0" cy="0"/>
          <a:chOff x="0" y="0"/>
          <a:chExt cx="0" cy="0"/>
        </a:xfrm>
      </p:grpSpPr>
      <p:sp>
        <p:nvSpPr>
          <p:cNvPr id="144" name="Google Shape;144;p37"/>
          <p:cNvSpPr txBox="1">
            <a:spLocks noGrp="1"/>
          </p:cNvSpPr>
          <p:nvPr>
            <p:ph type="body" idx="1"/>
          </p:nvPr>
        </p:nvSpPr>
        <p:spPr>
          <a:xfrm>
            <a:off x="597522" y="681134"/>
            <a:ext cx="5495367" cy="92373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6600"/>
              <a:buNone/>
              <a:defRPr sz="66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37"/>
          <p:cNvSpPr txBox="1">
            <a:spLocks noGrp="1"/>
          </p:cNvSpPr>
          <p:nvPr>
            <p:ph type="body" idx="2"/>
          </p:nvPr>
        </p:nvSpPr>
        <p:spPr>
          <a:xfrm>
            <a:off x="597522" y="1604865"/>
            <a:ext cx="10963107" cy="65314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DC4405"/>
              </a:buClr>
              <a:buSzPts val="2800"/>
              <a:buFont typeface="Courier New"/>
              <a:buNone/>
              <a:defRPr sz="2800">
                <a:solidFill>
                  <a:srgbClr val="ABD6D9"/>
                </a:solidFill>
                <a:latin typeface="Arial"/>
                <a:ea typeface="Arial"/>
                <a:cs typeface="Arial"/>
                <a:sym typeface="Arial"/>
              </a:defRPr>
            </a:lvl1pPr>
            <a:lvl2pPr marL="914400" lvl="1" indent="-228600" algn="l">
              <a:lnSpc>
                <a:spcPct val="90000"/>
              </a:lnSpc>
              <a:spcBef>
                <a:spcPts val="500"/>
              </a:spcBef>
              <a:spcAft>
                <a:spcPts val="0"/>
              </a:spcAft>
              <a:buClr>
                <a:srgbClr val="DC4405"/>
              </a:buClr>
              <a:buSzPts val="2400"/>
              <a:buFont typeface="Courier New"/>
              <a:buNone/>
              <a:defRPr sz="2400">
                <a:solidFill>
                  <a:srgbClr val="8DB74C"/>
                </a:solidFill>
                <a:latin typeface="Arial"/>
                <a:ea typeface="Arial"/>
                <a:cs typeface="Arial"/>
                <a:sym typeface="Arial"/>
              </a:defRPr>
            </a:lvl2pPr>
            <a:lvl3pPr marL="1371600" lvl="2" indent="-228600" algn="l">
              <a:lnSpc>
                <a:spcPct val="90000"/>
              </a:lnSpc>
              <a:spcBef>
                <a:spcPts val="500"/>
              </a:spcBef>
              <a:spcAft>
                <a:spcPts val="0"/>
              </a:spcAft>
              <a:buClr>
                <a:srgbClr val="DC4405"/>
              </a:buClr>
              <a:buSzPts val="2000"/>
              <a:buFont typeface="Courier New"/>
              <a:buNone/>
              <a:defRPr sz="2000">
                <a:solidFill>
                  <a:srgbClr val="8DB74C"/>
                </a:solidFill>
                <a:latin typeface="Arial"/>
                <a:ea typeface="Arial"/>
                <a:cs typeface="Arial"/>
                <a:sym typeface="Arial"/>
              </a:defRPr>
            </a:lvl3pPr>
            <a:lvl4pPr marL="1828800" lvl="3" indent="-228600" algn="l">
              <a:lnSpc>
                <a:spcPct val="90000"/>
              </a:lnSpc>
              <a:spcBef>
                <a:spcPts val="500"/>
              </a:spcBef>
              <a:spcAft>
                <a:spcPts val="0"/>
              </a:spcAft>
              <a:buClr>
                <a:srgbClr val="DC4405"/>
              </a:buClr>
              <a:buSzPts val="1800"/>
              <a:buFont typeface="Courier New"/>
              <a:buNone/>
              <a:defRPr sz="1800">
                <a:solidFill>
                  <a:srgbClr val="8DB74C"/>
                </a:solidFill>
                <a:latin typeface="Arial"/>
                <a:ea typeface="Arial"/>
                <a:cs typeface="Arial"/>
                <a:sym typeface="Arial"/>
              </a:defRPr>
            </a:lvl4pPr>
            <a:lvl5pPr marL="2286000" lvl="4" indent="-228600" algn="l">
              <a:lnSpc>
                <a:spcPct val="90000"/>
              </a:lnSpc>
              <a:spcBef>
                <a:spcPts val="500"/>
              </a:spcBef>
              <a:spcAft>
                <a:spcPts val="0"/>
              </a:spcAft>
              <a:buClr>
                <a:srgbClr val="DC4405"/>
              </a:buClr>
              <a:buSzPts val="1800"/>
              <a:buFont typeface="Courier New"/>
              <a:buNone/>
              <a:defRPr sz="1800">
                <a:solidFill>
                  <a:srgbClr val="8DB74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7"/>
          <p:cNvSpPr txBox="1">
            <a:spLocks noGrp="1"/>
          </p:cNvSpPr>
          <p:nvPr>
            <p:ph type="body" idx="3"/>
          </p:nvPr>
        </p:nvSpPr>
        <p:spPr>
          <a:xfrm>
            <a:off x="597522" y="2528596"/>
            <a:ext cx="5495367" cy="92373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6600"/>
              <a:buNone/>
              <a:defRPr sz="66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7"/>
          <p:cNvSpPr txBox="1">
            <a:spLocks noGrp="1"/>
          </p:cNvSpPr>
          <p:nvPr>
            <p:ph type="body" idx="4"/>
          </p:nvPr>
        </p:nvSpPr>
        <p:spPr>
          <a:xfrm>
            <a:off x="597522" y="4363615"/>
            <a:ext cx="5495367" cy="923731"/>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6600"/>
              <a:buNone/>
              <a:defRPr sz="66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37"/>
          <p:cNvSpPr txBox="1">
            <a:spLocks noGrp="1"/>
          </p:cNvSpPr>
          <p:nvPr>
            <p:ph type="body" idx="5"/>
          </p:nvPr>
        </p:nvSpPr>
        <p:spPr>
          <a:xfrm>
            <a:off x="597522" y="3452327"/>
            <a:ext cx="10963107" cy="65314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DC4405"/>
              </a:buClr>
              <a:buSzPts val="2800"/>
              <a:buFont typeface="Courier New"/>
              <a:buNone/>
              <a:defRPr sz="2800">
                <a:solidFill>
                  <a:srgbClr val="ABD6D9"/>
                </a:solidFill>
                <a:latin typeface="Arial"/>
                <a:ea typeface="Arial"/>
                <a:cs typeface="Arial"/>
                <a:sym typeface="Arial"/>
              </a:defRPr>
            </a:lvl1pPr>
            <a:lvl2pPr marL="914400" lvl="1" indent="-228600" algn="l">
              <a:lnSpc>
                <a:spcPct val="90000"/>
              </a:lnSpc>
              <a:spcBef>
                <a:spcPts val="500"/>
              </a:spcBef>
              <a:spcAft>
                <a:spcPts val="0"/>
              </a:spcAft>
              <a:buClr>
                <a:srgbClr val="DC4405"/>
              </a:buClr>
              <a:buSzPts val="2400"/>
              <a:buFont typeface="Courier New"/>
              <a:buNone/>
              <a:defRPr sz="2400">
                <a:solidFill>
                  <a:srgbClr val="8DB74C"/>
                </a:solidFill>
                <a:latin typeface="Arial"/>
                <a:ea typeface="Arial"/>
                <a:cs typeface="Arial"/>
                <a:sym typeface="Arial"/>
              </a:defRPr>
            </a:lvl2pPr>
            <a:lvl3pPr marL="1371600" lvl="2" indent="-228600" algn="l">
              <a:lnSpc>
                <a:spcPct val="90000"/>
              </a:lnSpc>
              <a:spcBef>
                <a:spcPts val="500"/>
              </a:spcBef>
              <a:spcAft>
                <a:spcPts val="0"/>
              </a:spcAft>
              <a:buClr>
                <a:srgbClr val="DC4405"/>
              </a:buClr>
              <a:buSzPts val="2000"/>
              <a:buFont typeface="Courier New"/>
              <a:buNone/>
              <a:defRPr sz="2000">
                <a:solidFill>
                  <a:srgbClr val="8DB74C"/>
                </a:solidFill>
                <a:latin typeface="Arial"/>
                <a:ea typeface="Arial"/>
                <a:cs typeface="Arial"/>
                <a:sym typeface="Arial"/>
              </a:defRPr>
            </a:lvl3pPr>
            <a:lvl4pPr marL="1828800" lvl="3" indent="-228600" algn="l">
              <a:lnSpc>
                <a:spcPct val="90000"/>
              </a:lnSpc>
              <a:spcBef>
                <a:spcPts val="500"/>
              </a:spcBef>
              <a:spcAft>
                <a:spcPts val="0"/>
              </a:spcAft>
              <a:buClr>
                <a:srgbClr val="DC4405"/>
              </a:buClr>
              <a:buSzPts val="1800"/>
              <a:buFont typeface="Courier New"/>
              <a:buNone/>
              <a:defRPr sz="1800">
                <a:solidFill>
                  <a:srgbClr val="8DB74C"/>
                </a:solidFill>
                <a:latin typeface="Arial"/>
                <a:ea typeface="Arial"/>
                <a:cs typeface="Arial"/>
                <a:sym typeface="Arial"/>
              </a:defRPr>
            </a:lvl4pPr>
            <a:lvl5pPr marL="2286000" lvl="4" indent="-228600" algn="l">
              <a:lnSpc>
                <a:spcPct val="90000"/>
              </a:lnSpc>
              <a:spcBef>
                <a:spcPts val="500"/>
              </a:spcBef>
              <a:spcAft>
                <a:spcPts val="0"/>
              </a:spcAft>
              <a:buClr>
                <a:srgbClr val="DC4405"/>
              </a:buClr>
              <a:buSzPts val="1800"/>
              <a:buFont typeface="Courier New"/>
              <a:buNone/>
              <a:defRPr sz="1800">
                <a:solidFill>
                  <a:srgbClr val="8DB74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7"/>
          <p:cNvSpPr txBox="1">
            <a:spLocks noGrp="1"/>
          </p:cNvSpPr>
          <p:nvPr>
            <p:ph type="body" idx="6"/>
          </p:nvPr>
        </p:nvSpPr>
        <p:spPr>
          <a:xfrm>
            <a:off x="597522" y="5299789"/>
            <a:ext cx="10963107" cy="65314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DC4405"/>
              </a:buClr>
              <a:buSzPts val="2800"/>
              <a:buFont typeface="Courier New"/>
              <a:buNone/>
              <a:defRPr sz="2800">
                <a:solidFill>
                  <a:srgbClr val="ABD6D9"/>
                </a:solidFill>
                <a:latin typeface="Arial"/>
                <a:ea typeface="Arial"/>
                <a:cs typeface="Arial"/>
                <a:sym typeface="Arial"/>
              </a:defRPr>
            </a:lvl1pPr>
            <a:lvl2pPr marL="914400" lvl="1" indent="-228600" algn="l">
              <a:lnSpc>
                <a:spcPct val="90000"/>
              </a:lnSpc>
              <a:spcBef>
                <a:spcPts val="500"/>
              </a:spcBef>
              <a:spcAft>
                <a:spcPts val="0"/>
              </a:spcAft>
              <a:buClr>
                <a:srgbClr val="DC4405"/>
              </a:buClr>
              <a:buSzPts val="2400"/>
              <a:buFont typeface="Courier New"/>
              <a:buNone/>
              <a:defRPr sz="2400">
                <a:solidFill>
                  <a:srgbClr val="8DB74C"/>
                </a:solidFill>
                <a:latin typeface="Arial"/>
                <a:ea typeface="Arial"/>
                <a:cs typeface="Arial"/>
                <a:sym typeface="Arial"/>
              </a:defRPr>
            </a:lvl2pPr>
            <a:lvl3pPr marL="1371600" lvl="2" indent="-228600" algn="l">
              <a:lnSpc>
                <a:spcPct val="90000"/>
              </a:lnSpc>
              <a:spcBef>
                <a:spcPts val="500"/>
              </a:spcBef>
              <a:spcAft>
                <a:spcPts val="0"/>
              </a:spcAft>
              <a:buClr>
                <a:srgbClr val="DC4405"/>
              </a:buClr>
              <a:buSzPts val="2000"/>
              <a:buFont typeface="Courier New"/>
              <a:buNone/>
              <a:defRPr sz="2000">
                <a:solidFill>
                  <a:srgbClr val="8DB74C"/>
                </a:solidFill>
                <a:latin typeface="Arial"/>
                <a:ea typeface="Arial"/>
                <a:cs typeface="Arial"/>
                <a:sym typeface="Arial"/>
              </a:defRPr>
            </a:lvl3pPr>
            <a:lvl4pPr marL="1828800" lvl="3" indent="-228600" algn="l">
              <a:lnSpc>
                <a:spcPct val="90000"/>
              </a:lnSpc>
              <a:spcBef>
                <a:spcPts val="500"/>
              </a:spcBef>
              <a:spcAft>
                <a:spcPts val="0"/>
              </a:spcAft>
              <a:buClr>
                <a:srgbClr val="DC4405"/>
              </a:buClr>
              <a:buSzPts val="1800"/>
              <a:buFont typeface="Courier New"/>
              <a:buNone/>
              <a:defRPr sz="1800">
                <a:solidFill>
                  <a:srgbClr val="8DB74C"/>
                </a:solidFill>
                <a:latin typeface="Arial"/>
                <a:ea typeface="Arial"/>
                <a:cs typeface="Arial"/>
                <a:sym typeface="Arial"/>
              </a:defRPr>
            </a:lvl4pPr>
            <a:lvl5pPr marL="2286000" lvl="4" indent="-228600" algn="l">
              <a:lnSpc>
                <a:spcPct val="90000"/>
              </a:lnSpc>
              <a:spcBef>
                <a:spcPts val="500"/>
              </a:spcBef>
              <a:spcAft>
                <a:spcPts val="0"/>
              </a:spcAft>
              <a:buClr>
                <a:srgbClr val="DC4405"/>
              </a:buClr>
              <a:buSzPts val="1800"/>
              <a:buFont typeface="Courier New"/>
              <a:buNone/>
              <a:defRPr sz="1800">
                <a:solidFill>
                  <a:srgbClr val="8DB74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section ">
  <p:cSld name="1_section ">
    <p:spTree>
      <p:nvGrpSpPr>
        <p:cNvPr id="1" name="Shape 150"/>
        <p:cNvGrpSpPr/>
        <p:nvPr/>
      </p:nvGrpSpPr>
      <p:grpSpPr>
        <a:xfrm>
          <a:off x="0" y="0"/>
          <a:ext cx="0" cy="0"/>
          <a:chOff x="0" y="0"/>
          <a:chExt cx="0" cy="0"/>
        </a:xfrm>
      </p:grpSpPr>
      <p:cxnSp>
        <p:nvCxnSpPr>
          <p:cNvPr id="151" name="Google Shape;151;p38"/>
          <p:cNvCxnSpPr/>
          <p:nvPr/>
        </p:nvCxnSpPr>
        <p:spPr>
          <a:xfrm rot="10800000">
            <a:off x="672259" y="370114"/>
            <a:ext cx="0" cy="2635250"/>
          </a:xfrm>
          <a:prstGeom prst="straightConnector1">
            <a:avLst/>
          </a:prstGeom>
          <a:noFill/>
          <a:ln w="127000" cap="flat" cmpd="sng">
            <a:solidFill>
              <a:srgbClr val="ABD6D9"/>
            </a:solidFill>
            <a:prstDash val="solid"/>
            <a:miter lim="800000"/>
            <a:headEnd type="none" w="sm" len="sm"/>
            <a:tailEnd type="none" w="sm" len="sm"/>
          </a:ln>
        </p:spPr>
      </p:cxnSp>
      <p:sp>
        <p:nvSpPr>
          <p:cNvPr id="152" name="Google Shape;152;p38"/>
          <p:cNvSpPr txBox="1">
            <a:spLocks noGrp="1"/>
          </p:cNvSpPr>
          <p:nvPr>
            <p:ph type="ctrTitle"/>
          </p:nvPr>
        </p:nvSpPr>
        <p:spPr>
          <a:xfrm>
            <a:off x="754808" y="374432"/>
            <a:ext cx="6152590" cy="2635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F4144"/>
              </a:buClr>
              <a:buSzPts val="4800"/>
              <a:buFont typeface="Arial"/>
              <a:buNone/>
              <a:defRPr sz="4800" b="1">
                <a:solidFill>
                  <a:srgbClr val="0F414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8"/>
          <p:cNvSpPr txBox="1">
            <a:spLocks noGrp="1"/>
          </p:cNvSpPr>
          <p:nvPr>
            <p:ph type="subTitle" idx="1"/>
          </p:nvPr>
        </p:nvSpPr>
        <p:spPr>
          <a:xfrm>
            <a:off x="754808" y="3086855"/>
            <a:ext cx="6152590" cy="440298"/>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3F3F3F"/>
              </a:buClr>
              <a:buSzPts val="2800"/>
              <a:buNone/>
              <a:defRPr sz="2800" i="1">
                <a:solidFill>
                  <a:srgbClr val="3F3F3F"/>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4" name="Google Shape;154;p38"/>
          <p:cNvPicPr preferRelativeResize="0"/>
          <p:nvPr/>
        </p:nvPicPr>
        <p:blipFill rotWithShape="1">
          <a:blip r:embed="rId2">
            <a:alphaModFix/>
          </a:blip>
          <a:srcRect/>
          <a:stretch/>
        </p:blipFill>
        <p:spPr>
          <a:xfrm>
            <a:off x="7583995" y="0"/>
            <a:ext cx="4608005" cy="688757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section ">
  <p:cSld name="2_section ">
    <p:spTree>
      <p:nvGrpSpPr>
        <p:cNvPr id="1" name="Shape 155"/>
        <p:cNvGrpSpPr/>
        <p:nvPr/>
      </p:nvGrpSpPr>
      <p:grpSpPr>
        <a:xfrm>
          <a:off x="0" y="0"/>
          <a:ext cx="0" cy="0"/>
          <a:chOff x="0" y="0"/>
          <a:chExt cx="0" cy="0"/>
        </a:xfrm>
      </p:grpSpPr>
      <p:cxnSp>
        <p:nvCxnSpPr>
          <p:cNvPr id="156" name="Google Shape;156;p39"/>
          <p:cNvCxnSpPr/>
          <p:nvPr/>
        </p:nvCxnSpPr>
        <p:spPr>
          <a:xfrm rot="10800000">
            <a:off x="672259" y="370114"/>
            <a:ext cx="0" cy="2635250"/>
          </a:xfrm>
          <a:prstGeom prst="straightConnector1">
            <a:avLst/>
          </a:prstGeom>
          <a:noFill/>
          <a:ln w="127000" cap="flat" cmpd="sng">
            <a:solidFill>
              <a:srgbClr val="ABD6D9"/>
            </a:solidFill>
            <a:prstDash val="solid"/>
            <a:miter lim="800000"/>
            <a:headEnd type="none" w="sm" len="sm"/>
            <a:tailEnd type="none" w="sm" len="sm"/>
          </a:ln>
        </p:spPr>
      </p:cxnSp>
      <p:sp>
        <p:nvSpPr>
          <p:cNvPr id="157" name="Google Shape;157;p39"/>
          <p:cNvSpPr txBox="1">
            <a:spLocks noGrp="1"/>
          </p:cNvSpPr>
          <p:nvPr>
            <p:ph type="ctrTitle"/>
          </p:nvPr>
        </p:nvSpPr>
        <p:spPr>
          <a:xfrm>
            <a:off x="754808" y="374432"/>
            <a:ext cx="6152590" cy="2635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F4144"/>
              </a:buClr>
              <a:buSzPts val="4800"/>
              <a:buFont typeface="Arial"/>
              <a:buNone/>
              <a:defRPr sz="4800" b="1">
                <a:solidFill>
                  <a:srgbClr val="0F414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39"/>
          <p:cNvSpPr txBox="1">
            <a:spLocks noGrp="1"/>
          </p:cNvSpPr>
          <p:nvPr>
            <p:ph type="subTitle" idx="1"/>
          </p:nvPr>
        </p:nvSpPr>
        <p:spPr>
          <a:xfrm>
            <a:off x="754808" y="3086855"/>
            <a:ext cx="6152590" cy="440298"/>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3F3F3F"/>
              </a:buClr>
              <a:buSzPts val="2800"/>
              <a:buNone/>
              <a:defRPr sz="2800" i="1">
                <a:solidFill>
                  <a:srgbClr val="3F3F3F"/>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9" name="Google Shape;159;p39"/>
          <p:cNvPicPr preferRelativeResize="0"/>
          <p:nvPr/>
        </p:nvPicPr>
        <p:blipFill rotWithShape="1">
          <a:blip r:embed="rId2">
            <a:alphaModFix/>
          </a:blip>
          <a:srcRect/>
          <a:stretch/>
        </p:blipFill>
        <p:spPr>
          <a:xfrm>
            <a:off x="7606643" y="0"/>
            <a:ext cx="4585357" cy="68580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section ">
  <p:cSld name="3_section ">
    <p:spTree>
      <p:nvGrpSpPr>
        <p:cNvPr id="1" name="Shape 160"/>
        <p:cNvGrpSpPr/>
        <p:nvPr/>
      </p:nvGrpSpPr>
      <p:grpSpPr>
        <a:xfrm>
          <a:off x="0" y="0"/>
          <a:ext cx="0" cy="0"/>
          <a:chOff x="0" y="0"/>
          <a:chExt cx="0" cy="0"/>
        </a:xfrm>
      </p:grpSpPr>
      <p:cxnSp>
        <p:nvCxnSpPr>
          <p:cNvPr id="161" name="Google Shape;161;p40"/>
          <p:cNvCxnSpPr/>
          <p:nvPr/>
        </p:nvCxnSpPr>
        <p:spPr>
          <a:xfrm rot="10800000">
            <a:off x="672259" y="370114"/>
            <a:ext cx="0" cy="2635250"/>
          </a:xfrm>
          <a:prstGeom prst="straightConnector1">
            <a:avLst/>
          </a:prstGeom>
          <a:noFill/>
          <a:ln w="127000" cap="flat" cmpd="sng">
            <a:solidFill>
              <a:srgbClr val="ABD6D9"/>
            </a:solidFill>
            <a:prstDash val="solid"/>
            <a:miter lim="800000"/>
            <a:headEnd type="none" w="sm" len="sm"/>
            <a:tailEnd type="none" w="sm" len="sm"/>
          </a:ln>
        </p:spPr>
      </p:cxnSp>
      <p:sp>
        <p:nvSpPr>
          <p:cNvPr id="162" name="Google Shape;162;p40"/>
          <p:cNvSpPr txBox="1">
            <a:spLocks noGrp="1"/>
          </p:cNvSpPr>
          <p:nvPr>
            <p:ph type="ctrTitle"/>
          </p:nvPr>
        </p:nvSpPr>
        <p:spPr>
          <a:xfrm>
            <a:off x="754808" y="374432"/>
            <a:ext cx="6152590" cy="2635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F4144"/>
              </a:buClr>
              <a:buSzPts val="4800"/>
              <a:buFont typeface="Arial"/>
              <a:buNone/>
              <a:defRPr sz="4800" b="1">
                <a:solidFill>
                  <a:srgbClr val="0F414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40"/>
          <p:cNvSpPr txBox="1">
            <a:spLocks noGrp="1"/>
          </p:cNvSpPr>
          <p:nvPr>
            <p:ph type="subTitle" idx="1"/>
          </p:nvPr>
        </p:nvSpPr>
        <p:spPr>
          <a:xfrm>
            <a:off x="754808" y="3086855"/>
            <a:ext cx="6152590" cy="440298"/>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3F3F3F"/>
              </a:buClr>
              <a:buSzPts val="2800"/>
              <a:buNone/>
              <a:defRPr sz="2800" i="1">
                <a:solidFill>
                  <a:srgbClr val="3F3F3F"/>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4" name="Google Shape;164;p40"/>
          <p:cNvPicPr preferRelativeResize="0"/>
          <p:nvPr/>
        </p:nvPicPr>
        <p:blipFill rotWithShape="1">
          <a:blip r:embed="rId2">
            <a:alphaModFix/>
          </a:blip>
          <a:srcRect/>
          <a:stretch/>
        </p:blipFill>
        <p:spPr>
          <a:xfrm>
            <a:off x="7606643" y="0"/>
            <a:ext cx="4585357" cy="68580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section ">
  <p:cSld name="4_section ">
    <p:spTree>
      <p:nvGrpSpPr>
        <p:cNvPr id="1" name="Shape 165"/>
        <p:cNvGrpSpPr/>
        <p:nvPr/>
      </p:nvGrpSpPr>
      <p:grpSpPr>
        <a:xfrm>
          <a:off x="0" y="0"/>
          <a:ext cx="0" cy="0"/>
          <a:chOff x="0" y="0"/>
          <a:chExt cx="0" cy="0"/>
        </a:xfrm>
      </p:grpSpPr>
      <p:cxnSp>
        <p:nvCxnSpPr>
          <p:cNvPr id="166" name="Google Shape;166;p41"/>
          <p:cNvCxnSpPr/>
          <p:nvPr/>
        </p:nvCxnSpPr>
        <p:spPr>
          <a:xfrm rot="10800000">
            <a:off x="672259" y="370114"/>
            <a:ext cx="0" cy="2635250"/>
          </a:xfrm>
          <a:prstGeom prst="straightConnector1">
            <a:avLst/>
          </a:prstGeom>
          <a:noFill/>
          <a:ln w="127000" cap="flat" cmpd="sng">
            <a:solidFill>
              <a:srgbClr val="ABD6D9"/>
            </a:solidFill>
            <a:prstDash val="solid"/>
            <a:miter lim="800000"/>
            <a:headEnd type="none" w="sm" len="sm"/>
            <a:tailEnd type="none" w="sm" len="sm"/>
          </a:ln>
        </p:spPr>
      </p:cxnSp>
      <p:sp>
        <p:nvSpPr>
          <p:cNvPr id="167" name="Google Shape;167;p41"/>
          <p:cNvSpPr txBox="1">
            <a:spLocks noGrp="1"/>
          </p:cNvSpPr>
          <p:nvPr>
            <p:ph type="ctrTitle"/>
          </p:nvPr>
        </p:nvSpPr>
        <p:spPr>
          <a:xfrm>
            <a:off x="754808" y="374432"/>
            <a:ext cx="6152590" cy="2635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F4144"/>
              </a:buClr>
              <a:buSzPts val="4800"/>
              <a:buFont typeface="Arial"/>
              <a:buNone/>
              <a:defRPr sz="4800" b="1">
                <a:solidFill>
                  <a:srgbClr val="0F414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41"/>
          <p:cNvSpPr txBox="1">
            <a:spLocks noGrp="1"/>
          </p:cNvSpPr>
          <p:nvPr>
            <p:ph type="subTitle" idx="1"/>
          </p:nvPr>
        </p:nvSpPr>
        <p:spPr>
          <a:xfrm>
            <a:off x="754808" y="3086855"/>
            <a:ext cx="6152590" cy="440298"/>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3F3F3F"/>
              </a:buClr>
              <a:buSzPts val="2800"/>
              <a:buNone/>
              <a:defRPr sz="2800" i="1">
                <a:solidFill>
                  <a:srgbClr val="3F3F3F"/>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9" name="Google Shape;169;p41"/>
          <p:cNvPicPr preferRelativeResize="0"/>
          <p:nvPr/>
        </p:nvPicPr>
        <p:blipFill rotWithShape="1">
          <a:blip r:embed="rId2">
            <a:alphaModFix/>
          </a:blip>
          <a:srcRect/>
          <a:stretch/>
        </p:blipFill>
        <p:spPr>
          <a:xfrm>
            <a:off x="7595118" y="-1"/>
            <a:ext cx="4596882" cy="687523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section ">
  <p:cSld name="5_section ">
    <p:spTree>
      <p:nvGrpSpPr>
        <p:cNvPr id="1" name="Shape 170"/>
        <p:cNvGrpSpPr/>
        <p:nvPr/>
      </p:nvGrpSpPr>
      <p:grpSpPr>
        <a:xfrm>
          <a:off x="0" y="0"/>
          <a:ext cx="0" cy="0"/>
          <a:chOff x="0" y="0"/>
          <a:chExt cx="0" cy="0"/>
        </a:xfrm>
      </p:grpSpPr>
      <p:cxnSp>
        <p:nvCxnSpPr>
          <p:cNvPr id="171" name="Google Shape;171;p42"/>
          <p:cNvCxnSpPr/>
          <p:nvPr/>
        </p:nvCxnSpPr>
        <p:spPr>
          <a:xfrm rot="10800000">
            <a:off x="672259" y="370114"/>
            <a:ext cx="0" cy="2635250"/>
          </a:xfrm>
          <a:prstGeom prst="straightConnector1">
            <a:avLst/>
          </a:prstGeom>
          <a:noFill/>
          <a:ln w="127000" cap="flat" cmpd="sng">
            <a:solidFill>
              <a:srgbClr val="ABD6D9"/>
            </a:solidFill>
            <a:prstDash val="solid"/>
            <a:miter lim="800000"/>
            <a:headEnd type="none" w="sm" len="sm"/>
            <a:tailEnd type="none" w="sm" len="sm"/>
          </a:ln>
        </p:spPr>
      </p:cxnSp>
      <p:sp>
        <p:nvSpPr>
          <p:cNvPr id="172" name="Google Shape;172;p42"/>
          <p:cNvSpPr txBox="1">
            <a:spLocks noGrp="1"/>
          </p:cNvSpPr>
          <p:nvPr>
            <p:ph type="ctrTitle"/>
          </p:nvPr>
        </p:nvSpPr>
        <p:spPr>
          <a:xfrm>
            <a:off x="754808" y="374432"/>
            <a:ext cx="6152590" cy="2635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F4144"/>
              </a:buClr>
              <a:buSzPts val="4800"/>
              <a:buFont typeface="Arial"/>
              <a:buNone/>
              <a:defRPr sz="4800" b="1">
                <a:solidFill>
                  <a:srgbClr val="0F414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42"/>
          <p:cNvSpPr txBox="1">
            <a:spLocks noGrp="1"/>
          </p:cNvSpPr>
          <p:nvPr>
            <p:ph type="subTitle" idx="1"/>
          </p:nvPr>
        </p:nvSpPr>
        <p:spPr>
          <a:xfrm>
            <a:off x="754808" y="3086855"/>
            <a:ext cx="6152590" cy="440298"/>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3F3F3F"/>
              </a:buClr>
              <a:buSzPts val="2800"/>
              <a:buNone/>
              <a:defRPr sz="2800" i="1">
                <a:solidFill>
                  <a:srgbClr val="3F3F3F"/>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4" name="Google Shape;174;p42"/>
          <p:cNvPicPr preferRelativeResize="0"/>
          <p:nvPr/>
        </p:nvPicPr>
        <p:blipFill rotWithShape="1">
          <a:blip r:embed="rId2">
            <a:alphaModFix/>
          </a:blip>
          <a:srcRect/>
          <a:stretch/>
        </p:blipFill>
        <p:spPr>
          <a:xfrm>
            <a:off x="7606643" y="0"/>
            <a:ext cx="4585357" cy="6858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_section ">
  <p:cSld name="6_section ">
    <p:spTree>
      <p:nvGrpSpPr>
        <p:cNvPr id="1" name="Shape 175"/>
        <p:cNvGrpSpPr/>
        <p:nvPr/>
      </p:nvGrpSpPr>
      <p:grpSpPr>
        <a:xfrm>
          <a:off x="0" y="0"/>
          <a:ext cx="0" cy="0"/>
          <a:chOff x="0" y="0"/>
          <a:chExt cx="0" cy="0"/>
        </a:xfrm>
      </p:grpSpPr>
      <p:cxnSp>
        <p:nvCxnSpPr>
          <p:cNvPr id="176" name="Google Shape;176;p43"/>
          <p:cNvCxnSpPr/>
          <p:nvPr/>
        </p:nvCxnSpPr>
        <p:spPr>
          <a:xfrm rot="10800000">
            <a:off x="672259" y="370114"/>
            <a:ext cx="0" cy="2635250"/>
          </a:xfrm>
          <a:prstGeom prst="straightConnector1">
            <a:avLst/>
          </a:prstGeom>
          <a:noFill/>
          <a:ln w="127000" cap="flat" cmpd="sng">
            <a:solidFill>
              <a:srgbClr val="ABD6D9"/>
            </a:solidFill>
            <a:prstDash val="solid"/>
            <a:miter lim="800000"/>
            <a:headEnd type="none" w="sm" len="sm"/>
            <a:tailEnd type="none" w="sm" len="sm"/>
          </a:ln>
        </p:spPr>
      </p:cxnSp>
      <p:sp>
        <p:nvSpPr>
          <p:cNvPr id="177" name="Google Shape;177;p43"/>
          <p:cNvSpPr txBox="1">
            <a:spLocks noGrp="1"/>
          </p:cNvSpPr>
          <p:nvPr>
            <p:ph type="ctrTitle"/>
          </p:nvPr>
        </p:nvSpPr>
        <p:spPr>
          <a:xfrm>
            <a:off x="754808" y="374432"/>
            <a:ext cx="6152590" cy="2635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F4144"/>
              </a:buClr>
              <a:buSzPts val="4800"/>
              <a:buFont typeface="Arial"/>
              <a:buNone/>
              <a:defRPr sz="4800" b="1">
                <a:solidFill>
                  <a:srgbClr val="0F414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43"/>
          <p:cNvSpPr txBox="1">
            <a:spLocks noGrp="1"/>
          </p:cNvSpPr>
          <p:nvPr>
            <p:ph type="subTitle" idx="1"/>
          </p:nvPr>
        </p:nvSpPr>
        <p:spPr>
          <a:xfrm>
            <a:off x="754808" y="3086855"/>
            <a:ext cx="6152590" cy="440298"/>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3F3F3F"/>
              </a:buClr>
              <a:buSzPts val="2800"/>
              <a:buNone/>
              <a:defRPr sz="2800" i="1">
                <a:solidFill>
                  <a:srgbClr val="3F3F3F"/>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9" name="Google Shape;179;p43"/>
          <p:cNvPicPr preferRelativeResize="0"/>
          <p:nvPr/>
        </p:nvPicPr>
        <p:blipFill rotWithShape="1">
          <a:blip r:embed="rId2">
            <a:alphaModFix/>
          </a:blip>
          <a:srcRect/>
          <a:stretch/>
        </p:blipFill>
        <p:spPr>
          <a:xfrm>
            <a:off x="7606643" y="0"/>
            <a:ext cx="4585357" cy="6858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Concept">
  <p:cSld name="Big Concept">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44"/>
          <p:cNvSpPr/>
          <p:nvPr/>
        </p:nvSpPr>
        <p:spPr>
          <a:xfrm>
            <a:off x="0" y="-1"/>
            <a:ext cx="12192000" cy="6858000"/>
          </a:xfrm>
          <a:prstGeom prst="rect">
            <a:avLst/>
          </a:prstGeom>
          <a:solidFill>
            <a:schemeClr val="dk1">
              <a:alpha val="7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p44"/>
          <p:cNvSpPr txBox="1">
            <a:spLocks noGrp="1"/>
          </p:cNvSpPr>
          <p:nvPr>
            <p:ph type="body" idx="1"/>
          </p:nvPr>
        </p:nvSpPr>
        <p:spPr>
          <a:xfrm>
            <a:off x="3807253" y="2547257"/>
            <a:ext cx="7230861" cy="181947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4800"/>
              <a:buNone/>
              <a:defRPr sz="48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3" name="Google Shape;183;p44"/>
          <p:cNvCxnSpPr/>
          <p:nvPr/>
        </p:nvCxnSpPr>
        <p:spPr>
          <a:xfrm flipH="1">
            <a:off x="3095949" y="2133599"/>
            <a:ext cx="6351" cy="2590800"/>
          </a:xfrm>
          <a:prstGeom prst="straightConnector1">
            <a:avLst/>
          </a:prstGeom>
          <a:noFill/>
          <a:ln w="127000" cap="flat" cmpd="sng">
            <a:solidFill>
              <a:srgbClr val="ABD6D9"/>
            </a:solidFill>
            <a:prstDash val="solid"/>
            <a:miter lim="800000"/>
            <a:headEnd type="none" w="sm" len="sm"/>
            <a:tailEnd type="none" w="sm" len="sm"/>
          </a:ln>
        </p:spPr>
      </p:cxnSp>
      <p:pic>
        <p:nvPicPr>
          <p:cNvPr id="184" name="Google Shape;184;p44"/>
          <p:cNvPicPr preferRelativeResize="0"/>
          <p:nvPr/>
        </p:nvPicPr>
        <p:blipFill rotWithShape="1">
          <a:blip r:embed="rId3">
            <a:alphaModFix/>
          </a:blip>
          <a:srcRect/>
          <a:stretch/>
        </p:blipFill>
        <p:spPr>
          <a:xfrm>
            <a:off x="1062122" y="2823579"/>
            <a:ext cx="971706" cy="12668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lide close">
  <p:cSld name="Slide close">
    <p:bg>
      <p:bgPr>
        <a:blipFill>
          <a:blip r:embed="rId2">
            <a:alphaModFix/>
          </a:blip>
          <a:stretch>
            <a:fillRect/>
          </a:stretch>
        </a:blipFill>
        <a:effectLst/>
      </p:bgPr>
    </p:bg>
    <p:spTree>
      <p:nvGrpSpPr>
        <p:cNvPr id="1" name="Shape 185"/>
        <p:cNvGrpSpPr/>
        <p:nvPr/>
      </p:nvGrpSpPr>
      <p:grpSpPr>
        <a:xfrm>
          <a:off x="0" y="0"/>
          <a:ext cx="0" cy="0"/>
          <a:chOff x="0" y="0"/>
          <a:chExt cx="0" cy="0"/>
        </a:xfrm>
      </p:grpSpPr>
      <p:sp>
        <p:nvSpPr>
          <p:cNvPr id="186" name="Google Shape;186;p45"/>
          <p:cNvSpPr/>
          <p:nvPr/>
        </p:nvSpPr>
        <p:spPr>
          <a:xfrm>
            <a:off x="0" y="0"/>
            <a:ext cx="12192000" cy="4038600"/>
          </a:xfrm>
          <a:prstGeom prst="rect">
            <a:avLst/>
          </a:prstGeom>
          <a:solidFill>
            <a:schemeClr val="dk1">
              <a:alpha val="6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7" name="Google Shape;187;p45"/>
          <p:cNvSpPr txBox="1">
            <a:spLocks noGrp="1"/>
          </p:cNvSpPr>
          <p:nvPr>
            <p:ph type="ctrTitle"/>
          </p:nvPr>
        </p:nvSpPr>
        <p:spPr>
          <a:xfrm>
            <a:off x="2237872" y="555330"/>
            <a:ext cx="7716253" cy="1634671"/>
          </a:xfrm>
          <a:prstGeom prst="rect">
            <a:avLst/>
          </a:prstGeom>
          <a:noFill/>
          <a:ln>
            <a:noFill/>
          </a:ln>
        </p:spPr>
        <p:txBody>
          <a:bodyPr spcFirstLastPara="1" wrap="square" lIns="91425" tIns="45700" rIns="91425" bIns="45700" anchor="ctr" anchorCtr="1">
            <a:normAutofit/>
          </a:bodyPr>
          <a:lstStyle>
            <a:lvl1pPr lvl="0" algn="l">
              <a:lnSpc>
                <a:spcPct val="90000"/>
              </a:lnSpc>
              <a:spcBef>
                <a:spcPts val="0"/>
              </a:spcBef>
              <a:spcAft>
                <a:spcPts val="0"/>
              </a:spcAft>
              <a:buClr>
                <a:schemeClr val="lt1"/>
              </a:buClr>
              <a:buSzPts val="4800"/>
              <a:buFont typeface="Arial"/>
              <a:buNone/>
              <a:defRPr sz="48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8" name="Google Shape;188;p45" descr="OSU_Ecampus_horizontal_transparent_1C_W.eps"/>
          <p:cNvPicPr preferRelativeResize="0"/>
          <p:nvPr/>
        </p:nvPicPr>
        <p:blipFill rotWithShape="1">
          <a:blip r:embed="rId3">
            <a:alphaModFix/>
          </a:blip>
          <a:srcRect l="21787" t="36617" r="21535" b="40023"/>
          <a:stretch/>
        </p:blipFill>
        <p:spPr>
          <a:xfrm>
            <a:off x="4466431" y="2734877"/>
            <a:ext cx="3259138" cy="1037937"/>
          </a:xfrm>
          <a:prstGeom prst="rect">
            <a:avLst/>
          </a:prstGeom>
          <a:noFill/>
          <a:ln>
            <a:noFill/>
          </a:ln>
        </p:spPr>
      </p:pic>
      <p:cxnSp>
        <p:nvCxnSpPr>
          <p:cNvPr id="189" name="Google Shape;189;p45"/>
          <p:cNvCxnSpPr/>
          <p:nvPr/>
        </p:nvCxnSpPr>
        <p:spPr>
          <a:xfrm rot="10800000" flipH="1">
            <a:off x="754224" y="2455787"/>
            <a:ext cx="10683551" cy="13304"/>
          </a:xfrm>
          <a:prstGeom prst="straightConnector1">
            <a:avLst/>
          </a:prstGeom>
          <a:noFill/>
          <a:ln w="127000" cap="flat" cmpd="sng">
            <a:solidFill>
              <a:srgbClr val="ABD6D9"/>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image">
  <p:cSld name="Content with image">
    <p:bg>
      <p:bgPr>
        <a:solidFill>
          <a:schemeClr val="lt1"/>
        </a:solidFill>
        <a:effectLst/>
      </p:bgPr>
    </p:bg>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627541" y="321600"/>
            <a:ext cx="5316059" cy="10371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sz="32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3" name="Google Shape;23;p19"/>
          <p:cNvCxnSpPr/>
          <p:nvPr/>
        </p:nvCxnSpPr>
        <p:spPr>
          <a:xfrm>
            <a:off x="0" y="1447800"/>
            <a:ext cx="6019800" cy="19353"/>
          </a:xfrm>
          <a:prstGeom prst="straightConnector1">
            <a:avLst/>
          </a:prstGeom>
          <a:noFill/>
          <a:ln w="127000" cap="flat" cmpd="sng">
            <a:solidFill>
              <a:srgbClr val="9CB3DA"/>
            </a:solidFill>
            <a:prstDash val="solid"/>
            <a:miter lim="800000"/>
            <a:headEnd type="none" w="sm" len="sm"/>
            <a:tailEnd type="none" w="sm" len="sm"/>
          </a:ln>
        </p:spPr>
      </p:cxnSp>
      <p:sp>
        <p:nvSpPr>
          <p:cNvPr id="24" name="Google Shape;24;p19"/>
          <p:cNvSpPr txBox="1">
            <a:spLocks noGrp="1"/>
          </p:cNvSpPr>
          <p:nvPr>
            <p:ph type="body" idx="1"/>
          </p:nvPr>
        </p:nvSpPr>
        <p:spPr>
          <a:xfrm>
            <a:off x="611619" y="1789601"/>
            <a:ext cx="5560581" cy="4775718"/>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000"/>
              </a:spcBef>
              <a:spcAft>
                <a:spcPts val="0"/>
              </a:spcAft>
              <a:buClr>
                <a:srgbClr val="9CB3DA"/>
              </a:buClr>
              <a:buSzPts val="2200"/>
              <a:buFont typeface="Noto Sans Symbols"/>
              <a:buChar char="▪"/>
              <a:defRPr sz="2200">
                <a:solidFill>
                  <a:schemeClr val="dk1"/>
                </a:solidFill>
                <a:latin typeface="Calibri"/>
                <a:ea typeface="Calibri"/>
                <a:cs typeface="Calibri"/>
                <a:sym typeface="Calibri"/>
              </a:defRPr>
            </a:lvl1pPr>
            <a:lvl2pPr marL="914400" lvl="1" indent="-368300" algn="l">
              <a:lnSpc>
                <a:spcPct val="90000"/>
              </a:lnSpc>
              <a:spcBef>
                <a:spcPts val="500"/>
              </a:spcBef>
              <a:spcAft>
                <a:spcPts val="0"/>
              </a:spcAft>
              <a:buClr>
                <a:srgbClr val="9CB3DA"/>
              </a:buClr>
              <a:buSzPts val="2200"/>
              <a:buFont typeface="Noto Sans Symbols"/>
              <a:buChar char="▪"/>
              <a:defRPr sz="2200">
                <a:solidFill>
                  <a:schemeClr val="dk1"/>
                </a:solidFill>
                <a:latin typeface="Calibri"/>
                <a:ea typeface="Calibri"/>
                <a:cs typeface="Calibri"/>
                <a:sym typeface="Calibri"/>
              </a:defRPr>
            </a:lvl2pPr>
            <a:lvl3pPr marL="1371600" lvl="2" indent="-368300" algn="l">
              <a:lnSpc>
                <a:spcPct val="90000"/>
              </a:lnSpc>
              <a:spcBef>
                <a:spcPts val="500"/>
              </a:spcBef>
              <a:spcAft>
                <a:spcPts val="0"/>
              </a:spcAft>
              <a:buClr>
                <a:srgbClr val="9CB3DA"/>
              </a:buClr>
              <a:buSzPts val="2200"/>
              <a:buFont typeface="Noto Sans Symbols"/>
              <a:buChar char="▪"/>
              <a:defRPr sz="2200">
                <a:solidFill>
                  <a:schemeClr val="dk1"/>
                </a:solidFill>
                <a:latin typeface="Calibri"/>
                <a:ea typeface="Calibri"/>
                <a:cs typeface="Calibri"/>
                <a:sym typeface="Calibri"/>
              </a:defRPr>
            </a:lvl3pPr>
            <a:lvl4pPr marL="1828800" lvl="3" indent="-355600" algn="l">
              <a:lnSpc>
                <a:spcPct val="90000"/>
              </a:lnSpc>
              <a:spcBef>
                <a:spcPts val="500"/>
              </a:spcBef>
              <a:spcAft>
                <a:spcPts val="0"/>
              </a:spcAft>
              <a:buClr>
                <a:srgbClr val="9CB3DA"/>
              </a:buClr>
              <a:buSzPts val="2000"/>
              <a:buFont typeface="Noto Sans Symbols"/>
              <a:buChar char="▪"/>
              <a:defRPr sz="2000">
                <a:solidFill>
                  <a:schemeClr val="dk1"/>
                </a:solidFill>
                <a:latin typeface="Calibri"/>
                <a:ea typeface="Calibri"/>
                <a:cs typeface="Calibri"/>
                <a:sym typeface="Calibri"/>
              </a:defRPr>
            </a:lvl4pPr>
            <a:lvl5pPr marL="2286000" lvl="4" indent="-355600" algn="l">
              <a:lnSpc>
                <a:spcPct val="90000"/>
              </a:lnSpc>
              <a:spcBef>
                <a:spcPts val="500"/>
              </a:spcBef>
              <a:spcAft>
                <a:spcPts val="0"/>
              </a:spcAft>
              <a:buClr>
                <a:srgbClr val="9CB3DA"/>
              </a:buClr>
              <a:buSzPts val="2000"/>
              <a:buFont typeface="Noto Sans Symbols"/>
              <a:buChar char="▪"/>
              <a:defRPr sz="2000">
                <a:solidFill>
                  <a:schemeClr val="dk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9CB3DA">
            <a:alpha val="84705"/>
          </a:srgbClr>
        </a:solidFill>
        <a:effectLst/>
      </p:bgPr>
    </p:bg>
    <p:spTree>
      <p:nvGrpSpPr>
        <p:cNvPr id="1" name="Shape 25"/>
        <p:cNvGrpSpPr/>
        <p:nvPr/>
      </p:nvGrpSpPr>
      <p:grpSpPr>
        <a:xfrm>
          <a:off x="0" y="0"/>
          <a:ext cx="0" cy="0"/>
          <a:chOff x="0" y="0"/>
          <a:chExt cx="0" cy="0"/>
        </a:xfrm>
      </p:grpSpPr>
      <p:pic>
        <p:nvPicPr>
          <p:cNvPr id="26" name="Google Shape;26;p20" descr="Oryza sativa - Wikipedia"/>
          <p:cNvPicPr preferRelativeResize="0"/>
          <p:nvPr/>
        </p:nvPicPr>
        <p:blipFill rotWithShape="1">
          <a:blip r:embed="rId2">
            <a:alphaModFix/>
          </a:blip>
          <a:srcRect/>
          <a:stretch/>
        </p:blipFill>
        <p:spPr>
          <a:xfrm flipH="1">
            <a:off x="1" y="0"/>
            <a:ext cx="9144000" cy="6858000"/>
          </a:xfrm>
          <a:prstGeom prst="rect">
            <a:avLst/>
          </a:prstGeom>
          <a:noFill/>
          <a:ln>
            <a:noFill/>
          </a:ln>
        </p:spPr>
      </p:pic>
      <p:sp>
        <p:nvSpPr>
          <p:cNvPr id="27" name="Google Shape;27;p20"/>
          <p:cNvSpPr txBox="1">
            <a:spLocks noGrp="1"/>
          </p:cNvSpPr>
          <p:nvPr>
            <p:ph type="ctrTitle"/>
          </p:nvPr>
        </p:nvSpPr>
        <p:spPr>
          <a:xfrm>
            <a:off x="533400" y="180522"/>
            <a:ext cx="9601200" cy="16346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Arial Rounded"/>
              <a:buNone/>
              <a:defRPr sz="4800" b="1">
                <a:solidFill>
                  <a:schemeClr val="lt1"/>
                </a:solidFill>
                <a:latin typeface="Arial Rounded"/>
                <a:ea typeface="Arial Rounded"/>
                <a:cs typeface="Arial Rounded"/>
                <a:sym typeface="Arial Round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0"/>
          <p:cNvSpPr txBox="1">
            <a:spLocks noGrp="1"/>
          </p:cNvSpPr>
          <p:nvPr>
            <p:ph type="subTitle" idx="1"/>
          </p:nvPr>
        </p:nvSpPr>
        <p:spPr>
          <a:xfrm>
            <a:off x="533399" y="1829708"/>
            <a:ext cx="7716253" cy="53249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3200"/>
              <a:buNone/>
              <a:defRPr sz="3200" b="1" i="0">
                <a:solidFill>
                  <a:schemeClr val="lt1"/>
                </a:solidFill>
                <a:latin typeface="Arial Rounded"/>
                <a:ea typeface="Arial Rounded"/>
                <a:cs typeface="Arial Rounded"/>
                <a:sym typeface="Arial Rounde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9" name="Google Shape;29;p20"/>
          <p:cNvCxnSpPr/>
          <p:nvPr/>
        </p:nvCxnSpPr>
        <p:spPr>
          <a:xfrm>
            <a:off x="1" y="6656539"/>
            <a:ext cx="12176760" cy="27138"/>
          </a:xfrm>
          <a:prstGeom prst="straightConnector1">
            <a:avLst/>
          </a:prstGeom>
          <a:noFill/>
          <a:ln w="127000" cap="flat" cmpd="sng">
            <a:solidFill>
              <a:srgbClr val="FDD888"/>
            </a:solidFill>
            <a:prstDash val="solid"/>
            <a:miter lim="800000"/>
            <a:headEnd type="none" w="sm" len="sm"/>
            <a:tailEnd type="none" w="sm" len="sm"/>
          </a:ln>
        </p:spPr>
      </p:cxnSp>
      <p:pic>
        <p:nvPicPr>
          <p:cNvPr id="30" name="Google Shape;30;p20"/>
          <p:cNvPicPr preferRelativeResize="0"/>
          <p:nvPr/>
        </p:nvPicPr>
        <p:blipFill rotWithShape="1">
          <a:blip r:embed="rId3">
            <a:alphaModFix/>
          </a:blip>
          <a:srcRect/>
          <a:stretch/>
        </p:blipFill>
        <p:spPr>
          <a:xfrm>
            <a:off x="304800" y="5442548"/>
            <a:ext cx="838200" cy="1044748"/>
          </a:xfrm>
          <a:prstGeom prst="rect">
            <a:avLst/>
          </a:prstGeom>
          <a:noFill/>
          <a:ln>
            <a:noFill/>
          </a:ln>
        </p:spPr>
      </p:pic>
      <p:sp>
        <p:nvSpPr>
          <p:cNvPr id="31" name="Google Shape;31;p20"/>
          <p:cNvSpPr txBox="1"/>
          <p:nvPr/>
        </p:nvSpPr>
        <p:spPr>
          <a:xfrm>
            <a:off x="1143000" y="5662843"/>
            <a:ext cx="30480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a:solidFill>
                  <a:schemeClr val="lt1"/>
                </a:solidFill>
                <a:latin typeface="Georgia"/>
                <a:ea typeface="Georgia"/>
                <a:cs typeface="Georgia"/>
                <a:sym typeface="Georgia"/>
              </a:rPr>
              <a:t>Oregon State University</a:t>
            </a:r>
            <a:endParaRPr/>
          </a:p>
          <a:p>
            <a:pPr marL="0" marR="0" lvl="0" indent="0" algn="l" rtl="0">
              <a:spcBef>
                <a:spcPts val="0"/>
              </a:spcBef>
              <a:spcAft>
                <a:spcPts val="0"/>
              </a:spcAft>
              <a:buNone/>
            </a:pPr>
            <a:r>
              <a:rPr lang="en-US" sz="2200" b="1" i="0">
                <a:solidFill>
                  <a:schemeClr val="lt1"/>
                </a:solidFill>
                <a:latin typeface="Georgia"/>
                <a:ea typeface="Georgia"/>
                <a:cs typeface="Georgia"/>
                <a:sym typeface="Georgia"/>
              </a:rPr>
              <a:t>Ecampus</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32"/>
        <p:cNvGrpSpPr/>
        <p:nvPr/>
      </p:nvGrpSpPr>
      <p:grpSpPr>
        <a:xfrm>
          <a:off x="0" y="0"/>
          <a:ext cx="0" cy="0"/>
          <a:chOff x="0" y="0"/>
          <a:chExt cx="0" cy="0"/>
        </a:xfrm>
      </p:grpSpPr>
      <p:cxnSp>
        <p:nvCxnSpPr>
          <p:cNvPr id="33" name="Google Shape;33;p21"/>
          <p:cNvCxnSpPr/>
          <p:nvPr/>
        </p:nvCxnSpPr>
        <p:spPr>
          <a:xfrm rot="10800000" flipH="1">
            <a:off x="0" y="1371600"/>
            <a:ext cx="10683551" cy="13304"/>
          </a:xfrm>
          <a:prstGeom prst="straightConnector1">
            <a:avLst/>
          </a:prstGeom>
          <a:noFill/>
          <a:ln w="127000" cap="flat" cmpd="sng">
            <a:solidFill>
              <a:srgbClr val="616A3F"/>
            </a:solidFill>
            <a:prstDash val="solid"/>
            <a:miter lim="800000"/>
            <a:headEnd type="none" w="sm" len="sm"/>
            <a:tailEnd type="none" w="sm" len="sm"/>
          </a:ln>
        </p:spPr>
      </p:cxnSp>
      <p:sp>
        <p:nvSpPr>
          <p:cNvPr id="34" name="Google Shape;34;p21"/>
          <p:cNvSpPr/>
          <p:nvPr/>
        </p:nvSpPr>
        <p:spPr>
          <a:xfrm>
            <a:off x="762000" y="1752599"/>
            <a:ext cx="4724400" cy="2903046"/>
          </a:xfrm>
          <a:prstGeom prst="rect">
            <a:avLst/>
          </a:prstGeom>
          <a:noFill/>
          <a:ln w="76200" cap="flat" cmpd="sng">
            <a:solidFill>
              <a:srgbClr val="616A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 name="Google Shape;35;p21"/>
          <p:cNvSpPr txBox="1">
            <a:spLocks noGrp="1"/>
          </p:cNvSpPr>
          <p:nvPr>
            <p:ph type="title"/>
          </p:nvPr>
        </p:nvSpPr>
        <p:spPr>
          <a:xfrm>
            <a:off x="609600" y="167951"/>
            <a:ext cx="10073951" cy="11783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200"/>
              <a:buFont typeface="Calibri"/>
              <a:buNone/>
              <a:defRPr sz="32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914400" y="4904792"/>
            <a:ext cx="4324610" cy="180080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C4405"/>
              </a:buClr>
              <a:buSzPts val="2200"/>
              <a:buFont typeface="Arial"/>
              <a:buNone/>
              <a:defRPr sz="2200">
                <a:solidFill>
                  <a:schemeClr val="dk1"/>
                </a:solidFill>
                <a:latin typeface="Calibri"/>
                <a:ea typeface="Calibri"/>
                <a:cs typeface="Calibri"/>
                <a:sym typeface="Calibri"/>
              </a:defRPr>
            </a:lvl1pPr>
            <a:lvl2pPr marL="914400" lvl="1" indent="-228600" algn="ctr">
              <a:lnSpc>
                <a:spcPct val="90000"/>
              </a:lnSpc>
              <a:spcBef>
                <a:spcPts val="500"/>
              </a:spcBef>
              <a:spcAft>
                <a:spcPts val="0"/>
              </a:spcAft>
              <a:buClr>
                <a:srgbClr val="DC4405"/>
              </a:buClr>
              <a:buSzPts val="2200"/>
              <a:buFont typeface="Arial"/>
              <a:buNone/>
              <a:defRPr sz="2200">
                <a:solidFill>
                  <a:schemeClr val="dk1"/>
                </a:solidFill>
                <a:latin typeface="Calibri"/>
                <a:ea typeface="Calibri"/>
                <a:cs typeface="Calibri"/>
                <a:sym typeface="Calibri"/>
              </a:defRPr>
            </a:lvl2pPr>
            <a:lvl3pPr marL="1371600" lvl="2" indent="-228600" algn="ctr">
              <a:lnSpc>
                <a:spcPct val="90000"/>
              </a:lnSpc>
              <a:spcBef>
                <a:spcPts val="500"/>
              </a:spcBef>
              <a:spcAft>
                <a:spcPts val="0"/>
              </a:spcAft>
              <a:buClr>
                <a:srgbClr val="DC4405"/>
              </a:buClr>
              <a:buSzPts val="2200"/>
              <a:buFont typeface="Arial"/>
              <a:buNone/>
              <a:defRPr sz="2200">
                <a:solidFill>
                  <a:schemeClr val="dk1"/>
                </a:solidFill>
                <a:latin typeface="Calibri"/>
                <a:ea typeface="Calibri"/>
                <a:cs typeface="Calibri"/>
                <a:sym typeface="Calibri"/>
              </a:defRPr>
            </a:lvl3pPr>
            <a:lvl4pPr marL="1828800" lvl="3" indent="-228600" algn="ctr">
              <a:lnSpc>
                <a:spcPct val="90000"/>
              </a:lnSpc>
              <a:spcBef>
                <a:spcPts val="500"/>
              </a:spcBef>
              <a:spcAft>
                <a:spcPts val="0"/>
              </a:spcAft>
              <a:buClr>
                <a:srgbClr val="DC4405"/>
              </a:buClr>
              <a:buSzPts val="2200"/>
              <a:buFont typeface="Arial"/>
              <a:buNone/>
              <a:defRPr sz="2200">
                <a:solidFill>
                  <a:schemeClr val="dk1"/>
                </a:solidFill>
                <a:latin typeface="Calibri"/>
                <a:ea typeface="Calibri"/>
                <a:cs typeface="Calibri"/>
                <a:sym typeface="Calibri"/>
              </a:defRPr>
            </a:lvl4pPr>
            <a:lvl5pPr marL="2286000" lvl="4" indent="-228600" algn="ctr">
              <a:lnSpc>
                <a:spcPct val="90000"/>
              </a:lnSpc>
              <a:spcBef>
                <a:spcPts val="500"/>
              </a:spcBef>
              <a:spcAft>
                <a:spcPts val="0"/>
              </a:spcAft>
              <a:buClr>
                <a:srgbClr val="DC4405"/>
              </a:buClr>
              <a:buSzPts val="2200"/>
              <a:buFont typeface="Arial"/>
              <a:buNone/>
              <a:defRPr sz="2200">
                <a:solidFill>
                  <a:schemeClr val="dk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body" idx="2"/>
          </p:nvPr>
        </p:nvSpPr>
        <p:spPr>
          <a:xfrm>
            <a:off x="914530" y="4694237"/>
            <a:ext cx="4324559" cy="41116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None/>
              <a:defRPr sz="2400" b="1" i="0">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1"/>
          <p:cNvSpPr txBox="1">
            <a:spLocks noGrp="1"/>
          </p:cNvSpPr>
          <p:nvPr>
            <p:ph type="body" idx="3"/>
          </p:nvPr>
        </p:nvSpPr>
        <p:spPr>
          <a:xfrm>
            <a:off x="6867413" y="4904792"/>
            <a:ext cx="4257707" cy="180080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C4405"/>
              </a:buClr>
              <a:buSzPts val="2200"/>
              <a:buFont typeface="Arial"/>
              <a:buNone/>
              <a:defRPr sz="2200">
                <a:solidFill>
                  <a:schemeClr val="dk1"/>
                </a:solidFill>
                <a:latin typeface="Calibri"/>
                <a:ea typeface="Calibri"/>
                <a:cs typeface="Calibri"/>
                <a:sym typeface="Calibri"/>
              </a:defRPr>
            </a:lvl1pPr>
            <a:lvl2pPr marL="914400" lvl="1" indent="-228600" algn="ctr">
              <a:lnSpc>
                <a:spcPct val="90000"/>
              </a:lnSpc>
              <a:spcBef>
                <a:spcPts val="500"/>
              </a:spcBef>
              <a:spcAft>
                <a:spcPts val="0"/>
              </a:spcAft>
              <a:buClr>
                <a:srgbClr val="DC4405"/>
              </a:buClr>
              <a:buSzPts val="2200"/>
              <a:buFont typeface="Arial"/>
              <a:buNone/>
              <a:defRPr sz="2200">
                <a:solidFill>
                  <a:schemeClr val="dk1"/>
                </a:solidFill>
                <a:latin typeface="Calibri"/>
                <a:ea typeface="Calibri"/>
                <a:cs typeface="Calibri"/>
                <a:sym typeface="Calibri"/>
              </a:defRPr>
            </a:lvl2pPr>
            <a:lvl3pPr marL="1371600" lvl="2" indent="-228600" algn="ctr">
              <a:lnSpc>
                <a:spcPct val="90000"/>
              </a:lnSpc>
              <a:spcBef>
                <a:spcPts val="500"/>
              </a:spcBef>
              <a:spcAft>
                <a:spcPts val="0"/>
              </a:spcAft>
              <a:buClr>
                <a:srgbClr val="DC4405"/>
              </a:buClr>
              <a:buSzPts val="2200"/>
              <a:buFont typeface="Arial"/>
              <a:buNone/>
              <a:defRPr sz="2200">
                <a:solidFill>
                  <a:schemeClr val="dk1"/>
                </a:solidFill>
                <a:latin typeface="Calibri"/>
                <a:ea typeface="Calibri"/>
                <a:cs typeface="Calibri"/>
                <a:sym typeface="Calibri"/>
              </a:defRPr>
            </a:lvl3pPr>
            <a:lvl4pPr marL="1828800" lvl="3" indent="-228600" algn="ctr">
              <a:lnSpc>
                <a:spcPct val="90000"/>
              </a:lnSpc>
              <a:spcBef>
                <a:spcPts val="500"/>
              </a:spcBef>
              <a:spcAft>
                <a:spcPts val="0"/>
              </a:spcAft>
              <a:buClr>
                <a:srgbClr val="DC4405"/>
              </a:buClr>
              <a:buSzPts val="2200"/>
              <a:buFont typeface="Arial"/>
              <a:buNone/>
              <a:defRPr sz="2200">
                <a:solidFill>
                  <a:schemeClr val="dk1"/>
                </a:solidFill>
                <a:latin typeface="Calibri"/>
                <a:ea typeface="Calibri"/>
                <a:cs typeface="Calibri"/>
                <a:sym typeface="Calibri"/>
              </a:defRPr>
            </a:lvl4pPr>
            <a:lvl5pPr marL="2286000" lvl="4" indent="-228600" algn="ctr">
              <a:lnSpc>
                <a:spcPct val="90000"/>
              </a:lnSpc>
              <a:spcBef>
                <a:spcPts val="500"/>
              </a:spcBef>
              <a:spcAft>
                <a:spcPts val="0"/>
              </a:spcAft>
              <a:buClr>
                <a:srgbClr val="DC4405"/>
              </a:buClr>
              <a:buSzPts val="2200"/>
              <a:buFont typeface="Arial"/>
              <a:buNone/>
              <a:defRPr sz="2200">
                <a:solidFill>
                  <a:schemeClr val="dk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1"/>
          <p:cNvSpPr txBox="1">
            <a:spLocks noGrp="1"/>
          </p:cNvSpPr>
          <p:nvPr>
            <p:ph type="body" idx="4"/>
          </p:nvPr>
        </p:nvSpPr>
        <p:spPr>
          <a:xfrm>
            <a:off x="6867543" y="4694237"/>
            <a:ext cx="4257657" cy="41116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None/>
              <a:defRPr sz="2400" b="1" i="0">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p:nvPr/>
        </p:nvSpPr>
        <p:spPr>
          <a:xfrm>
            <a:off x="6715013" y="1752599"/>
            <a:ext cx="4724400" cy="2903046"/>
          </a:xfrm>
          <a:prstGeom prst="rect">
            <a:avLst/>
          </a:prstGeom>
          <a:noFill/>
          <a:ln w="76200" cap="flat" cmpd="sng">
            <a:solidFill>
              <a:srgbClr val="616A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Image (light)">
  <p:cSld name="Vertical Image (light)">
    <p:bg>
      <p:bgPr>
        <a:solidFill>
          <a:srgbClr val="9CB3DA"/>
        </a:solidFill>
        <a:effectLst/>
      </p:bgPr>
    </p:bg>
    <p:spTree>
      <p:nvGrpSpPr>
        <p:cNvPr id="1" name="Shape 41"/>
        <p:cNvGrpSpPr/>
        <p:nvPr/>
      </p:nvGrpSpPr>
      <p:grpSpPr>
        <a:xfrm>
          <a:off x="0" y="0"/>
          <a:ext cx="0" cy="0"/>
          <a:chOff x="0" y="0"/>
          <a:chExt cx="0" cy="0"/>
        </a:xfrm>
      </p:grpSpPr>
      <p:pic>
        <p:nvPicPr>
          <p:cNvPr id="42" name="Google Shape;42;p22"/>
          <p:cNvPicPr preferRelativeResize="0"/>
          <p:nvPr/>
        </p:nvPicPr>
        <p:blipFill rotWithShape="1">
          <a:blip r:embed="rId2">
            <a:alphaModFix/>
          </a:blip>
          <a:srcRect/>
          <a:stretch/>
        </p:blipFill>
        <p:spPr>
          <a:xfrm flipH="1">
            <a:off x="6095112" y="1295400"/>
            <a:ext cx="6084090" cy="4563067"/>
          </a:xfrm>
          <a:prstGeom prst="rect">
            <a:avLst/>
          </a:prstGeom>
          <a:noFill/>
          <a:ln>
            <a:noFill/>
          </a:ln>
        </p:spPr>
      </p:pic>
      <p:sp>
        <p:nvSpPr>
          <p:cNvPr id="43" name="Google Shape;43;p22"/>
          <p:cNvSpPr/>
          <p:nvPr/>
        </p:nvSpPr>
        <p:spPr>
          <a:xfrm>
            <a:off x="0" y="1"/>
            <a:ext cx="6096646"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 name="Google Shape;44;p22"/>
          <p:cNvSpPr txBox="1">
            <a:spLocks noGrp="1"/>
          </p:cNvSpPr>
          <p:nvPr>
            <p:ph type="body" idx="1"/>
          </p:nvPr>
        </p:nvSpPr>
        <p:spPr>
          <a:xfrm>
            <a:off x="696039" y="3252788"/>
            <a:ext cx="5209462" cy="19573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DC4405"/>
              </a:buClr>
              <a:buSzPts val="2000"/>
              <a:buFont typeface="Courier New"/>
              <a:buNone/>
              <a:defRPr sz="2000">
                <a:solidFill>
                  <a:srgbClr val="3F3F3F"/>
                </a:solidFill>
                <a:latin typeface="Calibri"/>
                <a:ea typeface="Calibri"/>
                <a:cs typeface="Calibri"/>
                <a:sym typeface="Calibri"/>
              </a:defRPr>
            </a:lvl1pPr>
            <a:lvl2pPr marL="914400" lvl="1" indent="-228600" algn="l">
              <a:lnSpc>
                <a:spcPct val="90000"/>
              </a:lnSpc>
              <a:spcBef>
                <a:spcPts val="500"/>
              </a:spcBef>
              <a:spcAft>
                <a:spcPts val="0"/>
              </a:spcAft>
              <a:buClr>
                <a:srgbClr val="DC4405"/>
              </a:buClr>
              <a:buSzPts val="1800"/>
              <a:buFont typeface="Courier New"/>
              <a:buNone/>
              <a:defRPr sz="1800">
                <a:solidFill>
                  <a:srgbClr val="3F3F3F"/>
                </a:solidFill>
                <a:latin typeface="Calibri"/>
                <a:ea typeface="Calibri"/>
                <a:cs typeface="Calibri"/>
                <a:sym typeface="Calibri"/>
              </a:defRPr>
            </a:lvl2pPr>
            <a:lvl3pPr marL="1371600" lvl="2" indent="-228600" algn="l">
              <a:lnSpc>
                <a:spcPct val="90000"/>
              </a:lnSpc>
              <a:spcBef>
                <a:spcPts val="500"/>
              </a:spcBef>
              <a:spcAft>
                <a:spcPts val="0"/>
              </a:spcAft>
              <a:buClr>
                <a:srgbClr val="DC4405"/>
              </a:buClr>
              <a:buSzPts val="1600"/>
              <a:buFont typeface="Courier New"/>
              <a:buNone/>
              <a:defRPr sz="1600">
                <a:solidFill>
                  <a:srgbClr val="3F3F3F"/>
                </a:solidFill>
                <a:latin typeface="Calibri"/>
                <a:ea typeface="Calibri"/>
                <a:cs typeface="Calibri"/>
                <a:sym typeface="Calibri"/>
              </a:defRPr>
            </a:lvl3pPr>
            <a:lvl4pPr marL="1828800" lvl="3" indent="-228600" algn="l">
              <a:lnSpc>
                <a:spcPct val="90000"/>
              </a:lnSpc>
              <a:spcBef>
                <a:spcPts val="500"/>
              </a:spcBef>
              <a:spcAft>
                <a:spcPts val="0"/>
              </a:spcAft>
              <a:buClr>
                <a:srgbClr val="DC4405"/>
              </a:buClr>
              <a:buSzPts val="1400"/>
              <a:buFont typeface="Courier New"/>
              <a:buNone/>
              <a:defRPr sz="1400">
                <a:solidFill>
                  <a:srgbClr val="3F3F3F"/>
                </a:solidFill>
                <a:latin typeface="Calibri"/>
                <a:ea typeface="Calibri"/>
                <a:cs typeface="Calibri"/>
                <a:sym typeface="Calibri"/>
              </a:defRPr>
            </a:lvl4pPr>
            <a:lvl5pPr marL="2286000" lvl="4" indent="-228600" algn="l">
              <a:lnSpc>
                <a:spcPct val="90000"/>
              </a:lnSpc>
              <a:spcBef>
                <a:spcPts val="500"/>
              </a:spcBef>
              <a:spcAft>
                <a:spcPts val="0"/>
              </a:spcAft>
              <a:buClr>
                <a:srgbClr val="DC4405"/>
              </a:buClr>
              <a:buSzPts val="1400"/>
              <a:buFont typeface="Courier New"/>
              <a:buNone/>
              <a:defRPr sz="1400">
                <a:solidFill>
                  <a:srgbClr val="3F3F3F"/>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2"/>
          <p:cNvSpPr/>
          <p:nvPr/>
        </p:nvSpPr>
        <p:spPr>
          <a:xfrm>
            <a:off x="609600" y="1595431"/>
            <a:ext cx="6235701" cy="1381138"/>
          </a:xfrm>
          <a:prstGeom prst="rect">
            <a:avLst/>
          </a:prstGeom>
          <a:solidFill>
            <a:schemeClr val="lt1"/>
          </a:solidFill>
          <a:ln w="127000" cap="flat" cmpd="sng">
            <a:solidFill>
              <a:srgbClr val="FDD8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22"/>
          <p:cNvSpPr txBox="1">
            <a:spLocks noGrp="1"/>
          </p:cNvSpPr>
          <p:nvPr>
            <p:ph type="title"/>
          </p:nvPr>
        </p:nvSpPr>
        <p:spPr>
          <a:xfrm>
            <a:off x="838200" y="1828800"/>
            <a:ext cx="5638800" cy="914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200"/>
              <a:buFont typeface="Calibri"/>
              <a:buNone/>
              <a:defRPr sz="32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content/citations">
  <p:cSld name="title/content/citations">
    <p:bg>
      <p:bgPr>
        <a:solidFill>
          <a:srgbClr val="0F4144"/>
        </a:solidFill>
        <a:effectLst/>
      </p:bgPr>
    </p:bg>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615820" y="195944"/>
            <a:ext cx="10067731" cy="11506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615689" y="2371395"/>
            <a:ext cx="10944355" cy="423467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Font typeface="Arial"/>
              <a:buAutoNum type="arabicPeriod"/>
              <a:defRPr sz="1800">
                <a:solidFill>
                  <a:schemeClr val="lt1"/>
                </a:solidFill>
                <a:latin typeface="Arial"/>
                <a:ea typeface="Arial"/>
                <a:cs typeface="Arial"/>
                <a:sym typeface="Arial"/>
              </a:defRPr>
            </a:lvl1pPr>
            <a:lvl2pPr marL="914400" lvl="1" indent="-330200" algn="l">
              <a:lnSpc>
                <a:spcPct val="90000"/>
              </a:lnSpc>
              <a:spcBef>
                <a:spcPts val="500"/>
              </a:spcBef>
              <a:spcAft>
                <a:spcPts val="0"/>
              </a:spcAft>
              <a:buClr>
                <a:schemeClr val="lt1"/>
              </a:buClr>
              <a:buSzPts val="1600"/>
              <a:buFont typeface="Arial"/>
              <a:buAutoNum type="arabicPeriod"/>
              <a:defRPr sz="1600">
                <a:solidFill>
                  <a:schemeClr val="lt1"/>
                </a:solidFill>
                <a:latin typeface="Arial"/>
                <a:ea typeface="Arial"/>
                <a:cs typeface="Arial"/>
                <a:sym typeface="Arial"/>
              </a:defRPr>
            </a:lvl2pPr>
            <a:lvl3pPr marL="1371600" lvl="2" indent="-317500" algn="l">
              <a:lnSpc>
                <a:spcPct val="90000"/>
              </a:lnSpc>
              <a:spcBef>
                <a:spcPts val="500"/>
              </a:spcBef>
              <a:spcAft>
                <a:spcPts val="0"/>
              </a:spcAft>
              <a:buClr>
                <a:schemeClr val="lt1"/>
              </a:buClr>
              <a:buSzPts val="1400"/>
              <a:buFont typeface="Arial"/>
              <a:buAutoNum type="arabicPeriod"/>
              <a:defRPr sz="1400">
                <a:solidFill>
                  <a:schemeClr val="lt1"/>
                </a:solidFill>
                <a:latin typeface="Arial"/>
                <a:ea typeface="Arial"/>
                <a:cs typeface="Arial"/>
                <a:sym typeface="Arial"/>
              </a:defRPr>
            </a:lvl3pPr>
            <a:lvl4pPr marL="1828800" lvl="3" indent="-304800" algn="l">
              <a:lnSpc>
                <a:spcPct val="90000"/>
              </a:lnSpc>
              <a:spcBef>
                <a:spcPts val="500"/>
              </a:spcBef>
              <a:spcAft>
                <a:spcPts val="0"/>
              </a:spcAft>
              <a:buClr>
                <a:schemeClr val="lt1"/>
              </a:buClr>
              <a:buSzPts val="1200"/>
              <a:buFont typeface="Arial"/>
              <a:buAutoNum type="arabicPeriod"/>
              <a:defRPr sz="1200">
                <a:solidFill>
                  <a:schemeClr val="lt1"/>
                </a:solidFill>
                <a:latin typeface="Arial"/>
                <a:ea typeface="Arial"/>
                <a:cs typeface="Arial"/>
                <a:sym typeface="Arial"/>
              </a:defRPr>
            </a:lvl4pPr>
            <a:lvl5pPr marL="2286000" lvl="4" indent="-304800" algn="l">
              <a:lnSpc>
                <a:spcPct val="90000"/>
              </a:lnSpc>
              <a:spcBef>
                <a:spcPts val="500"/>
              </a:spcBef>
              <a:spcAft>
                <a:spcPts val="0"/>
              </a:spcAft>
              <a:buClr>
                <a:schemeClr val="lt1"/>
              </a:buClr>
              <a:buSzPts val="1200"/>
              <a:buFont typeface="Arial"/>
              <a:buAutoNum type="arabicPeriod"/>
              <a:defRPr sz="12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0" name="Google Shape;50;p23"/>
          <p:cNvCxnSpPr/>
          <p:nvPr/>
        </p:nvCxnSpPr>
        <p:spPr>
          <a:xfrm rot="10800000" flipH="1">
            <a:off x="0" y="1567543"/>
            <a:ext cx="10683551" cy="13304"/>
          </a:xfrm>
          <a:prstGeom prst="straightConnector1">
            <a:avLst/>
          </a:prstGeom>
          <a:noFill/>
          <a:ln w="127000" cap="flat" cmpd="sng">
            <a:solidFill>
              <a:srgbClr val="ABD6D9"/>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rgbClr val="0F4144"/>
        </a:solidFill>
        <a:effectLst/>
      </p:bgPr>
    </p:bg>
    <p:spTree>
      <p:nvGrpSpPr>
        <p:cNvPr id="1" name="Shape 51"/>
        <p:cNvGrpSpPr/>
        <p:nvPr/>
      </p:nvGrpSpPr>
      <p:grpSpPr>
        <a:xfrm>
          <a:off x="0" y="0"/>
          <a:ext cx="0" cy="0"/>
          <a:chOff x="0" y="0"/>
          <a:chExt cx="0" cy="0"/>
        </a:xfrm>
      </p:grpSpPr>
      <p:sp>
        <p:nvSpPr>
          <p:cNvPr id="52" name="Google Shape;52;p24"/>
          <p:cNvSpPr txBox="1">
            <a:spLocks noGrp="1"/>
          </p:cNvSpPr>
          <p:nvPr>
            <p:ph type="title"/>
          </p:nvPr>
        </p:nvSpPr>
        <p:spPr>
          <a:xfrm>
            <a:off x="615820" y="195944"/>
            <a:ext cx="10067731" cy="11506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4"/>
          <p:cNvSpPr txBox="1">
            <a:spLocks noGrp="1"/>
          </p:cNvSpPr>
          <p:nvPr>
            <p:ph type="body" idx="1"/>
          </p:nvPr>
        </p:nvSpPr>
        <p:spPr>
          <a:xfrm>
            <a:off x="615689" y="2371395"/>
            <a:ext cx="10944355" cy="18008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DC4405"/>
              </a:buClr>
              <a:buSzPts val="1800"/>
              <a:buFont typeface="Courier New"/>
              <a:buNone/>
              <a:defRPr sz="18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DC4405"/>
              </a:buClr>
              <a:buSzPts val="1600"/>
              <a:buFont typeface="Courier New"/>
              <a:buNone/>
              <a:defRPr sz="1600">
                <a:solidFill>
                  <a:schemeClr val="lt1"/>
                </a:solidFill>
                <a:latin typeface="Arial"/>
                <a:ea typeface="Arial"/>
                <a:cs typeface="Arial"/>
                <a:sym typeface="Arial"/>
              </a:defRPr>
            </a:lvl2pPr>
            <a:lvl3pPr marL="1371600" lvl="2" indent="-228600" algn="l">
              <a:lnSpc>
                <a:spcPct val="90000"/>
              </a:lnSpc>
              <a:spcBef>
                <a:spcPts val="500"/>
              </a:spcBef>
              <a:spcAft>
                <a:spcPts val="0"/>
              </a:spcAft>
              <a:buClr>
                <a:srgbClr val="DC4405"/>
              </a:buClr>
              <a:buSzPts val="1400"/>
              <a:buFont typeface="Courier New"/>
              <a:buNone/>
              <a:defRPr sz="1400">
                <a:solidFill>
                  <a:schemeClr val="lt1"/>
                </a:solidFill>
                <a:latin typeface="Arial"/>
                <a:ea typeface="Arial"/>
                <a:cs typeface="Arial"/>
                <a:sym typeface="Arial"/>
              </a:defRPr>
            </a:lvl3pPr>
            <a:lvl4pPr marL="1828800" lvl="3" indent="-228600" algn="l">
              <a:lnSpc>
                <a:spcPct val="90000"/>
              </a:lnSpc>
              <a:spcBef>
                <a:spcPts val="500"/>
              </a:spcBef>
              <a:spcAft>
                <a:spcPts val="0"/>
              </a:spcAft>
              <a:buClr>
                <a:srgbClr val="DC4405"/>
              </a:buClr>
              <a:buSzPts val="1200"/>
              <a:buFont typeface="Courier New"/>
              <a:buNone/>
              <a:defRPr sz="1200">
                <a:solidFill>
                  <a:schemeClr val="lt1"/>
                </a:solidFill>
                <a:latin typeface="Arial"/>
                <a:ea typeface="Arial"/>
                <a:cs typeface="Arial"/>
                <a:sym typeface="Arial"/>
              </a:defRPr>
            </a:lvl4pPr>
            <a:lvl5pPr marL="2286000" lvl="4" indent="-228600" algn="l">
              <a:lnSpc>
                <a:spcPct val="90000"/>
              </a:lnSpc>
              <a:spcBef>
                <a:spcPts val="500"/>
              </a:spcBef>
              <a:spcAft>
                <a:spcPts val="0"/>
              </a:spcAft>
              <a:buClr>
                <a:srgbClr val="DC4405"/>
              </a:buClr>
              <a:buSzPts val="1200"/>
              <a:buFont typeface="Courier New"/>
              <a:buNone/>
              <a:defRPr sz="12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4" name="Google Shape;54;p24"/>
          <p:cNvCxnSpPr/>
          <p:nvPr/>
        </p:nvCxnSpPr>
        <p:spPr>
          <a:xfrm rot="10800000" flipH="1">
            <a:off x="0" y="1567543"/>
            <a:ext cx="10683551" cy="13304"/>
          </a:xfrm>
          <a:prstGeom prst="straightConnector1">
            <a:avLst/>
          </a:prstGeom>
          <a:noFill/>
          <a:ln w="127000" cap="flat" cmpd="sng">
            <a:solidFill>
              <a:srgbClr val="ABD6D9"/>
            </a:solidFill>
            <a:prstDash val="solid"/>
            <a:miter lim="800000"/>
            <a:headEnd type="none" w="sm" len="sm"/>
            <a:tailEnd type="none" w="sm" len="sm"/>
          </a:ln>
        </p:spPr>
      </p:cxnSp>
      <p:sp>
        <p:nvSpPr>
          <p:cNvPr id="55" name="Google Shape;55;p24"/>
          <p:cNvSpPr txBox="1">
            <a:spLocks noGrp="1"/>
          </p:cNvSpPr>
          <p:nvPr>
            <p:ph type="body" idx="2"/>
          </p:nvPr>
        </p:nvSpPr>
        <p:spPr>
          <a:xfrm>
            <a:off x="615820" y="1801774"/>
            <a:ext cx="10944225" cy="4111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800"/>
              <a:buNone/>
              <a:defRPr sz="1800" b="1" i="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4"/>
          <p:cNvSpPr txBox="1">
            <a:spLocks noGrp="1"/>
          </p:cNvSpPr>
          <p:nvPr>
            <p:ph type="body" idx="3"/>
          </p:nvPr>
        </p:nvSpPr>
        <p:spPr>
          <a:xfrm>
            <a:off x="615558" y="4899991"/>
            <a:ext cx="10944355" cy="18008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DC4405"/>
              </a:buClr>
              <a:buSzPts val="1800"/>
              <a:buFont typeface="Courier New"/>
              <a:buNone/>
              <a:defRPr sz="18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DC4405"/>
              </a:buClr>
              <a:buSzPts val="1600"/>
              <a:buFont typeface="Courier New"/>
              <a:buNone/>
              <a:defRPr sz="1600">
                <a:solidFill>
                  <a:schemeClr val="lt1"/>
                </a:solidFill>
                <a:latin typeface="Arial"/>
                <a:ea typeface="Arial"/>
                <a:cs typeface="Arial"/>
                <a:sym typeface="Arial"/>
              </a:defRPr>
            </a:lvl2pPr>
            <a:lvl3pPr marL="1371600" lvl="2" indent="-228600" algn="l">
              <a:lnSpc>
                <a:spcPct val="90000"/>
              </a:lnSpc>
              <a:spcBef>
                <a:spcPts val="500"/>
              </a:spcBef>
              <a:spcAft>
                <a:spcPts val="0"/>
              </a:spcAft>
              <a:buClr>
                <a:srgbClr val="DC4405"/>
              </a:buClr>
              <a:buSzPts val="1400"/>
              <a:buFont typeface="Courier New"/>
              <a:buNone/>
              <a:defRPr sz="1400">
                <a:solidFill>
                  <a:schemeClr val="lt1"/>
                </a:solidFill>
                <a:latin typeface="Arial"/>
                <a:ea typeface="Arial"/>
                <a:cs typeface="Arial"/>
                <a:sym typeface="Arial"/>
              </a:defRPr>
            </a:lvl3pPr>
            <a:lvl4pPr marL="1828800" lvl="3" indent="-228600" algn="l">
              <a:lnSpc>
                <a:spcPct val="90000"/>
              </a:lnSpc>
              <a:spcBef>
                <a:spcPts val="500"/>
              </a:spcBef>
              <a:spcAft>
                <a:spcPts val="0"/>
              </a:spcAft>
              <a:buClr>
                <a:srgbClr val="DC4405"/>
              </a:buClr>
              <a:buSzPts val="1200"/>
              <a:buFont typeface="Courier New"/>
              <a:buNone/>
              <a:defRPr sz="1200">
                <a:solidFill>
                  <a:schemeClr val="lt1"/>
                </a:solidFill>
                <a:latin typeface="Arial"/>
                <a:ea typeface="Arial"/>
                <a:cs typeface="Arial"/>
                <a:sym typeface="Arial"/>
              </a:defRPr>
            </a:lvl4pPr>
            <a:lvl5pPr marL="2286000" lvl="4" indent="-228600" algn="l">
              <a:lnSpc>
                <a:spcPct val="90000"/>
              </a:lnSpc>
              <a:spcBef>
                <a:spcPts val="500"/>
              </a:spcBef>
              <a:spcAft>
                <a:spcPts val="0"/>
              </a:spcAft>
              <a:buClr>
                <a:srgbClr val="DC4405"/>
              </a:buClr>
              <a:buSzPts val="1200"/>
              <a:buFont typeface="Courier New"/>
              <a:buNone/>
              <a:defRPr sz="12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4"/>
          <p:cNvSpPr txBox="1">
            <a:spLocks noGrp="1"/>
          </p:cNvSpPr>
          <p:nvPr>
            <p:ph type="body" idx="4"/>
          </p:nvPr>
        </p:nvSpPr>
        <p:spPr>
          <a:xfrm>
            <a:off x="615689" y="4330370"/>
            <a:ext cx="10944225" cy="4111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800"/>
              <a:buNone/>
              <a:defRPr sz="1800" b="1" i="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ncepts">
  <p:cSld name="3 concepts">
    <p:spTree>
      <p:nvGrpSpPr>
        <p:cNvPr id="1" name="Shape 58"/>
        <p:cNvGrpSpPr/>
        <p:nvPr/>
      </p:nvGrpSpPr>
      <p:grpSpPr>
        <a:xfrm>
          <a:off x="0" y="0"/>
          <a:ext cx="0" cy="0"/>
          <a:chOff x="0" y="0"/>
          <a:chExt cx="0" cy="0"/>
        </a:xfrm>
      </p:grpSpPr>
      <p:cxnSp>
        <p:nvCxnSpPr>
          <p:cNvPr id="59" name="Google Shape;59;p25"/>
          <p:cNvCxnSpPr/>
          <p:nvPr/>
        </p:nvCxnSpPr>
        <p:spPr>
          <a:xfrm rot="10800000" flipH="1">
            <a:off x="0" y="1567543"/>
            <a:ext cx="10683551" cy="13304"/>
          </a:xfrm>
          <a:prstGeom prst="straightConnector1">
            <a:avLst/>
          </a:prstGeom>
          <a:noFill/>
          <a:ln w="127000" cap="flat" cmpd="sng">
            <a:solidFill>
              <a:srgbClr val="ABD6D9"/>
            </a:solidFill>
            <a:prstDash val="solid"/>
            <a:miter lim="800000"/>
            <a:headEnd type="none" w="sm" len="sm"/>
            <a:tailEnd type="none" w="sm" len="sm"/>
          </a:ln>
        </p:spPr>
      </p:cxnSp>
      <p:sp>
        <p:nvSpPr>
          <p:cNvPr id="60" name="Google Shape;60;p25"/>
          <p:cNvSpPr txBox="1">
            <a:spLocks noGrp="1"/>
          </p:cNvSpPr>
          <p:nvPr>
            <p:ph type="title"/>
          </p:nvPr>
        </p:nvSpPr>
        <p:spPr>
          <a:xfrm>
            <a:off x="619513" y="167951"/>
            <a:ext cx="9112316" cy="11783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F4144"/>
              </a:buClr>
              <a:buSzPts val="3200"/>
              <a:buFont typeface="Arial"/>
              <a:buNone/>
              <a:defRPr sz="3200" b="1">
                <a:solidFill>
                  <a:srgbClr val="0F414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5"/>
          <p:cNvSpPr txBox="1">
            <a:spLocks noGrp="1"/>
          </p:cNvSpPr>
          <p:nvPr>
            <p:ph type="body" idx="1"/>
          </p:nvPr>
        </p:nvSpPr>
        <p:spPr>
          <a:xfrm>
            <a:off x="2491858" y="1803193"/>
            <a:ext cx="8191693" cy="164913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DC4405"/>
              </a:buClr>
              <a:buSzPts val="1800"/>
              <a:buFont typeface="Courier New"/>
              <a:buNone/>
              <a:defRPr sz="1800">
                <a:solidFill>
                  <a:srgbClr val="3F3F3F"/>
                </a:solidFill>
                <a:latin typeface="Arial"/>
                <a:ea typeface="Arial"/>
                <a:cs typeface="Arial"/>
                <a:sym typeface="Arial"/>
              </a:defRPr>
            </a:lvl1pPr>
            <a:lvl2pPr marL="914400" lvl="1" indent="-228600" algn="l">
              <a:lnSpc>
                <a:spcPct val="90000"/>
              </a:lnSpc>
              <a:spcBef>
                <a:spcPts val="500"/>
              </a:spcBef>
              <a:spcAft>
                <a:spcPts val="0"/>
              </a:spcAft>
              <a:buClr>
                <a:srgbClr val="DC4405"/>
              </a:buClr>
              <a:buSzPts val="1600"/>
              <a:buFont typeface="Courier New"/>
              <a:buNone/>
              <a:defRPr sz="1600">
                <a:solidFill>
                  <a:srgbClr val="3F3F3F"/>
                </a:solidFill>
                <a:latin typeface="Arial"/>
                <a:ea typeface="Arial"/>
                <a:cs typeface="Arial"/>
                <a:sym typeface="Arial"/>
              </a:defRPr>
            </a:lvl2pPr>
            <a:lvl3pPr marL="1371600" lvl="2" indent="-228600" algn="l">
              <a:lnSpc>
                <a:spcPct val="90000"/>
              </a:lnSpc>
              <a:spcBef>
                <a:spcPts val="500"/>
              </a:spcBef>
              <a:spcAft>
                <a:spcPts val="0"/>
              </a:spcAft>
              <a:buClr>
                <a:srgbClr val="DC4405"/>
              </a:buClr>
              <a:buSzPts val="1400"/>
              <a:buFont typeface="Courier New"/>
              <a:buNone/>
              <a:defRPr sz="1400">
                <a:solidFill>
                  <a:srgbClr val="3F3F3F"/>
                </a:solidFill>
                <a:latin typeface="Arial"/>
                <a:ea typeface="Arial"/>
                <a:cs typeface="Arial"/>
                <a:sym typeface="Arial"/>
              </a:defRPr>
            </a:lvl3pPr>
            <a:lvl4pPr marL="1828800" lvl="3" indent="-228600" algn="l">
              <a:lnSpc>
                <a:spcPct val="90000"/>
              </a:lnSpc>
              <a:spcBef>
                <a:spcPts val="500"/>
              </a:spcBef>
              <a:spcAft>
                <a:spcPts val="0"/>
              </a:spcAft>
              <a:buClr>
                <a:srgbClr val="DC4405"/>
              </a:buClr>
              <a:buSzPts val="1200"/>
              <a:buFont typeface="Courier New"/>
              <a:buNone/>
              <a:defRPr sz="1200">
                <a:solidFill>
                  <a:srgbClr val="3F3F3F"/>
                </a:solidFill>
                <a:latin typeface="Arial"/>
                <a:ea typeface="Arial"/>
                <a:cs typeface="Arial"/>
                <a:sym typeface="Arial"/>
              </a:defRPr>
            </a:lvl4pPr>
            <a:lvl5pPr marL="2286000" lvl="4" indent="-228600" algn="l">
              <a:lnSpc>
                <a:spcPct val="90000"/>
              </a:lnSpc>
              <a:spcBef>
                <a:spcPts val="500"/>
              </a:spcBef>
              <a:spcAft>
                <a:spcPts val="0"/>
              </a:spcAft>
              <a:buClr>
                <a:srgbClr val="DC4405"/>
              </a:buClr>
              <a:buSzPts val="1200"/>
              <a:buFont typeface="Courier New"/>
              <a:buNone/>
              <a:defRPr sz="1200">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5"/>
          <p:cNvSpPr txBox="1">
            <a:spLocks noGrp="1"/>
          </p:cNvSpPr>
          <p:nvPr>
            <p:ph type="body" idx="2"/>
          </p:nvPr>
        </p:nvSpPr>
        <p:spPr>
          <a:xfrm>
            <a:off x="615821" y="1801774"/>
            <a:ext cx="1819470" cy="1650553"/>
          </a:xfrm>
          <a:prstGeom prst="rect">
            <a:avLst/>
          </a:prstGeom>
          <a:noFill/>
          <a:ln>
            <a:noFill/>
          </a:ln>
        </p:spPr>
        <p:txBody>
          <a:bodyPr spcFirstLastPara="1" wrap="square" lIns="91425" tIns="45700" rIns="91425" bIns="45700" anchor="ctr" anchorCtr="1">
            <a:noAutofit/>
          </a:bodyPr>
          <a:lstStyle>
            <a:lvl1pPr marL="457200" lvl="0" indent="-228600" algn="l">
              <a:lnSpc>
                <a:spcPct val="90000"/>
              </a:lnSpc>
              <a:spcBef>
                <a:spcPts val="1000"/>
              </a:spcBef>
              <a:spcAft>
                <a:spcPts val="0"/>
              </a:spcAft>
              <a:buClr>
                <a:srgbClr val="0F4144"/>
              </a:buClr>
              <a:buSzPts val="8800"/>
              <a:buNone/>
              <a:defRPr sz="8800" b="1" i="0">
                <a:solidFill>
                  <a:srgbClr val="0F414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5"/>
          <p:cNvSpPr txBox="1">
            <a:spLocks noGrp="1"/>
          </p:cNvSpPr>
          <p:nvPr>
            <p:ph type="body" idx="3"/>
          </p:nvPr>
        </p:nvSpPr>
        <p:spPr>
          <a:xfrm>
            <a:off x="615821" y="3515360"/>
            <a:ext cx="1819470" cy="1650553"/>
          </a:xfrm>
          <a:prstGeom prst="rect">
            <a:avLst/>
          </a:prstGeom>
          <a:noFill/>
          <a:ln>
            <a:noFill/>
          </a:ln>
        </p:spPr>
        <p:txBody>
          <a:bodyPr spcFirstLastPara="1" wrap="square" lIns="91425" tIns="45700" rIns="91425" bIns="45700" anchor="ctr" anchorCtr="1">
            <a:noAutofit/>
          </a:bodyPr>
          <a:lstStyle>
            <a:lvl1pPr marL="457200" lvl="0" indent="-228600" algn="l">
              <a:lnSpc>
                <a:spcPct val="90000"/>
              </a:lnSpc>
              <a:spcBef>
                <a:spcPts val="1000"/>
              </a:spcBef>
              <a:spcAft>
                <a:spcPts val="0"/>
              </a:spcAft>
              <a:buClr>
                <a:srgbClr val="0F4144"/>
              </a:buClr>
              <a:buSzPts val="8800"/>
              <a:buNone/>
              <a:defRPr sz="8800" b="1" i="0">
                <a:solidFill>
                  <a:srgbClr val="0F414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5"/>
          <p:cNvSpPr txBox="1">
            <a:spLocks noGrp="1"/>
          </p:cNvSpPr>
          <p:nvPr>
            <p:ph type="body" idx="4"/>
          </p:nvPr>
        </p:nvSpPr>
        <p:spPr>
          <a:xfrm>
            <a:off x="615821" y="5207447"/>
            <a:ext cx="1819470" cy="1650553"/>
          </a:xfrm>
          <a:prstGeom prst="rect">
            <a:avLst/>
          </a:prstGeom>
          <a:noFill/>
          <a:ln>
            <a:noFill/>
          </a:ln>
        </p:spPr>
        <p:txBody>
          <a:bodyPr spcFirstLastPara="1" wrap="square" lIns="91425" tIns="45700" rIns="91425" bIns="45700" anchor="ctr" anchorCtr="1">
            <a:noAutofit/>
          </a:bodyPr>
          <a:lstStyle>
            <a:lvl1pPr marL="457200" lvl="0" indent="-228600" algn="l">
              <a:lnSpc>
                <a:spcPct val="90000"/>
              </a:lnSpc>
              <a:spcBef>
                <a:spcPts val="1000"/>
              </a:spcBef>
              <a:spcAft>
                <a:spcPts val="0"/>
              </a:spcAft>
              <a:buClr>
                <a:srgbClr val="0F4144"/>
              </a:buClr>
              <a:buSzPts val="8800"/>
              <a:buNone/>
              <a:defRPr sz="8800" b="1" i="0">
                <a:solidFill>
                  <a:srgbClr val="0F414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5"/>
          <p:cNvSpPr txBox="1">
            <a:spLocks noGrp="1"/>
          </p:cNvSpPr>
          <p:nvPr>
            <p:ph type="body" idx="5"/>
          </p:nvPr>
        </p:nvSpPr>
        <p:spPr>
          <a:xfrm>
            <a:off x="2491858" y="3515360"/>
            <a:ext cx="8191693" cy="164913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DC4405"/>
              </a:buClr>
              <a:buSzPts val="1800"/>
              <a:buFont typeface="Courier New"/>
              <a:buNone/>
              <a:defRPr sz="1800">
                <a:solidFill>
                  <a:srgbClr val="3F3F3F"/>
                </a:solidFill>
                <a:latin typeface="Arial"/>
                <a:ea typeface="Arial"/>
                <a:cs typeface="Arial"/>
                <a:sym typeface="Arial"/>
              </a:defRPr>
            </a:lvl1pPr>
            <a:lvl2pPr marL="914400" lvl="1" indent="-228600" algn="l">
              <a:lnSpc>
                <a:spcPct val="90000"/>
              </a:lnSpc>
              <a:spcBef>
                <a:spcPts val="500"/>
              </a:spcBef>
              <a:spcAft>
                <a:spcPts val="0"/>
              </a:spcAft>
              <a:buClr>
                <a:srgbClr val="DC4405"/>
              </a:buClr>
              <a:buSzPts val="1600"/>
              <a:buFont typeface="Courier New"/>
              <a:buNone/>
              <a:defRPr sz="1600">
                <a:solidFill>
                  <a:srgbClr val="3F3F3F"/>
                </a:solidFill>
                <a:latin typeface="Arial"/>
                <a:ea typeface="Arial"/>
                <a:cs typeface="Arial"/>
                <a:sym typeface="Arial"/>
              </a:defRPr>
            </a:lvl2pPr>
            <a:lvl3pPr marL="1371600" lvl="2" indent="-228600" algn="l">
              <a:lnSpc>
                <a:spcPct val="90000"/>
              </a:lnSpc>
              <a:spcBef>
                <a:spcPts val="500"/>
              </a:spcBef>
              <a:spcAft>
                <a:spcPts val="0"/>
              </a:spcAft>
              <a:buClr>
                <a:srgbClr val="DC4405"/>
              </a:buClr>
              <a:buSzPts val="1400"/>
              <a:buFont typeface="Courier New"/>
              <a:buNone/>
              <a:defRPr sz="1400">
                <a:solidFill>
                  <a:srgbClr val="3F3F3F"/>
                </a:solidFill>
                <a:latin typeface="Arial"/>
                <a:ea typeface="Arial"/>
                <a:cs typeface="Arial"/>
                <a:sym typeface="Arial"/>
              </a:defRPr>
            </a:lvl3pPr>
            <a:lvl4pPr marL="1828800" lvl="3" indent="-228600" algn="l">
              <a:lnSpc>
                <a:spcPct val="90000"/>
              </a:lnSpc>
              <a:spcBef>
                <a:spcPts val="500"/>
              </a:spcBef>
              <a:spcAft>
                <a:spcPts val="0"/>
              </a:spcAft>
              <a:buClr>
                <a:srgbClr val="DC4405"/>
              </a:buClr>
              <a:buSzPts val="1200"/>
              <a:buFont typeface="Courier New"/>
              <a:buNone/>
              <a:defRPr sz="1200">
                <a:solidFill>
                  <a:srgbClr val="3F3F3F"/>
                </a:solidFill>
                <a:latin typeface="Arial"/>
                <a:ea typeface="Arial"/>
                <a:cs typeface="Arial"/>
                <a:sym typeface="Arial"/>
              </a:defRPr>
            </a:lvl4pPr>
            <a:lvl5pPr marL="2286000" lvl="4" indent="-228600" algn="l">
              <a:lnSpc>
                <a:spcPct val="90000"/>
              </a:lnSpc>
              <a:spcBef>
                <a:spcPts val="500"/>
              </a:spcBef>
              <a:spcAft>
                <a:spcPts val="0"/>
              </a:spcAft>
              <a:buClr>
                <a:srgbClr val="DC4405"/>
              </a:buClr>
              <a:buSzPts val="1200"/>
              <a:buFont typeface="Courier New"/>
              <a:buNone/>
              <a:defRPr sz="1200">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5"/>
          <p:cNvSpPr txBox="1">
            <a:spLocks noGrp="1"/>
          </p:cNvSpPr>
          <p:nvPr>
            <p:ph type="body" idx="6"/>
          </p:nvPr>
        </p:nvSpPr>
        <p:spPr>
          <a:xfrm>
            <a:off x="2491858" y="5227527"/>
            <a:ext cx="8191693" cy="164913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DC4405"/>
              </a:buClr>
              <a:buSzPts val="1800"/>
              <a:buFont typeface="Courier New"/>
              <a:buNone/>
              <a:defRPr sz="1800">
                <a:solidFill>
                  <a:srgbClr val="3F3F3F"/>
                </a:solidFill>
                <a:latin typeface="Arial"/>
                <a:ea typeface="Arial"/>
                <a:cs typeface="Arial"/>
                <a:sym typeface="Arial"/>
              </a:defRPr>
            </a:lvl1pPr>
            <a:lvl2pPr marL="914400" lvl="1" indent="-228600" algn="l">
              <a:lnSpc>
                <a:spcPct val="90000"/>
              </a:lnSpc>
              <a:spcBef>
                <a:spcPts val="500"/>
              </a:spcBef>
              <a:spcAft>
                <a:spcPts val="0"/>
              </a:spcAft>
              <a:buClr>
                <a:srgbClr val="DC4405"/>
              </a:buClr>
              <a:buSzPts val="1600"/>
              <a:buFont typeface="Courier New"/>
              <a:buNone/>
              <a:defRPr sz="1600">
                <a:solidFill>
                  <a:srgbClr val="3F3F3F"/>
                </a:solidFill>
                <a:latin typeface="Arial"/>
                <a:ea typeface="Arial"/>
                <a:cs typeface="Arial"/>
                <a:sym typeface="Arial"/>
              </a:defRPr>
            </a:lvl2pPr>
            <a:lvl3pPr marL="1371600" lvl="2" indent="-228600" algn="l">
              <a:lnSpc>
                <a:spcPct val="90000"/>
              </a:lnSpc>
              <a:spcBef>
                <a:spcPts val="500"/>
              </a:spcBef>
              <a:spcAft>
                <a:spcPts val="0"/>
              </a:spcAft>
              <a:buClr>
                <a:srgbClr val="DC4405"/>
              </a:buClr>
              <a:buSzPts val="1400"/>
              <a:buFont typeface="Courier New"/>
              <a:buNone/>
              <a:defRPr sz="1400">
                <a:solidFill>
                  <a:srgbClr val="3F3F3F"/>
                </a:solidFill>
                <a:latin typeface="Arial"/>
                <a:ea typeface="Arial"/>
                <a:cs typeface="Arial"/>
                <a:sym typeface="Arial"/>
              </a:defRPr>
            </a:lvl3pPr>
            <a:lvl4pPr marL="1828800" lvl="3" indent="-228600" algn="l">
              <a:lnSpc>
                <a:spcPct val="90000"/>
              </a:lnSpc>
              <a:spcBef>
                <a:spcPts val="500"/>
              </a:spcBef>
              <a:spcAft>
                <a:spcPts val="0"/>
              </a:spcAft>
              <a:buClr>
                <a:srgbClr val="DC4405"/>
              </a:buClr>
              <a:buSzPts val="1200"/>
              <a:buFont typeface="Courier New"/>
              <a:buNone/>
              <a:defRPr sz="1200">
                <a:solidFill>
                  <a:srgbClr val="3F3F3F"/>
                </a:solidFill>
                <a:latin typeface="Arial"/>
                <a:ea typeface="Arial"/>
                <a:cs typeface="Arial"/>
                <a:sym typeface="Arial"/>
              </a:defRPr>
            </a:lvl4pPr>
            <a:lvl5pPr marL="2286000" lvl="4" indent="-228600" algn="l">
              <a:lnSpc>
                <a:spcPct val="90000"/>
              </a:lnSpc>
              <a:spcBef>
                <a:spcPts val="500"/>
              </a:spcBef>
              <a:spcAft>
                <a:spcPts val="0"/>
              </a:spcAft>
              <a:buClr>
                <a:srgbClr val="DC4405"/>
              </a:buClr>
              <a:buSzPts val="1200"/>
              <a:buFont typeface="Courier New"/>
              <a:buNone/>
              <a:defRPr sz="1200">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ure.com/scitable/topicpage/dna-sequencing-technologies-key-to-the-human-828"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sigmaaldrich.com/technical-documents/articles/biology/sanger-sequencing.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thermofisher.com/blog/behindthebench/how-does-sanger-sequencing-work/" TargetMode="External"/><Relationship Id="rId4" Type="http://schemas.openxmlformats.org/officeDocument/2006/relationships/hyperlink" Target="https://dnalc.cshl.edu/resources/animations/cycseq-video.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
          <p:cNvSpPr txBox="1"/>
          <p:nvPr/>
        </p:nvSpPr>
        <p:spPr>
          <a:xfrm>
            <a:off x="533400" y="4011"/>
            <a:ext cx="1099570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chemeClr val="dk1"/>
                </a:solidFill>
                <a:latin typeface="Times New Roman"/>
                <a:ea typeface="Times New Roman"/>
                <a:cs typeface="Times New Roman"/>
                <a:sym typeface="Times New Roman"/>
              </a:rPr>
              <a:t>Genetics tools – PCR and DNA Sequencing </a:t>
            </a:r>
            <a:endParaRPr/>
          </a:p>
        </p:txBody>
      </p:sp>
      <p:pic>
        <p:nvPicPr>
          <p:cNvPr id="196" name="Google Shape;196;p1"/>
          <p:cNvPicPr preferRelativeResize="0"/>
          <p:nvPr/>
        </p:nvPicPr>
        <p:blipFill rotWithShape="1">
          <a:blip r:embed="rId3">
            <a:alphaModFix/>
          </a:blip>
          <a:srcRect/>
          <a:stretch/>
        </p:blipFill>
        <p:spPr>
          <a:xfrm>
            <a:off x="2133600" y="1066800"/>
            <a:ext cx="7213600" cy="5410200"/>
          </a:xfrm>
          <a:prstGeom prst="rect">
            <a:avLst/>
          </a:prstGeom>
          <a:noFill/>
          <a:ln>
            <a:noFill/>
          </a:ln>
        </p:spPr>
      </p:pic>
      <p:pic>
        <p:nvPicPr>
          <p:cNvPr id="197" name="Google Shape;197;p1" descr="This diagram shows the different color-codes for each ddNTP (A, T, G, and C).  Additionally, there is a chromatograph that shows the ddNTPs that were identified in the sequencing. " title="each ddNTP is dyed with different colors, which are detected during  the interpretation protocols by lasers, detectors, and computers."/>
          <p:cNvPicPr preferRelativeResize="0"/>
          <p:nvPr/>
        </p:nvPicPr>
        <p:blipFill rotWithShape="1">
          <a:blip r:embed="rId4">
            <a:alphaModFix/>
          </a:blip>
          <a:srcRect l="49902"/>
          <a:stretch/>
        </p:blipFill>
        <p:spPr>
          <a:xfrm>
            <a:off x="5029200" y="2895600"/>
            <a:ext cx="1655637" cy="148115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0"/>
          <p:cNvSpPr txBox="1">
            <a:spLocks noGrp="1"/>
          </p:cNvSpPr>
          <p:nvPr>
            <p:ph type="title"/>
          </p:nvPr>
        </p:nvSpPr>
        <p:spPr>
          <a:xfrm>
            <a:off x="533400" y="533400"/>
            <a:ext cx="9112316" cy="7868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DNA Sequencing – Sanger Sequencing</a:t>
            </a:r>
            <a:endParaRPr/>
          </a:p>
        </p:txBody>
      </p:sp>
      <p:sp>
        <p:nvSpPr>
          <p:cNvPr id="360" name="Google Shape;360;p10"/>
          <p:cNvSpPr txBox="1">
            <a:spLocks noGrp="1"/>
          </p:cNvSpPr>
          <p:nvPr>
            <p:ph type="body" idx="1"/>
          </p:nvPr>
        </p:nvSpPr>
        <p:spPr>
          <a:xfrm>
            <a:off x="1143000" y="1548882"/>
            <a:ext cx="8915400" cy="370891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200"/>
              <a:buChar char="▪"/>
            </a:pPr>
            <a:r>
              <a:rPr lang="en-US"/>
              <a:t>F. Sanger – 1977 </a:t>
            </a:r>
            <a:endParaRPr/>
          </a:p>
          <a:p>
            <a:pPr marL="228600" lvl="0" indent="-228600" algn="l" rtl="0">
              <a:lnSpc>
                <a:spcPct val="90000"/>
              </a:lnSpc>
              <a:spcBef>
                <a:spcPts val="1600"/>
              </a:spcBef>
              <a:spcAft>
                <a:spcPts val="0"/>
              </a:spcAft>
              <a:buSzPts val="2200"/>
              <a:buChar char="▪"/>
            </a:pPr>
            <a:r>
              <a:rPr lang="en-US"/>
              <a:t>Classic but not obsolete</a:t>
            </a:r>
            <a:endParaRPr/>
          </a:p>
          <a:p>
            <a:pPr marL="685800" lvl="1" indent="-228600" algn="l" rtl="0">
              <a:lnSpc>
                <a:spcPct val="90000"/>
              </a:lnSpc>
              <a:spcBef>
                <a:spcPts val="1100"/>
              </a:spcBef>
              <a:spcAft>
                <a:spcPts val="0"/>
              </a:spcAft>
              <a:buSzPts val="2200"/>
              <a:buChar char="▪"/>
            </a:pPr>
            <a:r>
              <a:rPr lang="en-US"/>
              <a:t>The first draft of the human genome was achieved using automated versions of this technique</a:t>
            </a:r>
            <a:endParaRPr/>
          </a:p>
          <a:p>
            <a:pPr marL="228600" lvl="0" indent="-228600" algn="l" rtl="0">
              <a:lnSpc>
                <a:spcPct val="90000"/>
              </a:lnSpc>
              <a:spcBef>
                <a:spcPts val="1000"/>
              </a:spcBef>
              <a:spcAft>
                <a:spcPts val="0"/>
              </a:spcAft>
              <a:buSzPts val="2200"/>
              <a:buChar char="▪"/>
            </a:pPr>
            <a:r>
              <a:rPr lang="en-US"/>
              <a:t>It is still the gold standard for </a:t>
            </a:r>
            <a:br>
              <a:rPr lang="en-US"/>
            </a:br>
            <a:r>
              <a:rPr lang="en-US"/>
              <a:t>accurate sequencing of </a:t>
            </a:r>
            <a:br>
              <a:rPr lang="en-US"/>
            </a:br>
            <a:r>
              <a:rPr lang="en-US"/>
              <a:t>short (~ 500 bp) DNA </a:t>
            </a:r>
            <a:br>
              <a:rPr lang="en-US"/>
            </a:br>
            <a:r>
              <a:rPr lang="en-US"/>
              <a:t>sequences </a:t>
            </a:r>
            <a:endParaRPr/>
          </a:p>
        </p:txBody>
      </p:sp>
      <p:pic>
        <p:nvPicPr>
          <p:cNvPr id="361" name="Google Shape;361;p10" descr="screenshot of website homepage" title="screenshot of the Oregon State University Center for Genome Research and Biocomputing center website and their ability to conduct Sanger Sequencing"/>
          <p:cNvPicPr preferRelativeResize="0"/>
          <p:nvPr/>
        </p:nvPicPr>
        <p:blipFill rotWithShape="1">
          <a:blip r:embed="rId3">
            <a:alphaModFix/>
          </a:blip>
          <a:srcRect/>
          <a:stretch/>
        </p:blipFill>
        <p:spPr>
          <a:xfrm>
            <a:off x="5089558" y="3124200"/>
            <a:ext cx="6749405" cy="327660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1"/>
          <p:cNvSpPr/>
          <p:nvPr/>
        </p:nvSpPr>
        <p:spPr>
          <a:xfrm>
            <a:off x="685800" y="304800"/>
            <a:ext cx="10820400" cy="65094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alibri"/>
                <a:ea typeface="Calibri"/>
                <a:cs typeface="Calibri"/>
                <a:sym typeface="Calibri"/>
              </a:rPr>
              <a:t>Key points in Sanger sequencing </a:t>
            </a:r>
            <a:br>
              <a:rPr lang="en-US" sz="1100" b="1">
                <a:solidFill>
                  <a:schemeClr val="dk1"/>
                </a:solidFill>
                <a:latin typeface="Calibri"/>
                <a:ea typeface="Calibri"/>
                <a:cs typeface="Calibri"/>
                <a:sym typeface="Calibri"/>
              </a:rPr>
            </a:br>
            <a:endParaRPr sz="11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Sequence </a:t>
            </a:r>
            <a:r>
              <a:rPr lang="en-US" sz="2200" i="1">
                <a:solidFill>
                  <a:schemeClr val="dk1"/>
                </a:solidFill>
                <a:latin typeface="Calibri"/>
                <a:ea typeface="Calibri"/>
                <a:cs typeface="Calibri"/>
                <a:sym typeface="Calibri"/>
              </a:rPr>
              <a:t>one strand </a:t>
            </a:r>
            <a:r>
              <a:rPr lang="en-US" sz="2200">
                <a:solidFill>
                  <a:schemeClr val="dk1"/>
                </a:solidFill>
                <a:latin typeface="Calibri"/>
                <a:ea typeface="Calibri"/>
                <a:cs typeface="Calibri"/>
                <a:sym typeface="Calibri"/>
              </a:rPr>
              <a:t>at a time</a:t>
            </a:r>
            <a:br>
              <a:rPr lang="en-US" sz="2200">
                <a:solidFill>
                  <a:schemeClr val="dk1"/>
                </a:solidFill>
                <a:latin typeface="Calibri"/>
                <a:ea typeface="Calibri"/>
                <a:cs typeface="Calibri"/>
                <a:sym typeface="Calibri"/>
              </a:rPr>
            </a:br>
            <a:endParaRPr sz="22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Starting with a sequencing primer, DNA polymerase synthesizes DNA sequences of </a:t>
            </a:r>
            <a:r>
              <a:rPr lang="en-US" sz="2200" i="1">
                <a:solidFill>
                  <a:schemeClr val="dk1"/>
                </a:solidFill>
                <a:latin typeface="Calibri"/>
                <a:ea typeface="Calibri"/>
                <a:cs typeface="Calibri"/>
                <a:sym typeface="Calibri"/>
              </a:rPr>
              <a:t>varying lengths</a:t>
            </a:r>
            <a:endParaRPr/>
          </a:p>
          <a:p>
            <a:pPr marL="285750" marR="0" lvl="0" indent="-146050" algn="l" rtl="0">
              <a:spcBef>
                <a:spcPts val="0"/>
              </a:spcBef>
              <a:spcAft>
                <a:spcPts val="0"/>
              </a:spcAft>
              <a:buClr>
                <a:schemeClr val="dk1"/>
              </a:buClr>
              <a:buSzPts val="2200"/>
              <a:buFont typeface="Arial"/>
              <a:buNone/>
            </a:pPr>
            <a:endParaRPr sz="2200" i="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Arial"/>
              <a:buChar char="•"/>
            </a:pPr>
            <a:r>
              <a:rPr lang="en-US" sz="2200" i="1">
                <a:solidFill>
                  <a:schemeClr val="dk1"/>
                </a:solidFill>
                <a:latin typeface="Calibri"/>
                <a:ea typeface="Calibri"/>
                <a:cs typeface="Calibri"/>
                <a:sym typeface="Calibri"/>
              </a:rPr>
              <a:t>dideoxynucleotide </a:t>
            </a:r>
            <a:r>
              <a:rPr lang="en-US" sz="2200">
                <a:solidFill>
                  <a:schemeClr val="dk1"/>
                </a:solidFill>
                <a:latin typeface="Calibri"/>
                <a:ea typeface="Calibri"/>
                <a:cs typeface="Calibri"/>
                <a:sym typeface="Calibri"/>
              </a:rPr>
              <a:t>triphosphates (ddNTPs) - </a:t>
            </a:r>
            <a:r>
              <a:rPr lang="en-US" sz="2200" i="1">
                <a:solidFill>
                  <a:schemeClr val="dk1"/>
                </a:solidFill>
                <a:latin typeface="Calibri"/>
                <a:ea typeface="Calibri"/>
                <a:cs typeface="Calibri"/>
                <a:sym typeface="Calibri"/>
              </a:rPr>
              <a:t>lack the 3' hydroxyl </a:t>
            </a:r>
            <a:r>
              <a:rPr lang="en-US" sz="2200">
                <a:solidFill>
                  <a:schemeClr val="dk1"/>
                </a:solidFill>
                <a:latin typeface="Calibri"/>
                <a:ea typeface="Calibri"/>
                <a:cs typeface="Calibri"/>
                <a:sym typeface="Calibri"/>
              </a:rPr>
              <a:t>(OH) </a:t>
            </a:r>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Fragments of varying lengths based on when, and which, ddNTP incorporated</a:t>
            </a:r>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The result: </a:t>
            </a:r>
            <a:r>
              <a:rPr lang="en-US" sz="2200" i="1">
                <a:solidFill>
                  <a:schemeClr val="dk1"/>
                </a:solidFill>
                <a:latin typeface="Calibri"/>
                <a:ea typeface="Calibri"/>
                <a:cs typeface="Calibri"/>
                <a:sym typeface="Calibri"/>
              </a:rPr>
              <a:t>a population of DNA fragments </a:t>
            </a:r>
            <a:r>
              <a:rPr lang="en-US" sz="2200">
                <a:solidFill>
                  <a:schemeClr val="dk1"/>
                </a:solidFill>
                <a:latin typeface="Calibri"/>
                <a:ea typeface="Calibri"/>
                <a:cs typeface="Calibri"/>
                <a:sym typeface="Calibri"/>
              </a:rPr>
              <a:t>of </a:t>
            </a:r>
            <a:r>
              <a:rPr lang="en-US" sz="2200" i="1">
                <a:solidFill>
                  <a:schemeClr val="dk1"/>
                </a:solidFill>
                <a:latin typeface="Calibri"/>
                <a:ea typeface="Calibri"/>
                <a:cs typeface="Calibri"/>
                <a:sym typeface="Calibri"/>
              </a:rPr>
              <a:t>varying lengths </a:t>
            </a:r>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Fragments are separated by </a:t>
            </a:r>
            <a:r>
              <a:rPr lang="en-US" sz="2200" i="1">
                <a:solidFill>
                  <a:schemeClr val="dk1"/>
                </a:solidFill>
                <a:latin typeface="Calibri"/>
                <a:ea typeface="Calibri"/>
                <a:cs typeface="Calibri"/>
                <a:sym typeface="Calibri"/>
              </a:rPr>
              <a:t>size</a:t>
            </a:r>
            <a:r>
              <a:rPr lang="en-US" sz="2200">
                <a:solidFill>
                  <a:schemeClr val="dk1"/>
                </a:solidFill>
                <a:latin typeface="Calibri"/>
                <a:ea typeface="Calibri"/>
                <a:cs typeface="Calibri"/>
                <a:sym typeface="Calibri"/>
              </a:rPr>
              <a:t> using </a:t>
            </a:r>
            <a:r>
              <a:rPr lang="en-US" sz="2200" i="1">
                <a:solidFill>
                  <a:schemeClr val="dk1"/>
                </a:solidFill>
                <a:latin typeface="Calibri"/>
                <a:ea typeface="Calibri"/>
                <a:cs typeface="Calibri"/>
                <a:sym typeface="Calibri"/>
              </a:rPr>
              <a:t>electrophoresis</a:t>
            </a:r>
            <a:br>
              <a:rPr lang="en-US" sz="2200">
                <a:solidFill>
                  <a:schemeClr val="dk1"/>
                </a:solidFill>
                <a:latin typeface="Calibri"/>
                <a:ea typeface="Calibri"/>
                <a:cs typeface="Calibri"/>
                <a:sym typeface="Calibri"/>
              </a:rPr>
            </a:br>
            <a:endParaRPr sz="22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Fragment length differences resolved </a:t>
            </a:r>
            <a:r>
              <a:rPr lang="en-US" sz="2200" i="1">
                <a:solidFill>
                  <a:schemeClr val="dk1"/>
                </a:solidFill>
                <a:latin typeface="Calibri"/>
                <a:ea typeface="Calibri"/>
                <a:cs typeface="Calibri"/>
                <a:sym typeface="Calibri"/>
              </a:rPr>
              <a:t>at 1 bp </a:t>
            </a:r>
            <a:br>
              <a:rPr lang="en-US" sz="2200" i="1">
                <a:solidFill>
                  <a:schemeClr val="dk1"/>
                </a:solidFill>
                <a:latin typeface="Calibri"/>
                <a:ea typeface="Calibri"/>
                <a:cs typeface="Calibri"/>
                <a:sym typeface="Calibri"/>
              </a:rPr>
            </a:br>
            <a:endParaRPr sz="2200" i="1">
              <a:solidFill>
                <a:schemeClr val="dk1"/>
              </a:solidFill>
              <a:latin typeface="Calibri"/>
              <a:ea typeface="Calibri"/>
              <a:cs typeface="Calibri"/>
              <a:sym typeface="Calibri"/>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p:txBody>
      </p:sp>
      <p:sp>
        <p:nvSpPr>
          <p:cNvPr id="368" name="Google Shape;368;p11"/>
          <p:cNvSpPr/>
          <p:nvPr/>
        </p:nvSpPr>
        <p:spPr>
          <a:xfrm>
            <a:off x="3886200" y="6400800"/>
            <a:ext cx="8763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After J. Adams (2008) </a:t>
            </a:r>
            <a:r>
              <a:rPr lang="en-US" sz="1200" b="1" u="sng">
                <a:solidFill>
                  <a:schemeClr val="dk1"/>
                </a:solidFill>
                <a:latin typeface="Calibri"/>
                <a:ea typeface="Calibri"/>
                <a:cs typeface="Calibri"/>
                <a:sym typeface="Calibri"/>
                <a:hlinkClick r:id="rId3"/>
              </a:rPr>
              <a:t>https://www.nature.com/scitable/topicpage/dna-sequencing-technologies-key-to-the-human-828</a:t>
            </a:r>
            <a:endParaRPr sz="1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2"/>
          <p:cNvSpPr/>
          <p:nvPr/>
        </p:nvSpPr>
        <p:spPr>
          <a:xfrm>
            <a:off x="533400" y="889575"/>
            <a:ext cx="9677400" cy="1785104"/>
          </a:xfrm>
          <a:prstGeom prst="rect">
            <a:avLst/>
          </a:prstGeom>
          <a:noFill/>
          <a:ln>
            <a:noFill/>
          </a:ln>
        </p:spPr>
        <p:txBody>
          <a:bodyPr spcFirstLastPara="1" wrap="square" lIns="91425" tIns="45700" rIns="91425" bIns="45700" anchor="t" anchorCtr="0">
            <a:spAutoFit/>
          </a:bodyPr>
          <a:lstStyle/>
          <a:p>
            <a:pPr marL="285750" marR="0" lvl="0" indent="-146050" algn="l" rtl="0">
              <a:spcBef>
                <a:spcPts val="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The terminal base in each fragment is known based on the sp</a:t>
            </a:r>
            <a:r>
              <a:rPr lang="en-US" sz="2200" i="1">
                <a:solidFill>
                  <a:schemeClr val="dk1"/>
                </a:solidFill>
                <a:latin typeface="Calibri"/>
                <a:ea typeface="Calibri"/>
                <a:cs typeface="Calibri"/>
                <a:sym typeface="Calibri"/>
              </a:rPr>
              <a:t>ecific label of each </a:t>
            </a:r>
            <a:r>
              <a:rPr lang="en-US" sz="2200">
                <a:solidFill>
                  <a:schemeClr val="dk1"/>
                </a:solidFill>
                <a:latin typeface="Calibri"/>
                <a:ea typeface="Calibri"/>
                <a:cs typeface="Calibri"/>
                <a:sym typeface="Calibri"/>
              </a:rPr>
              <a:t> ddNTP </a:t>
            </a:r>
            <a:endParaRPr/>
          </a:p>
          <a:p>
            <a:pPr marL="285750" marR="0" lvl="0" indent="-28575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Based on the fragments size and label, the </a:t>
            </a:r>
            <a:r>
              <a:rPr lang="en-US" sz="2200" i="1">
                <a:solidFill>
                  <a:schemeClr val="dk1"/>
                </a:solidFill>
                <a:latin typeface="Calibri"/>
                <a:ea typeface="Calibri"/>
                <a:cs typeface="Calibri"/>
                <a:sym typeface="Calibri"/>
              </a:rPr>
              <a:t>sequence</a:t>
            </a:r>
            <a:r>
              <a:rPr lang="en-US" sz="2200">
                <a:solidFill>
                  <a:schemeClr val="dk1"/>
                </a:solidFill>
                <a:latin typeface="Calibri"/>
                <a:ea typeface="Calibri"/>
                <a:cs typeface="Calibri"/>
                <a:sym typeface="Calibri"/>
              </a:rPr>
              <a:t> of the single strand template is determined</a:t>
            </a:r>
            <a:endParaRPr/>
          </a:p>
        </p:txBody>
      </p:sp>
      <p:sp>
        <p:nvSpPr>
          <p:cNvPr id="375" name="Google Shape;375;p12"/>
          <p:cNvSpPr/>
          <p:nvPr/>
        </p:nvSpPr>
        <p:spPr>
          <a:xfrm>
            <a:off x="1143000" y="304800"/>
            <a:ext cx="793441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alibri"/>
                <a:ea typeface="Calibri"/>
                <a:cs typeface="Calibri"/>
                <a:sym typeface="Calibri"/>
              </a:rPr>
              <a:t>Key points in Sanger sequencing (Continued)  </a:t>
            </a:r>
            <a:endParaRPr sz="3200">
              <a:solidFill>
                <a:schemeClr val="dk1"/>
              </a:solidFill>
              <a:latin typeface="Arial"/>
              <a:ea typeface="Arial"/>
              <a:cs typeface="Arial"/>
              <a:sym typeface="Arial"/>
            </a:endParaRPr>
          </a:p>
        </p:txBody>
      </p:sp>
      <p:pic>
        <p:nvPicPr>
          <p:cNvPr id="376" name="Google Shape;376;p12" descr="The 3 steps of Sanger sequencing are 1. PCR with fluorescent, chain-terminating ddNTPs; 2. Size separation by capillary gel electrophoresis; and 3. Laser excitation and detection by sequencing machine."/>
          <p:cNvPicPr preferRelativeResize="0"/>
          <p:nvPr/>
        </p:nvPicPr>
        <p:blipFill rotWithShape="1">
          <a:blip r:embed="rId3">
            <a:alphaModFix/>
          </a:blip>
          <a:srcRect/>
          <a:stretch/>
        </p:blipFill>
        <p:spPr>
          <a:xfrm>
            <a:off x="1843224" y="2971800"/>
            <a:ext cx="7234192" cy="3141346"/>
          </a:xfrm>
          <a:prstGeom prst="rect">
            <a:avLst/>
          </a:prstGeom>
          <a:noFill/>
          <a:ln>
            <a:noFill/>
          </a:ln>
        </p:spPr>
      </p:pic>
      <p:sp>
        <p:nvSpPr>
          <p:cNvPr id="377" name="Google Shape;377;p12"/>
          <p:cNvSpPr/>
          <p:nvPr/>
        </p:nvSpPr>
        <p:spPr>
          <a:xfrm>
            <a:off x="5791200" y="6333628"/>
            <a:ext cx="592917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u="sng">
                <a:solidFill>
                  <a:schemeClr val="dk1"/>
                </a:solidFill>
                <a:latin typeface="Arial"/>
                <a:ea typeface="Arial"/>
                <a:cs typeface="Arial"/>
                <a:sym typeface="Arial"/>
                <a:hlinkClick r:id="rId4"/>
              </a:rPr>
              <a:t>https://www.sigmaaldrich.com/technical-documents/articles/biology/sanger-sequencing.html</a:t>
            </a:r>
            <a:endParaRPr sz="1100">
              <a:solidFill>
                <a:schemeClr val="dk1"/>
              </a:solidFill>
              <a:latin typeface="Arial"/>
              <a:ea typeface="Arial"/>
              <a:cs typeface="Arial"/>
              <a:sym typeface="Arial"/>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3"/>
          <p:cNvSpPr/>
          <p:nvPr/>
        </p:nvSpPr>
        <p:spPr>
          <a:xfrm>
            <a:off x="829390" y="533400"/>
            <a:ext cx="649908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alibri"/>
                <a:ea typeface="Calibri"/>
                <a:cs typeface="Calibri"/>
                <a:sym typeface="Calibri"/>
              </a:rPr>
              <a:t>Sanger Sequencing – at The Movies! </a:t>
            </a:r>
            <a:endParaRPr/>
          </a:p>
        </p:txBody>
      </p:sp>
      <p:pic>
        <p:nvPicPr>
          <p:cNvPr id="384" name="Google Shape;384;p13" descr="This diagram shows the different color-codes for each ddNTP (A, T, G, and C).  Additionally, there is a chromatograph that shows the ddNTPs that were identified in the sequencing. " title="each ddNTP is dyed with different colors, which are detected during  the interpretation protocols by lasers, detectors, and computers."/>
          <p:cNvPicPr preferRelativeResize="0"/>
          <p:nvPr/>
        </p:nvPicPr>
        <p:blipFill rotWithShape="1">
          <a:blip r:embed="rId3">
            <a:alphaModFix/>
          </a:blip>
          <a:srcRect/>
          <a:stretch/>
        </p:blipFill>
        <p:spPr>
          <a:xfrm>
            <a:off x="5334000" y="2851414"/>
            <a:ext cx="5497154" cy="246372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85" name="Google Shape;385;p13"/>
          <p:cNvSpPr/>
          <p:nvPr/>
        </p:nvSpPr>
        <p:spPr>
          <a:xfrm>
            <a:off x="702460" y="1146249"/>
            <a:ext cx="790814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hlinkClick r:id="rId4"/>
              </a:rPr>
              <a:t>https://dnalc.cshl.edu/resources/animations/cycseq-video.html</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u="sng">
                <a:solidFill>
                  <a:schemeClr val="dk1"/>
                </a:solidFill>
                <a:latin typeface="Arial"/>
                <a:ea typeface="Arial"/>
                <a:cs typeface="Arial"/>
                <a:sym typeface="Arial"/>
                <a:hlinkClick r:id="rId5"/>
              </a:rPr>
              <a:t>https://www.thermofisher.com/blog/behindthebench/how-does-sanger-sequencing-work/</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4"/>
          <p:cNvSpPr txBox="1">
            <a:spLocks noGrp="1"/>
          </p:cNvSpPr>
          <p:nvPr>
            <p:ph type="title"/>
          </p:nvPr>
        </p:nvSpPr>
        <p:spPr>
          <a:xfrm>
            <a:off x="627541" y="381000"/>
            <a:ext cx="5316059" cy="9777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Sanger DNA Sequencing – </a:t>
            </a:r>
            <a:br>
              <a:rPr lang="en-US"/>
            </a:br>
            <a:r>
              <a:rPr lang="en-US"/>
              <a:t>    Recap</a:t>
            </a:r>
            <a:endParaRPr/>
          </a:p>
        </p:txBody>
      </p:sp>
      <p:sp>
        <p:nvSpPr>
          <p:cNvPr id="392" name="Google Shape;392;p14"/>
          <p:cNvSpPr txBox="1">
            <a:spLocks noGrp="1"/>
          </p:cNvSpPr>
          <p:nvPr>
            <p:ph type="body" idx="1"/>
          </p:nvPr>
        </p:nvSpPr>
        <p:spPr>
          <a:xfrm>
            <a:off x="611619" y="1789601"/>
            <a:ext cx="5574389" cy="477571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CB3DA"/>
              </a:buClr>
              <a:buSzPts val="2200"/>
              <a:buFont typeface="Noto Sans Symbols"/>
              <a:buChar char="▪"/>
            </a:pPr>
            <a:r>
              <a:rPr lang="en-US"/>
              <a:t>Dideoxyribonucleotides (ddNTPs) </a:t>
            </a:r>
            <a:endParaRPr/>
          </a:p>
        </p:txBody>
      </p:sp>
      <p:pic>
        <p:nvPicPr>
          <p:cNvPr id="393" name="Google Shape;393;p14" descr="This diagram shows that reaction test tubes are filled with primer, DNA template strands, polymerase, dNTPs, and ddNTPs.  The ddNTPs terminate the chains at varying lengths.  The components of each test tube are then moved through capillary gel, where a laser and detector system identify the flourescence of each individual ddNTP.  This information is then combined in a computer to produce a chromatograph based on color coded ddNTPs." title="Example sanger DNA sequencing protocol diagram"/>
          <p:cNvPicPr preferRelativeResize="0"/>
          <p:nvPr/>
        </p:nvPicPr>
        <p:blipFill rotWithShape="1">
          <a:blip r:embed="rId3">
            <a:alphaModFix/>
          </a:blip>
          <a:srcRect/>
          <a:stretch/>
        </p:blipFill>
        <p:spPr>
          <a:xfrm>
            <a:off x="5715000" y="2206937"/>
            <a:ext cx="6242439" cy="4297679"/>
          </a:xfrm>
          <a:prstGeom prst="rect">
            <a:avLst/>
          </a:prstGeom>
          <a:solidFill>
            <a:schemeClr val="lt1"/>
          </a:solidFill>
          <a:ln>
            <a:noFill/>
          </a:ln>
        </p:spPr>
      </p:pic>
      <p:grpSp>
        <p:nvGrpSpPr>
          <p:cNvPr id="394" name="Google Shape;394;p14"/>
          <p:cNvGrpSpPr/>
          <p:nvPr/>
        </p:nvGrpSpPr>
        <p:grpSpPr>
          <a:xfrm>
            <a:off x="990600" y="2438400"/>
            <a:ext cx="4436374" cy="1552731"/>
            <a:chOff x="990600" y="2438400"/>
            <a:chExt cx="4436374" cy="1552731"/>
          </a:xfrm>
        </p:grpSpPr>
        <p:pic>
          <p:nvPicPr>
            <p:cNvPr id="395" name="Google Shape;395;p14" descr="Test tubes for the Sanger DNA sequence protocol includes primed DNA, polymerase, dNTPs, as well as copies of single ddNTPs.  Each test tube will contain a different ddNTP--one tube will contain the ddAtp, one will contain ddTTP, another with ddCTP, and the fourth with ddGTP." title="Step #5 of the Sanger sequence"/>
            <p:cNvPicPr preferRelativeResize="0"/>
            <p:nvPr/>
          </p:nvPicPr>
          <p:blipFill rotWithShape="1">
            <a:blip r:embed="rId4">
              <a:alphaModFix/>
            </a:blip>
            <a:srcRect/>
            <a:stretch/>
          </p:blipFill>
          <p:spPr>
            <a:xfrm>
              <a:off x="990600" y="2438400"/>
              <a:ext cx="4436374" cy="1552731"/>
            </a:xfrm>
            <a:prstGeom prst="rect">
              <a:avLst/>
            </a:prstGeom>
            <a:noFill/>
            <a:ln w="88900" cap="sq" cmpd="thickThin">
              <a:solidFill>
                <a:srgbClr val="000000"/>
              </a:solidFill>
              <a:prstDash val="solid"/>
              <a:miter lim="800000"/>
              <a:headEnd type="none" w="sm" len="sm"/>
              <a:tailEnd type="none" w="sm" len="sm"/>
            </a:ln>
          </p:spPr>
        </p:pic>
        <p:sp>
          <p:nvSpPr>
            <p:cNvPr id="396" name="Google Shape;396;p14"/>
            <p:cNvSpPr/>
            <p:nvPr/>
          </p:nvSpPr>
          <p:spPr>
            <a:xfrm>
              <a:off x="1066800" y="2819400"/>
              <a:ext cx="3122181" cy="2286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7" name="Google Shape;397;p14"/>
            <p:cNvSpPr txBox="1"/>
            <p:nvPr/>
          </p:nvSpPr>
          <p:spPr>
            <a:xfrm>
              <a:off x="1295400" y="2749034"/>
              <a:ext cx="364202" cy="36933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G</a:t>
              </a:r>
              <a:endParaRPr/>
            </a:p>
          </p:txBody>
        </p:sp>
        <p:sp>
          <p:nvSpPr>
            <p:cNvPr id="398" name="Google Shape;398;p14"/>
            <p:cNvSpPr/>
            <p:nvPr/>
          </p:nvSpPr>
          <p:spPr>
            <a:xfrm>
              <a:off x="2076144" y="2764983"/>
              <a:ext cx="338554"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a:t>
              </a:r>
              <a:endParaRPr/>
            </a:p>
          </p:txBody>
        </p:sp>
        <p:sp>
          <p:nvSpPr>
            <p:cNvPr id="399" name="Google Shape;399;p14"/>
            <p:cNvSpPr/>
            <p:nvPr/>
          </p:nvSpPr>
          <p:spPr>
            <a:xfrm>
              <a:off x="2922225" y="2749034"/>
              <a:ext cx="325730" cy="369332"/>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a:t>
              </a:r>
              <a:endParaRPr/>
            </a:p>
          </p:txBody>
        </p:sp>
        <p:sp>
          <p:nvSpPr>
            <p:cNvPr id="400" name="Google Shape;400;p14"/>
            <p:cNvSpPr/>
            <p:nvPr/>
          </p:nvSpPr>
          <p:spPr>
            <a:xfrm>
              <a:off x="3691938" y="2764983"/>
              <a:ext cx="364202" cy="369332"/>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5"/>
          <p:cNvSpPr txBox="1">
            <a:spLocks noGrp="1"/>
          </p:cNvSpPr>
          <p:nvPr>
            <p:ph type="title"/>
          </p:nvPr>
        </p:nvSpPr>
        <p:spPr>
          <a:xfrm>
            <a:off x="533400" y="533400"/>
            <a:ext cx="9112316" cy="7868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By now, you should be able to…</a:t>
            </a:r>
            <a:endParaRPr/>
          </a:p>
        </p:txBody>
      </p:sp>
      <p:sp>
        <p:nvSpPr>
          <p:cNvPr id="407" name="Google Shape;407;p15"/>
          <p:cNvSpPr txBox="1">
            <a:spLocks noGrp="1"/>
          </p:cNvSpPr>
          <p:nvPr>
            <p:ph type="body" idx="1"/>
          </p:nvPr>
        </p:nvSpPr>
        <p:spPr>
          <a:xfrm>
            <a:off x="1143000" y="1548882"/>
            <a:ext cx="10210800" cy="477571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80000"/>
              </a:lnSpc>
              <a:spcBef>
                <a:spcPts val="0"/>
              </a:spcBef>
              <a:spcAft>
                <a:spcPts val="0"/>
              </a:spcAft>
              <a:buClr>
                <a:srgbClr val="9CB3DA"/>
              </a:buClr>
              <a:buSzPts val="2035"/>
              <a:buFont typeface="Noto Sans Symbols"/>
              <a:buChar char="▪"/>
            </a:pPr>
            <a:r>
              <a:rPr lang="en-US" sz="2035"/>
              <a:t>Describe what happens (and why) during the main steps in a PCR reaction: DNA denaturation, annealing of primers, and primer extension.   </a:t>
            </a:r>
            <a:endParaRPr/>
          </a:p>
          <a:p>
            <a:pPr marL="228600" lvl="0" indent="-228600" algn="l" rtl="0">
              <a:lnSpc>
                <a:spcPct val="80000"/>
              </a:lnSpc>
              <a:spcBef>
                <a:spcPts val="1000"/>
              </a:spcBef>
              <a:spcAft>
                <a:spcPts val="0"/>
              </a:spcAft>
              <a:buClr>
                <a:srgbClr val="9CB3DA"/>
              </a:buClr>
              <a:buSzPts val="2035"/>
              <a:buFont typeface="Noto Sans Symbols"/>
              <a:buChar char="▪"/>
            </a:pPr>
            <a:r>
              <a:rPr lang="en-US" sz="2035"/>
              <a:t>Differentiate Taq polymerase from the DNA polymerase that is naturally occurring in plants and explain why the former, and not the latter, is used in PCR.</a:t>
            </a:r>
            <a:endParaRPr/>
          </a:p>
          <a:p>
            <a:pPr marL="228600" lvl="0" indent="-228600" algn="l" rtl="0">
              <a:lnSpc>
                <a:spcPct val="80000"/>
              </a:lnSpc>
              <a:spcBef>
                <a:spcPts val="1000"/>
              </a:spcBef>
              <a:spcAft>
                <a:spcPts val="0"/>
              </a:spcAft>
              <a:buClr>
                <a:srgbClr val="9CB3DA"/>
              </a:buClr>
              <a:buSzPts val="2035"/>
              <a:buFont typeface="Noto Sans Symbols"/>
              <a:buChar char="▪"/>
            </a:pPr>
            <a:r>
              <a:rPr lang="en-US" sz="2035"/>
              <a:t>Describe primers and their essential role in PCR.  Why is it said that ANY sequence can be amplified with PCR?</a:t>
            </a:r>
            <a:endParaRPr/>
          </a:p>
          <a:p>
            <a:pPr marL="228600" lvl="0" indent="-228600" algn="l" rtl="0">
              <a:lnSpc>
                <a:spcPct val="80000"/>
              </a:lnSpc>
              <a:spcBef>
                <a:spcPts val="1000"/>
              </a:spcBef>
              <a:spcAft>
                <a:spcPts val="0"/>
              </a:spcAft>
              <a:buClr>
                <a:srgbClr val="9CB3DA"/>
              </a:buClr>
              <a:buSzPts val="2035"/>
              <a:buFont typeface="Noto Sans Symbols"/>
              <a:buChar char="▪"/>
            </a:pPr>
            <a:r>
              <a:rPr lang="en-US" sz="2035"/>
              <a:t>Given two aligned DNA sequences for a SSR and adjoining consensus regions, identify the regions you would use for primer designs and what you would expect to see in terms of amplification products. </a:t>
            </a:r>
            <a:endParaRPr/>
          </a:p>
          <a:p>
            <a:pPr marL="228600" lvl="0" indent="-228600" algn="l" rtl="0">
              <a:lnSpc>
                <a:spcPct val="80000"/>
              </a:lnSpc>
              <a:spcBef>
                <a:spcPts val="1000"/>
              </a:spcBef>
              <a:spcAft>
                <a:spcPts val="0"/>
              </a:spcAft>
              <a:buClr>
                <a:srgbClr val="9CB3DA"/>
              </a:buClr>
              <a:buSzPts val="2035"/>
              <a:buFont typeface="Noto Sans Symbols"/>
              <a:buChar char="▪"/>
            </a:pPr>
            <a:r>
              <a:rPr lang="en-US" sz="2035"/>
              <a:t>Describe the main steps in Sanger sequencing.  Why would one conduct a PCR on their target DNA prior to sequencing it using the Sanger method?</a:t>
            </a:r>
            <a:endParaRPr/>
          </a:p>
          <a:p>
            <a:pPr marL="228600" lvl="0" indent="-228600" algn="l" rtl="0">
              <a:lnSpc>
                <a:spcPct val="80000"/>
              </a:lnSpc>
              <a:spcBef>
                <a:spcPts val="1000"/>
              </a:spcBef>
              <a:spcAft>
                <a:spcPts val="0"/>
              </a:spcAft>
              <a:buClr>
                <a:srgbClr val="9CB3DA"/>
              </a:buClr>
              <a:buSzPts val="2035"/>
              <a:buFont typeface="Noto Sans Symbols"/>
              <a:buChar char="▪"/>
            </a:pPr>
            <a:r>
              <a:rPr lang="en-US" sz="2035"/>
              <a:t>Explain what ddNTPs are, and describe their essential role in Sanger sequencing.  Remember the key terms: “hydroxyl”, “chain termination” and “fluorescent tags”.</a:t>
            </a:r>
            <a:endParaRPr/>
          </a:p>
          <a:p>
            <a:pPr marL="228600" lvl="0" indent="-228600" algn="l" rtl="0">
              <a:lnSpc>
                <a:spcPct val="80000"/>
              </a:lnSpc>
              <a:spcBef>
                <a:spcPts val="1000"/>
              </a:spcBef>
              <a:spcAft>
                <a:spcPts val="0"/>
              </a:spcAft>
              <a:buClr>
                <a:srgbClr val="9CB3DA"/>
              </a:buClr>
              <a:buSzPts val="2035"/>
              <a:buFont typeface="Noto Sans Symbols"/>
              <a:buChar char="▪"/>
            </a:pPr>
            <a:r>
              <a:rPr lang="en-US" sz="2035"/>
              <a:t>Given base call results from electrophoresis performed in Sanger sequencing, spell out the actual sequence.  Remember: 1) the fragments differ by one base, and 2) the gel reading frame is complementary to the actual sequence.</a:t>
            </a:r>
            <a:endParaRPr/>
          </a:p>
          <a:p>
            <a:pPr marL="228600" lvl="0" indent="-99377" algn="l" rtl="0">
              <a:lnSpc>
                <a:spcPct val="80000"/>
              </a:lnSpc>
              <a:spcBef>
                <a:spcPts val="1000"/>
              </a:spcBef>
              <a:spcAft>
                <a:spcPts val="0"/>
              </a:spcAft>
              <a:buClr>
                <a:srgbClr val="9CB3DA"/>
              </a:buClr>
              <a:buSzPts val="2035"/>
              <a:buFont typeface="Noto Sans Symbols"/>
              <a:buNone/>
            </a:pPr>
            <a:endParaRPr sz="2035"/>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
          <p:cNvSpPr txBox="1">
            <a:spLocks noGrp="1"/>
          </p:cNvSpPr>
          <p:nvPr>
            <p:ph type="title"/>
          </p:nvPr>
        </p:nvSpPr>
        <p:spPr>
          <a:xfrm>
            <a:off x="533400" y="533400"/>
            <a:ext cx="9112316" cy="7868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DNA nucleotide structure - Revisited</a:t>
            </a:r>
            <a:endParaRPr/>
          </a:p>
        </p:txBody>
      </p:sp>
      <p:sp>
        <p:nvSpPr>
          <p:cNvPr id="204" name="Google Shape;204;p2"/>
          <p:cNvSpPr txBox="1">
            <a:spLocks noGrp="1"/>
          </p:cNvSpPr>
          <p:nvPr>
            <p:ph type="body" idx="1"/>
          </p:nvPr>
        </p:nvSpPr>
        <p:spPr>
          <a:xfrm>
            <a:off x="1143000" y="1548882"/>
            <a:ext cx="6019800" cy="264211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CB3DA"/>
              </a:buClr>
              <a:buSzPts val="2200"/>
              <a:buFont typeface="Noto Sans Symbols"/>
              <a:buChar char="▪"/>
            </a:pPr>
            <a:r>
              <a:rPr lang="en-US"/>
              <a:t>DNA nucleotide:</a:t>
            </a:r>
            <a:endParaRPr/>
          </a:p>
          <a:p>
            <a:pPr marL="685800" lvl="1" indent="-228600" algn="l" rtl="0">
              <a:lnSpc>
                <a:spcPct val="90000"/>
              </a:lnSpc>
              <a:spcBef>
                <a:spcPts val="500"/>
              </a:spcBef>
              <a:spcAft>
                <a:spcPts val="0"/>
              </a:spcAft>
              <a:buSzPts val="2200"/>
              <a:buChar char="▪"/>
            </a:pPr>
            <a:r>
              <a:rPr lang="en-US"/>
              <a:t>5-carbon sugar (“deoxyribose”)</a:t>
            </a:r>
            <a:endParaRPr/>
          </a:p>
          <a:p>
            <a:pPr marL="685800" lvl="1" indent="-228600" algn="l" rtl="0">
              <a:lnSpc>
                <a:spcPct val="90000"/>
              </a:lnSpc>
              <a:spcBef>
                <a:spcPts val="500"/>
              </a:spcBef>
              <a:spcAft>
                <a:spcPts val="0"/>
              </a:spcAft>
              <a:buSzPts val="2200"/>
              <a:buChar char="▪"/>
            </a:pPr>
            <a:r>
              <a:rPr lang="en-US"/>
              <a:t>Phosphate group</a:t>
            </a:r>
            <a:endParaRPr/>
          </a:p>
          <a:p>
            <a:pPr marL="685800" lvl="1" indent="-228600" algn="l" rtl="0">
              <a:lnSpc>
                <a:spcPct val="90000"/>
              </a:lnSpc>
              <a:spcBef>
                <a:spcPts val="500"/>
              </a:spcBef>
              <a:spcAft>
                <a:spcPts val="0"/>
              </a:spcAft>
              <a:buSzPts val="2200"/>
              <a:buChar char="▪"/>
            </a:pPr>
            <a:r>
              <a:rPr lang="en-US"/>
              <a:t>Nitrogen-containing base (A, G, T, or C)</a:t>
            </a:r>
            <a:endParaRPr/>
          </a:p>
          <a:p>
            <a:pPr marL="228600" lvl="0" indent="-228600" algn="l" rtl="0">
              <a:lnSpc>
                <a:spcPct val="90000"/>
              </a:lnSpc>
              <a:spcBef>
                <a:spcPts val="1600"/>
              </a:spcBef>
              <a:spcAft>
                <a:spcPts val="0"/>
              </a:spcAft>
              <a:buSzPts val="2200"/>
              <a:buChar char="▪"/>
            </a:pPr>
            <a:r>
              <a:rPr lang="en-US"/>
              <a:t>“Deoxyribonucleotide triphosphate”</a:t>
            </a:r>
            <a:endParaRPr/>
          </a:p>
        </p:txBody>
      </p:sp>
      <p:pic>
        <p:nvPicPr>
          <p:cNvPr id="205" name="Google Shape;205;p2" descr="Each DNA nucleotide contains a phosphate group, a sugar group, and a nitrogenous base.  The nitrogenous base connects to the sugar group at the sugar's 1 prime carbon site.  The phosphate group connects to the sugar group at the sugar's 5' site.  " title="DNA nucleotide"/>
          <p:cNvPicPr preferRelativeResize="0"/>
          <p:nvPr/>
        </p:nvPicPr>
        <p:blipFill rotWithShape="1">
          <a:blip r:embed="rId3">
            <a:alphaModFix/>
          </a:blip>
          <a:srcRect/>
          <a:stretch/>
        </p:blipFill>
        <p:spPr>
          <a:xfrm>
            <a:off x="3200400" y="3639672"/>
            <a:ext cx="3966370" cy="2836247"/>
          </a:xfrm>
          <a:prstGeom prst="rect">
            <a:avLst/>
          </a:prstGeom>
          <a:noFill/>
          <a:ln>
            <a:noFill/>
          </a:ln>
        </p:spPr>
      </p:pic>
      <p:pic>
        <p:nvPicPr>
          <p:cNvPr id="206" name="Google Shape;206;p2" descr="Comparison of the chemical structures of the purines (adenine and guanine)" title="Chemical structure of DNA purine nitrogen containing basess"/>
          <p:cNvPicPr preferRelativeResize="0"/>
          <p:nvPr/>
        </p:nvPicPr>
        <p:blipFill rotWithShape="1">
          <a:blip r:embed="rId4">
            <a:alphaModFix/>
          </a:blip>
          <a:srcRect r="-3767"/>
          <a:stretch/>
        </p:blipFill>
        <p:spPr>
          <a:xfrm>
            <a:off x="7609018" y="1341954"/>
            <a:ext cx="3897182" cy="2087880"/>
          </a:xfrm>
          <a:prstGeom prst="rect">
            <a:avLst/>
          </a:prstGeom>
          <a:noFill/>
          <a:ln w="38100" cap="flat" cmpd="sng">
            <a:solidFill>
              <a:schemeClr val="dk1"/>
            </a:solidFill>
            <a:prstDash val="solid"/>
            <a:round/>
            <a:headEnd type="none" w="sm" len="sm"/>
            <a:tailEnd type="none" w="sm" len="sm"/>
          </a:ln>
        </p:spPr>
      </p:pic>
      <p:pic>
        <p:nvPicPr>
          <p:cNvPr id="207" name="Google Shape;207;p2" descr="Comparison of the chemical structures of pyrimidines (cytosine and thymine)" title="Chemical structure of DNA pyrimidine nitrogen containing basess"/>
          <p:cNvPicPr preferRelativeResize="0"/>
          <p:nvPr/>
        </p:nvPicPr>
        <p:blipFill rotWithShape="1">
          <a:blip r:embed="rId5">
            <a:alphaModFix/>
          </a:blip>
          <a:srcRect l="-7318"/>
          <a:stretch/>
        </p:blipFill>
        <p:spPr>
          <a:xfrm>
            <a:off x="7969316" y="3733800"/>
            <a:ext cx="3352800" cy="2087880"/>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
          <p:cNvSpPr txBox="1">
            <a:spLocks noGrp="1"/>
          </p:cNvSpPr>
          <p:nvPr>
            <p:ph type="title"/>
          </p:nvPr>
        </p:nvSpPr>
        <p:spPr>
          <a:xfrm>
            <a:off x="533400" y="533400"/>
            <a:ext cx="9112316" cy="7868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DNA structure - Revisited</a:t>
            </a:r>
            <a:endParaRPr/>
          </a:p>
        </p:txBody>
      </p:sp>
      <p:sp>
        <p:nvSpPr>
          <p:cNvPr id="214" name="Google Shape;214;p3"/>
          <p:cNvSpPr txBox="1">
            <a:spLocks noGrp="1"/>
          </p:cNvSpPr>
          <p:nvPr>
            <p:ph type="body" idx="1"/>
          </p:nvPr>
        </p:nvSpPr>
        <p:spPr>
          <a:xfrm>
            <a:off x="911968" y="1492144"/>
            <a:ext cx="4955432" cy="424231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CB3DA"/>
              </a:buClr>
              <a:buSzPts val="2200"/>
              <a:buFont typeface="Noto Sans Symbols"/>
              <a:buChar char="▪"/>
            </a:pPr>
            <a:r>
              <a:rPr lang="en-US" b="1"/>
              <a:t>Backbone of DNA strand:  </a:t>
            </a:r>
            <a:br>
              <a:rPr lang="en-US"/>
            </a:br>
            <a:r>
              <a:rPr lang="en-US"/>
              <a:t>   Phosphate group + Sugar group</a:t>
            </a:r>
            <a:endParaRPr/>
          </a:p>
          <a:p>
            <a:pPr marL="228600" lvl="0" indent="-228600" algn="l" rtl="0">
              <a:lnSpc>
                <a:spcPct val="90000"/>
              </a:lnSpc>
              <a:spcBef>
                <a:spcPts val="1600"/>
              </a:spcBef>
              <a:spcAft>
                <a:spcPts val="0"/>
              </a:spcAft>
              <a:buSzPts val="2200"/>
              <a:buChar char="▪"/>
            </a:pPr>
            <a:r>
              <a:rPr lang="en-US" b="1"/>
              <a:t>Double helix:</a:t>
            </a:r>
            <a:endParaRPr/>
          </a:p>
          <a:p>
            <a:pPr marL="685800" lvl="1" indent="-228600" algn="l" rtl="0">
              <a:lnSpc>
                <a:spcPct val="90000"/>
              </a:lnSpc>
              <a:spcBef>
                <a:spcPts val="500"/>
              </a:spcBef>
              <a:spcAft>
                <a:spcPts val="0"/>
              </a:spcAft>
              <a:buSzPts val="2200"/>
              <a:buChar char="▪"/>
            </a:pPr>
            <a:r>
              <a:rPr lang="en-US"/>
              <a:t>Held together by a hydrogen bond between two complementary bases</a:t>
            </a:r>
            <a:endParaRPr/>
          </a:p>
          <a:p>
            <a:pPr marL="685800" lvl="1" indent="-228600" algn="l" rtl="0">
              <a:lnSpc>
                <a:spcPct val="90000"/>
              </a:lnSpc>
              <a:spcBef>
                <a:spcPts val="500"/>
              </a:spcBef>
              <a:spcAft>
                <a:spcPts val="0"/>
              </a:spcAft>
              <a:buSzPts val="2200"/>
              <a:buChar char="▪"/>
            </a:pPr>
            <a:r>
              <a:rPr lang="en-US"/>
              <a:t>Strands face opposite directions </a:t>
            </a:r>
            <a:br>
              <a:rPr lang="en-US"/>
            </a:br>
            <a:r>
              <a:rPr lang="en-US"/>
              <a:t>(5’ to 3’ versus 3’ to 5’)</a:t>
            </a:r>
            <a:endParaRPr/>
          </a:p>
        </p:txBody>
      </p:sp>
      <p:pic>
        <p:nvPicPr>
          <p:cNvPr id="215" name="Google Shape;215;p3" descr="This diagram shows how phosphodiester bonds are formed when the phosphate group from one DNA nucleotide forms an ester bond with one of the 5 carbon ends of the sugar group. This diagram uses examples of thymine, cytosine, and guanine being bound together in a segment of DNA." title="Phosphodiester bonds hold the nucleotides together within the same DNA strand"/>
          <p:cNvPicPr preferRelativeResize="0"/>
          <p:nvPr/>
        </p:nvPicPr>
        <p:blipFill rotWithShape="1">
          <a:blip r:embed="rId3">
            <a:alphaModFix/>
          </a:blip>
          <a:srcRect/>
          <a:stretch/>
        </p:blipFill>
        <p:spPr>
          <a:xfrm>
            <a:off x="1981200" y="4021948"/>
            <a:ext cx="2722114" cy="2475154"/>
          </a:xfrm>
          <a:prstGeom prst="rect">
            <a:avLst/>
          </a:prstGeom>
          <a:noFill/>
          <a:ln>
            <a:noFill/>
          </a:ln>
        </p:spPr>
      </p:pic>
      <p:pic>
        <p:nvPicPr>
          <p:cNvPr id="216" name="Google Shape;216;p3" descr="This diagram consists of three separate illustrations.  The first illustration (part A) shows how the DNA double helix in the traditional form (spiral shape) with identification of the complementary base pairs (color-coded for ATCG) and the sugar-phosphate backbone.  The middle illustration (part B) shows the same double helix DNA but spread flat so we can easily view the complementary base pairs and the direction of the DNA strands (either 5 prime to 3 prime or 3 prime to 5 prime).  Remember that A pairs with T and that C pairs with G within the DNA structure.  The illustration on the right (part C) shows the same DNA structure features in Part B but in more complete detail with the chemical structures shown.  From this diagram we can see how the phosphate and sugar units are &quot;bonded&quot; together to form the DNA backbone as well as where the bonds between complementary bases are located.  Remember, it is these bonds that hold the DNA double helix structure together." title="Multiple representations of DNA double helix"/>
          <p:cNvPicPr preferRelativeResize="0"/>
          <p:nvPr/>
        </p:nvPicPr>
        <p:blipFill rotWithShape="1">
          <a:blip r:embed="rId4">
            <a:alphaModFix/>
          </a:blip>
          <a:srcRect/>
          <a:stretch/>
        </p:blipFill>
        <p:spPr>
          <a:xfrm>
            <a:off x="5943600" y="3148884"/>
            <a:ext cx="5765216" cy="324626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grpSp>
        <p:nvGrpSpPr>
          <p:cNvPr id="217" name="Google Shape;217;p3" title="Example DNA sequence will read from left to right (which is the 5 prime end to the 3 prime end)"/>
          <p:cNvGrpSpPr/>
          <p:nvPr/>
        </p:nvGrpSpPr>
        <p:grpSpPr>
          <a:xfrm>
            <a:off x="4942362" y="1320282"/>
            <a:ext cx="6868638" cy="1482987"/>
            <a:chOff x="1471365" y="4749457"/>
            <a:chExt cx="6868638" cy="1482987"/>
          </a:xfrm>
        </p:grpSpPr>
        <p:pic>
          <p:nvPicPr>
            <p:cNvPr id="218" name="Google Shape;218;p3" title="Example DNA sequence beginning with 5 prime end of strand at upper left corner and ending with the 3 prime end of strand at bottom right corner"/>
            <p:cNvPicPr preferRelativeResize="0"/>
            <p:nvPr/>
          </p:nvPicPr>
          <p:blipFill rotWithShape="1">
            <a:blip r:embed="rId5">
              <a:alphaModFix/>
            </a:blip>
            <a:srcRect/>
            <a:stretch/>
          </p:blipFill>
          <p:spPr>
            <a:xfrm>
              <a:off x="3048000" y="4782788"/>
              <a:ext cx="5292003" cy="1389412"/>
            </a:xfrm>
            <a:prstGeom prst="rect">
              <a:avLst/>
            </a:prstGeom>
            <a:noFill/>
            <a:ln>
              <a:noFill/>
            </a:ln>
          </p:spPr>
        </p:pic>
        <p:sp>
          <p:nvSpPr>
            <p:cNvPr id="219" name="Google Shape;219;p3"/>
            <p:cNvSpPr txBox="1"/>
            <p:nvPr/>
          </p:nvSpPr>
          <p:spPr>
            <a:xfrm>
              <a:off x="1471365" y="4749457"/>
              <a:ext cx="138223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Times New Roman"/>
                  <a:ea typeface="Times New Roman"/>
                  <a:cs typeface="Times New Roman"/>
                  <a:sym typeface="Times New Roman"/>
                </a:rPr>
                <a:t>5’ end of strand</a:t>
              </a:r>
              <a:endParaRPr/>
            </a:p>
          </p:txBody>
        </p:sp>
        <p:cxnSp>
          <p:nvCxnSpPr>
            <p:cNvPr id="220" name="Google Shape;220;p3"/>
            <p:cNvCxnSpPr/>
            <p:nvPr/>
          </p:nvCxnSpPr>
          <p:spPr>
            <a:xfrm rot="10800000">
              <a:off x="2777403" y="4892749"/>
              <a:ext cx="304800" cy="0"/>
            </a:xfrm>
            <a:prstGeom prst="straightConnector1">
              <a:avLst/>
            </a:prstGeom>
            <a:noFill/>
            <a:ln w="38100" cap="flat" cmpd="sng">
              <a:solidFill>
                <a:schemeClr val="accent1"/>
              </a:solidFill>
              <a:prstDash val="solid"/>
              <a:miter lim="800000"/>
              <a:headEnd type="none" w="sm" len="sm"/>
              <a:tailEnd type="triangle" w="med" len="med"/>
            </a:ln>
          </p:spPr>
        </p:cxnSp>
        <p:sp>
          <p:nvSpPr>
            <p:cNvPr id="221" name="Google Shape;221;p3"/>
            <p:cNvSpPr txBox="1"/>
            <p:nvPr/>
          </p:nvSpPr>
          <p:spPr>
            <a:xfrm>
              <a:off x="6739803" y="5909279"/>
              <a:ext cx="1382238"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Times New Roman"/>
                  <a:ea typeface="Times New Roman"/>
                  <a:cs typeface="Times New Roman"/>
                  <a:sym typeface="Times New Roman"/>
                </a:rPr>
                <a:t>3’ end of strand</a:t>
              </a:r>
              <a:endParaRPr/>
            </a:p>
          </p:txBody>
        </p:sp>
        <p:cxnSp>
          <p:nvCxnSpPr>
            <p:cNvPr id="222" name="Google Shape;222;p3"/>
            <p:cNvCxnSpPr/>
            <p:nvPr/>
          </p:nvCxnSpPr>
          <p:spPr>
            <a:xfrm>
              <a:off x="6400801" y="6035749"/>
              <a:ext cx="384093" cy="0"/>
            </a:xfrm>
            <a:prstGeom prst="straightConnector1">
              <a:avLst/>
            </a:prstGeom>
            <a:noFill/>
            <a:ln w="38100" cap="flat" cmpd="sng">
              <a:solidFill>
                <a:schemeClr val="accent1"/>
              </a:solidFill>
              <a:prstDash val="solid"/>
              <a:miter lim="800000"/>
              <a:headEnd type="none" w="sm" len="sm"/>
              <a:tailEnd type="triangle" w="med" len="med"/>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
          <p:cNvSpPr txBox="1">
            <a:spLocks noGrp="1"/>
          </p:cNvSpPr>
          <p:nvPr>
            <p:ph type="title"/>
          </p:nvPr>
        </p:nvSpPr>
        <p:spPr>
          <a:xfrm>
            <a:off x="533400" y="533400"/>
            <a:ext cx="9112316" cy="7868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Polymerase Chain Reaction (PCR)</a:t>
            </a:r>
            <a:endParaRPr/>
          </a:p>
        </p:txBody>
      </p:sp>
      <p:sp>
        <p:nvSpPr>
          <p:cNvPr id="229" name="Google Shape;229;p4"/>
          <p:cNvSpPr txBox="1">
            <a:spLocks noGrp="1"/>
          </p:cNvSpPr>
          <p:nvPr>
            <p:ph type="body" idx="1"/>
          </p:nvPr>
        </p:nvSpPr>
        <p:spPr>
          <a:xfrm>
            <a:off x="1143000" y="1548882"/>
            <a:ext cx="10210800" cy="157531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CB3DA"/>
              </a:buClr>
              <a:buSzPts val="2200"/>
              <a:buFont typeface="Noto Sans Symbols"/>
              <a:buChar char="▪"/>
            </a:pPr>
            <a:r>
              <a:rPr lang="en-US"/>
              <a:t>K.B Mullis - 1983</a:t>
            </a:r>
            <a:endParaRPr/>
          </a:p>
          <a:p>
            <a:pPr marL="228600" lvl="0" indent="-228600" algn="l" rtl="0">
              <a:lnSpc>
                <a:spcPct val="90000"/>
              </a:lnSpc>
              <a:spcBef>
                <a:spcPts val="1000"/>
              </a:spcBef>
              <a:spcAft>
                <a:spcPts val="0"/>
              </a:spcAft>
              <a:buClr>
                <a:srgbClr val="9CB3DA"/>
              </a:buClr>
              <a:buSzPts val="2200"/>
              <a:buFont typeface="Noto Sans Symbols"/>
              <a:buChar char="▪"/>
            </a:pPr>
            <a:r>
              <a:rPr lang="en-US" i="1"/>
              <a:t>In vitro </a:t>
            </a:r>
            <a:r>
              <a:rPr lang="en-US"/>
              <a:t>amplification (or replication) of any DNA sequence</a:t>
            </a:r>
            <a:endParaRPr/>
          </a:p>
        </p:txBody>
      </p:sp>
      <p:pic>
        <p:nvPicPr>
          <p:cNvPr id="230" name="Google Shape;230;p4" descr="DNA replication consists of an original template strand unwinding and DNA polymerase forming a new daughter strand (also called the leading strand) that adheres to base-pairing rules. " title="DNA replication"/>
          <p:cNvPicPr preferRelativeResize="0"/>
          <p:nvPr/>
        </p:nvPicPr>
        <p:blipFill rotWithShape="1">
          <a:blip r:embed="rId3">
            <a:alphaModFix/>
          </a:blip>
          <a:srcRect/>
          <a:stretch/>
        </p:blipFill>
        <p:spPr>
          <a:xfrm>
            <a:off x="1066800" y="2819400"/>
            <a:ext cx="5397179" cy="3334521"/>
          </a:xfrm>
          <a:prstGeom prst="rect">
            <a:avLst/>
          </a:prstGeom>
          <a:noFill/>
          <a:ln>
            <a:noFill/>
          </a:ln>
        </p:spPr>
      </p:pic>
      <p:pic>
        <p:nvPicPr>
          <p:cNvPr id="231" name="Google Shape;231;p4" descr="This image shows Kary Mullis holding his surf board on a California Beach.  The text on the image reads &quot;Kary Mullis 1944-2019&quot;" title="Picture of Kary Mullis, the father of PCR"/>
          <p:cNvPicPr preferRelativeResize="0"/>
          <p:nvPr/>
        </p:nvPicPr>
        <p:blipFill rotWithShape="1">
          <a:blip r:embed="rId4">
            <a:alphaModFix/>
          </a:blip>
          <a:srcRect/>
          <a:stretch/>
        </p:blipFill>
        <p:spPr>
          <a:xfrm>
            <a:off x="7543800" y="3276600"/>
            <a:ext cx="3667125" cy="2714625"/>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
          <p:cNvSpPr txBox="1">
            <a:spLocks noGrp="1"/>
          </p:cNvSpPr>
          <p:nvPr>
            <p:ph type="title"/>
          </p:nvPr>
        </p:nvSpPr>
        <p:spPr>
          <a:xfrm>
            <a:off x="627541" y="321600"/>
            <a:ext cx="5316059" cy="10371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PCR </a:t>
            </a:r>
            <a:endParaRPr/>
          </a:p>
        </p:txBody>
      </p:sp>
      <p:sp>
        <p:nvSpPr>
          <p:cNvPr id="238" name="Google Shape;238;p5"/>
          <p:cNvSpPr txBox="1">
            <a:spLocks noGrp="1"/>
          </p:cNvSpPr>
          <p:nvPr>
            <p:ph type="body" idx="1"/>
          </p:nvPr>
        </p:nvSpPr>
        <p:spPr>
          <a:xfrm>
            <a:off x="611619" y="1789601"/>
            <a:ext cx="6932181" cy="477571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CB3DA"/>
              </a:buClr>
              <a:buSzPts val="2200"/>
              <a:buFont typeface="Noto Sans Symbols"/>
              <a:buChar char="▪"/>
            </a:pPr>
            <a:r>
              <a:rPr lang="en-US"/>
              <a:t>The PCR reaction consists of:</a:t>
            </a:r>
            <a:endParaRPr/>
          </a:p>
          <a:p>
            <a:pPr marL="685800" lvl="1" indent="-228600" algn="l" rtl="0">
              <a:lnSpc>
                <a:spcPct val="90000"/>
              </a:lnSpc>
              <a:spcBef>
                <a:spcPts val="500"/>
              </a:spcBef>
              <a:spcAft>
                <a:spcPts val="0"/>
              </a:spcAft>
              <a:buSzPts val="2200"/>
              <a:buChar char="▪"/>
            </a:pPr>
            <a:r>
              <a:rPr lang="en-US"/>
              <a:t>DNA template (entire genome or a DNA fragment)</a:t>
            </a:r>
            <a:endParaRPr/>
          </a:p>
          <a:p>
            <a:pPr marL="685800" lvl="1" indent="-228600" algn="l" rtl="0">
              <a:lnSpc>
                <a:spcPct val="90000"/>
              </a:lnSpc>
              <a:spcBef>
                <a:spcPts val="500"/>
              </a:spcBef>
              <a:spcAft>
                <a:spcPts val="0"/>
              </a:spcAft>
              <a:buSzPts val="2200"/>
              <a:buChar char="▪"/>
            </a:pPr>
            <a:r>
              <a:rPr lang="en-US"/>
              <a:t>Primers (oligonucleotides)</a:t>
            </a:r>
            <a:endParaRPr/>
          </a:p>
          <a:p>
            <a:pPr marL="685800" lvl="1" indent="-228600" algn="l" rtl="0">
              <a:lnSpc>
                <a:spcPct val="90000"/>
              </a:lnSpc>
              <a:spcBef>
                <a:spcPts val="500"/>
              </a:spcBef>
              <a:spcAft>
                <a:spcPts val="0"/>
              </a:spcAft>
              <a:buSzPts val="2200"/>
              <a:buChar char="▪"/>
            </a:pPr>
            <a:r>
              <a:rPr lang="en-US"/>
              <a:t>Deoxyribonucleotide triphosphates (dNTPs)</a:t>
            </a:r>
            <a:endParaRPr/>
          </a:p>
          <a:p>
            <a:pPr marL="685800" lvl="1" indent="-228600" algn="l" rtl="0">
              <a:lnSpc>
                <a:spcPct val="90000"/>
              </a:lnSpc>
              <a:spcBef>
                <a:spcPts val="500"/>
              </a:spcBef>
              <a:spcAft>
                <a:spcPts val="0"/>
              </a:spcAft>
              <a:buSzPts val="2200"/>
              <a:buChar char="▪"/>
            </a:pPr>
            <a:r>
              <a:rPr lang="en-US"/>
              <a:t>Thermostable DNA polymerase (Taq polymerase)</a:t>
            </a:r>
            <a:endParaRPr/>
          </a:p>
          <a:p>
            <a:pPr marL="685800" lvl="1" indent="-228600" algn="l" rtl="0">
              <a:lnSpc>
                <a:spcPct val="90000"/>
              </a:lnSpc>
              <a:spcBef>
                <a:spcPts val="500"/>
              </a:spcBef>
              <a:spcAft>
                <a:spcPts val="0"/>
              </a:spcAft>
              <a:buSzPts val="2200"/>
              <a:buChar char="▪"/>
            </a:pPr>
            <a:r>
              <a:rPr lang="en-US"/>
              <a:t>Buffer, cations, water</a:t>
            </a:r>
            <a:endParaRPr/>
          </a:p>
        </p:txBody>
      </p:sp>
      <p:pic>
        <p:nvPicPr>
          <p:cNvPr id="239" name="Google Shape;239;p5" descr="This diagram shows the chemical structures that comrpise nucleosides, the added phosphate group to make a &quot;nucleoside&quot; a &quot;nucleotide&quot; and subsequent chemical structure additions to form other compounds.  A nucleoside is the individual adenine, guanine, cytosine, and thymine molecules for DNA." title="Expansion of nucleoside classification"/>
          <p:cNvPicPr preferRelativeResize="0"/>
          <p:nvPr/>
        </p:nvPicPr>
        <p:blipFill rotWithShape="1">
          <a:blip r:embed="rId3">
            <a:alphaModFix/>
          </a:blip>
          <a:srcRect/>
          <a:stretch/>
        </p:blipFill>
        <p:spPr>
          <a:xfrm>
            <a:off x="1219200" y="4412419"/>
            <a:ext cx="6039087" cy="2145229"/>
          </a:xfrm>
          <a:prstGeom prst="rect">
            <a:avLst/>
          </a:prstGeom>
          <a:noFill/>
          <a:ln>
            <a:noFill/>
          </a:ln>
        </p:spPr>
      </p:pic>
      <p:pic>
        <p:nvPicPr>
          <p:cNvPr id="240" name="Google Shape;240;p5" descr="The template DNA, buffer, Taq polymerase, dNTPs, and primers will all be added to the reaction tube for mixing and processing." title="reaction tube showing that all the PCR reaction components will be placed inside the tube for mixing."/>
          <p:cNvPicPr preferRelativeResize="0"/>
          <p:nvPr/>
        </p:nvPicPr>
        <p:blipFill rotWithShape="1">
          <a:blip r:embed="rId4">
            <a:alphaModFix/>
          </a:blip>
          <a:srcRect/>
          <a:stretch/>
        </p:blipFill>
        <p:spPr>
          <a:xfrm>
            <a:off x="8767950" y="432862"/>
            <a:ext cx="3015590" cy="25908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1" name="Google Shape;241;p5" title="Arrow noting that the PCR pre-mix containing all of the components will be placed inside the PCR machine"/>
          <p:cNvSpPr/>
          <p:nvPr/>
        </p:nvSpPr>
        <p:spPr>
          <a:xfrm>
            <a:off x="10170175" y="3206335"/>
            <a:ext cx="304800" cy="990600"/>
          </a:xfrm>
          <a:prstGeom prst="downArrow">
            <a:avLst>
              <a:gd name="adj1" fmla="val 50000"/>
              <a:gd name="adj2" fmla="val 98322"/>
            </a:avLst>
          </a:prstGeom>
          <a:solidFill>
            <a:srgbClr val="9CB3DA"/>
          </a:solidFill>
          <a:ln w="28575"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2" name="Google Shape;242;p5" title="Screenshot of a commercially available Taq DNA polymerase"/>
          <p:cNvPicPr preferRelativeResize="0"/>
          <p:nvPr/>
        </p:nvPicPr>
        <p:blipFill rotWithShape="1">
          <a:blip r:embed="rId5">
            <a:alphaModFix/>
          </a:blip>
          <a:srcRect/>
          <a:stretch/>
        </p:blipFill>
        <p:spPr>
          <a:xfrm>
            <a:off x="7254869" y="2913088"/>
            <a:ext cx="2133600" cy="1362614"/>
          </a:xfrm>
          <a:prstGeom prst="rect">
            <a:avLst/>
          </a:prstGeom>
          <a:noFill/>
          <a:ln>
            <a:noFill/>
          </a:ln>
          <a:effectLst>
            <a:outerShdw blurRad="190500" algn="tl" rotWithShape="0">
              <a:srgbClr val="000000">
                <a:alpha val="69803"/>
              </a:srgbClr>
            </a:outerShdw>
          </a:effectLst>
        </p:spPr>
      </p:pic>
      <p:pic>
        <p:nvPicPr>
          <p:cNvPr id="243" name="Google Shape;243;p5" descr="This is a piece of equipment utilized within the PCR protocols" title="Real-time PCR cycler, the Rotor-Gene Q"/>
          <p:cNvPicPr preferRelativeResize="0"/>
          <p:nvPr/>
        </p:nvPicPr>
        <p:blipFill rotWithShape="1">
          <a:blip r:embed="rId6">
            <a:alphaModFix/>
          </a:blip>
          <a:srcRect/>
          <a:stretch/>
        </p:blipFill>
        <p:spPr>
          <a:xfrm>
            <a:off x="8458200" y="4375572"/>
            <a:ext cx="3271551" cy="2022414"/>
          </a:xfrm>
          <a:prstGeom prst="rect">
            <a:avLst/>
          </a:prstGeom>
          <a:noFill/>
          <a:ln w="88900" cap="sq" cmpd="thickThin">
            <a:solidFill>
              <a:srgbClr val="000000"/>
            </a:solidFill>
            <a:prstDash val="solid"/>
            <a:miter lim="800000"/>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
          <p:cNvSpPr txBox="1">
            <a:spLocks noGrp="1"/>
          </p:cNvSpPr>
          <p:nvPr>
            <p:ph type="title"/>
          </p:nvPr>
        </p:nvSpPr>
        <p:spPr>
          <a:xfrm>
            <a:off x="533400" y="533400"/>
            <a:ext cx="9112316" cy="7868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PCR Principles</a:t>
            </a:r>
            <a:endParaRPr/>
          </a:p>
        </p:txBody>
      </p:sp>
      <p:sp>
        <p:nvSpPr>
          <p:cNvPr id="250" name="Google Shape;250;p6"/>
          <p:cNvSpPr txBox="1">
            <a:spLocks noGrp="1"/>
          </p:cNvSpPr>
          <p:nvPr>
            <p:ph type="body" idx="1"/>
          </p:nvPr>
        </p:nvSpPr>
        <p:spPr>
          <a:xfrm>
            <a:off x="1143000" y="1548882"/>
            <a:ext cx="10363200" cy="477571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CB3DA"/>
              </a:buClr>
              <a:buSzPts val="2200"/>
              <a:buFont typeface="Noto Sans Symbols"/>
              <a:buChar char="▪"/>
            </a:pPr>
            <a:r>
              <a:rPr lang="en-US" b="1"/>
              <a:t>Steps in the reaction:</a:t>
            </a:r>
            <a:endParaRPr/>
          </a:p>
          <a:p>
            <a:pPr marL="914400" lvl="1" indent="-457200" algn="l" rtl="0">
              <a:lnSpc>
                <a:spcPct val="90000"/>
              </a:lnSpc>
              <a:spcBef>
                <a:spcPts val="500"/>
              </a:spcBef>
              <a:spcAft>
                <a:spcPts val="0"/>
              </a:spcAft>
              <a:buClr>
                <a:schemeClr val="dk1"/>
              </a:buClr>
              <a:buSzPts val="2200"/>
              <a:buFont typeface="Arial"/>
              <a:buAutoNum type="arabicPeriod"/>
            </a:pPr>
            <a:r>
              <a:rPr lang="en-US"/>
              <a:t>Denaturing the target DNA to make it single-stranded</a:t>
            </a:r>
            <a:endParaRPr/>
          </a:p>
          <a:p>
            <a:pPr marL="914400" lvl="1" indent="-457200" algn="l" rtl="0">
              <a:lnSpc>
                <a:spcPct val="90000"/>
              </a:lnSpc>
              <a:spcBef>
                <a:spcPts val="500"/>
              </a:spcBef>
              <a:spcAft>
                <a:spcPts val="0"/>
              </a:spcAft>
              <a:buClr>
                <a:schemeClr val="dk1"/>
              </a:buClr>
              <a:buSzPts val="2200"/>
              <a:buFont typeface="Arial"/>
              <a:buAutoNum type="arabicPeriod"/>
            </a:pPr>
            <a:r>
              <a:rPr lang="en-US"/>
              <a:t>Addition of the primers (single stranded oligonucleotides)</a:t>
            </a:r>
            <a:endParaRPr/>
          </a:p>
          <a:p>
            <a:pPr marL="914400" lvl="1" indent="-457200" algn="l" rtl="0">
              <a:lnSpc>
                <a:spcPct val="90000"/>
              </a:lnSpc>
              <a:spcBef>
                <a:spcPts val="500"/>
              </a:spcBef>
              <a:spcAft>
                <a:spcPts val="0"/>
              </a:spcAft>
              <a:buClr>
                <a:schemeClr val="dk1"/>
              </a:buClr>
              <a:buSzPts val="2200"/>
              <a:buFont typeface="Arial"/>
              <a:buAutoNum type="arabicPeriod"/>
            </a:pPr>
            <a:r>
              <a:rPr lang="en-US"/>
              <a:t>Hybridization (“annealing”) of the primers to the template</a:t>
            </a:r>
            <a:endParaRPr/>
          </a:p>
          <a:p>
            <a:pPr marL="914400" lvl="1" indent="-457200" algn="l" rtl="0">
              <a:lnSpc>
                <a:spcPct val="90000"/>
              </a:lnSpc>
              <a:spcBef>
                <a:spcPts val="500"/>
              </a:spcBef>
              <a:spcAft>
                <a:spcPts val="0"/>
              </a:spcAft>
              <a:buClr>
                <a:schemeClr val="dk1"/>
              </a:buClr>
              <a:buSzPts val="2200"/>
              <a:buFont typeface="Arial"/>
              <a:buAutoNum type="arabicPeriod"/>
            </a:pPr>
            <a:r>
              <a:rPr lang="en-US"/>
              <a:t>Primer extension (Taq polymerase)</a:t>
            </a:r>
            <a:endParaRPr/>
          </a:p>
          <a:p>
            <a:pPr marL="228600" lvl="0" indent="-228600" algn="l" rtl="0">
              <a:lnSpc>
                <a:spcPct val="90000"/>
              </a:lnSpc>
              <a:spcBef>
                <a:spcPts val="2200"/>
              </a:spcBef>
              <a:spcAft>
                <a:spcPts val="0"/>
              </a:spcAft>
              <a:buSzPts val="2200"/>
              <a:buChar char="▪"/>
            </a:pPr>
            <a:r>
              <a:rPr lang="en-US"/>
              <a:t>The DNA between the primers is amplified by the polymerase </a:t>
            </a:r>
            <a:endParaRPr/>
          </a:p>
          <a:p>
            <a:pPr marL="685800" lvl="1" indent="-228600" algn="l" rtl="0">
              <a:lnSpc>
                <a:spcPct val="90000"/>
              </a:lnSpc>
              <a:spcBef>
                <a:spcPts val="1100"/>
              </a:spcBef>
              <a:spcAft>
                <a:spcPts val="0"/>
              </a:spcAft>
              <a:buSzPts val="2200"/>
              <a:buChar char="▪"/>
            </a:pPr>
            <a:r>
              <a:rPr lang="en-US"/>
              <a:t>In subsequent reactions, the original template plus the newly amplified fragments will serve as templates</a:t>
            </a:r>
            <a:endParaRPr/>
          </a:p>
          <a:p>
            <a:pPr marL="228600" lvl="0" indent="-228600" algn="l" rtl="0">
              <a:lnSpc>
                <a:spcPct val="90000"/>
              </a:lnSpc>
              <a:spcBef>
                <a:spcPts val="1600"/>
              </a:spcBef>
              <a:spcAft>
                <a:spcPts val="0"/>
              </a:spcAft>
              <a:buSzPts val="2200"/>
              <a:buChar char="▪"/>
            </a:pPr>
            <a:r>
              <a:rPr lang="en-US"/>
              <a:t>The choice of what DNA will be amplified by the polymerase is determined by the </a:t>
            </a:r>
            <a:r>
              <a:rPr lang="en-US" b="1"/>
              <a:t>primers</a:t>
            </a: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txBox="1">
            <a:spLocks noGrp="1"/>
          </p:cNvSpPr>
          <p:nvPr>
            <p:ph type="title"/>
          </p:nvPr>
        </p:nvSpPr>
        <p:spPr>
          <a:xfrm>
            <a:off x="627540" y="381000"/>
            <a:ext cx="7666087" cy="9777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Primers and amplification target example – </a:t>
            </a:r>
            <a:br>
              <a:rPr lang="en-US"/>
            </a:br>
            <a:r>
              <a:rPr lang="en-US"/>
              <a:t>    1st and 2nd cycles</a:t>
            </a:r>
            <a:endParaRPr/>
          </a:p>
        </p:txBody>
      </p:sp>
      <p:sp>
        <p:nvSpPr>
          <p:cNvPr id="257" name="Google Shape;257;p7"/>
          <p:cNvSpPr txBox="1"/>
          <p:nvPr/>
        </p:nvSpPr>
        <p:spPr>
          <a:xfrm>
            <a:off x="498286" y="1674079"/>
            <a:ext cx="3839152"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DNA template: 5’ AAATACTGGGCACCAAA</a:t>
            </a:r>
            <a:endParaRPr/>
          </a:p>
        </p:txBody>
      </p:sp>
      <p:sp>
        <p:nvSpPr>
          <p:cNvPr id="258" name="Google Shape;258;p7"/>
          <p:cNvSpPr txBox="1"/>
          <p:nvPr/>
        </p:nvSpPr>
        <p:spPr>
          <a:xfrm>
            <a:off x="4315403" y="1674236"/>
            <a:ext cx="3561195" cy="33855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600">
                <a:solidFill>
                  <a:srgbClr val="FF0000"/>
                </a:solidFill>
                <a:latin typeface="Calibri"/>
                <a:ea typeface="Calibri"/>
                <a:cs typeface="Calibri"/>
                <a:sym typeface="Calibri"/>
              </a:rPr>
              <a:t>Target sequence: 5’ ACTGGGCACC</a:t>
            </a:r>
            <a:endParaRPr/>
          </a:p>
        </p:txBody>
      </p:sp>
      <p:sp>
        <p:nvSpPr>
          <p:cNvPr id="259" name="Google Shape;259;p7"/>
          <p:cNvSpPr txBox="1"/>
          <p:nvPr/>
        </p:nvSpPr>
        <p:spPr>
          <a:xfrm>
            <a:off x="8967253" y="1492903"/>
            <a:ext cx="246274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70C0"/>
                </a:solidFill>
                <a:latin typeface="Calibri"/>
                <a:ea typeface="Calibri"/>
                <a:cs typeface="Calibri"/>
                <a:sym typeface="Calibri"/>
              </a:rPr>
              <a:t>Primers: </a:t>
            </a:r>
            <a:r>
              <a:rPr lang="en-US" sz="1600" b="1">
                <a:solidFill>
                  <a:srgbClr val="0070C0"/>
                </a:solidFill>
                <a:latin typeface="Calibri"/>
                <a:ea typeface="Calibri"/>
                <a:cs typeface="Calibri"/>
                <a:sym typeface="Calibri"/>
              </a:rPr>
              <a:t>TGG</a:t>
            </a:r>
            <a:r>
              <a:rPr lang="en-US" sz="1600">
                <a:solidFill>
                  <a:srgbClr val="0070C0"/>
                </a:solidFill>
                <a:latin typeface="Calibri"/>
                <a:ea typeface="Calibri"/>
                <a:cs typeface="Calibri"/>
                <a:sym typeface="Calibri"/>
              </a:rPr>
              <a:t> (reverse)</a:t>
            </a:r>
            <a:endParaRPr/>
          </a:p>
          <a:p>
            <a:pPr marL="0" marR="0" lvl="0" indent="0" algn="l" rtl="0">
              <a:spcBef>
                <a:spcPts val="0"/>
              </a:spcBef>
              <a:spcAft>
                <a:spcPts val="0"/>
              </a:spcAft>
              <a:buNone/>
            </a:pPr>
            <a:r>
              <a:rPr lang="en-US" sz="1600">
                <a:solidFill>
                  <a:srgbClr val="0070C0"/>
                </a:solidFill>
                <a:latin typeface="Calibri"/>
                <a:ea typeface="Calibri"/>
                <a:cs typeface="Calibri"/>
                <a:sym typeface="Calibri"/>
              </a:rPr>
              <a:t>                </a:t>
            </a:r>
            <a:r>
              <a:rPr lang="en-US" sz="1600" b="1">
                <a:solidFill>
                  <a:srgbClr val="0070C0"/>
                </a:solidFill>
                <a:latin typeface="Calibri"/>
                <a:ea typeface="Calibri"/>
                <a:cs typeface="Calibri"/>
                <a:sym typeface="Calibri"/>
              </a:rPr>
              <a:t>ACT</a:t>
            </a:r>
            <a:r>
              <a:rPr lang="en-US" sz="1600">
                <a:solidFill>
                  <a:srgbClr val="0070C0"/>
                </a:solidFill>
                <a:latin typeface="Calibri"/>
                <a:ea typeface="Calibri"/>
                <a:cs typeface="Calibri"/>
                <a:sym typeface="Calibri"/>
              </a:rPr>
              <a:t> (forward)</a:t>
            </a:r>
            <a:endParaRPr/>
          </a:p>
        </p:txBody>
      </p:sp>
      <p:cxnSp>
        <p:nvCxnSpPr>
          <p:cNvPr id="260" name="Google Shape;260;p7" descr="This is simply a line to denote the beginning of the first cycle of the PCR process" title="Slide separation"/>
          <p:cNvCxnSpPr/>
          <p:nvPr/>
        </p:nvCxnSpPr>
        <p:spPr>
          <a:xfrm rot="10800000" flipH="1">
            <a:off x="504248" y="2096722"/>
            <a:ext cx="10925752" cy="18077"/>
          </a:xfrm>
          <a:prstGeom prst="straightConnector1">
            <a:avLst/>
          </a:prstGeom>
          <a:noFill/>
          <a:ln w="19050" cap="flat" cmpd="sng">
            <a:solidFill>
              <a:schemeClr val="accent2"/>
            </a:solidFill>
            <a:prstDash val="solid"/>
            <a:miter lim="800000"/>
            <a:headEnd type="none" w="sm" len="sm"/>
            <a:tailEnd type="none" w="sm" len="sm"/>
          </a:ln>
        </p:spPr>
      </p:cxnSp>
      <p:sp>
        <p:nvSpPr>
          <p:cNvPr id="261" name="Google Shape;261;p7"/>
          <p:cNvSpPr txBox="1"/>
          <p:nvPr/>
        </p:nvSpPr>
        <p:spPr>
          <a:xfrm>
            <a:off x="446043" y="2161856"/>
            <a:ext cx="1382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First cycle</a:t>
            </a:r>
            <a:endParaRPr/>
          </a:p>
        </p:txBody>
      </p:sp>
      <p:sp>
        <p:nvSpPr>
          <p:cNvPr id="262" name="Google Shape;262;p7"/>
          <p:cNvSpPr txBox="1"/>
          <p:nvPr/>
        </p:nvSpPr>
        <p:spPr>
          <a:xfrm>
            <a:off x="498286" y="2976723"/>
            <a:ext cx="275071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5’ AAA TAC TGG GCA CCA AA</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3’ TTT ATG ACC  CGT  GGT TT   </a:t>
            </a:r>
            <a:endParaRPr/>
          </a:p>
        </p:txBody>
      </p:sp>
      <p:sp>
        <p:nvSpPr>
          <p:cNvPr id="263" name="Google Shape;263;p7" descr="After this bracket, the template double-stranded DNA is split into two single strands" title="Bracket to note that the template DNA strand is exposed to heat and denatured as step #1 of the first cycle in the PCR process"/>
          <p:cNvSpPr/>
          <p:nvPr/>
        </p:nvSpPr>
        <p:spPr>
          <a:xfrm>
            <a:off x="3149002" y="2882887"/>
            <a:ext cx="334666" cy="748567"/>
          </a:xfrm>
          <a:prstGeom prst="leftBrace">
            <a:avLst>
              <a:gd name="adj1" fmla="val 8333"/>
              <a:gd name="adj2" fmla="val 50000"/>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7"/>
          <p:cNvSpPr txBox="1"/>
          <p:nvPr/>
        </p:nvSpPr>
        <p:spPr>
          <a:xfrm>
            <a:off x="4050660" y="3117936"/>
            <a:ext cx="154657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Denaturation</a:t>
            </a:r>
            <a:endParaRPr/>
          </a:p>
        </p:txBody>
      </p:sp>
      <p:sp>
        <p:nvSpPr>
          <p:cNvPr id="265" name="Google Shape;265;p7"/>
          <p:cNvSpPr txBox="1"/>
          <p:nvPr/>
        </p:nvSpPr>
        <p:spPr>
          <a:xfrm>
            <a:off x="3006715" y="2714709"/>
            <a:ext cx="35052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5’   AAAT</a:t>
            </a:r>
            <a:r>
              <a:rPr lang="en-US" sz="1600">
                <a:solidFill>
                  <a:srgbClr val="FF0000"/>
                </a:solidFill>
                <a:latin typeface="Calibri"/>
                <a:ea typeface="Calibri"/>
                <a:cs typeface="Calibri"/>
                <a:sym typeface="Calibri"/>
              </a:rPr>
              <a:t>ACTGGGCACC</a:t>
            </a:r>
            <a:r>
              <a:rPr lang="en-US" sz="1600">
                <a:solidFill>
                  <a:schemeClr val="dk1"/>
                </a:solidFill>
                <a:latin typeface="Calibri"/>
                <a:ea typeface="Calibri"/>
                <a:cs typeface="Calibri"/>
                <a:sym typeface="Calibri"/>
              </a:rPr>
              <a:t>AAA   </a:t>
            </a:r>
            <a:endParaRPr sz="1600">
              <a:solidFill>
                <a:schemeClr val="dk1"/>
              </a:solidFill>
              <a:latin typeface="Calibri"/>
              <a:ea typeface="Calibri"/>
              <a:cs typeface="Calibri"/>
              <a:sym typeface="Calibri"/>
            </a:endParaRPr>
          </a:p>
        </p:txBody>
      </p:sp>
      <p:sp>
        <p:nvSpPr>
          <p:cNvPr id="266" name="Google Shape;266;p7"/>
          <p:cNvSpPr txBox="1"/>
          <p:nvPr/>
        </p:nvSpPr>
        <p:spPr>
          <a:xfrm>
            <a:off x="5070968" y="2510495"/>
            <a:ext cx="5475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70C0"/>
                </a:solidFill>
                <a:latin typeface="Calibri"/>
                <a:ea typeface="Calibri"/>
                <a:cs typeface="Calibri"/>
                <a:sym typeface="Calibri"/>
              </a:rPr>
              <a:t>TGG</a:t>
            </a:r>
            <a:endParaRPr/>
          </a:p>
        </p:txBody>
      </p:sp>
      <p:cxnSp>
        <p:nvCxnSpPr>
          <p:cNvPr id="267" name="Google Shape;267;p7" title="This arrow shows that the addition of nucleotides will begin at the 5 prime end of the primer (or the 3 prime end of the DNA strand) and move towards the 3 prime end of the new strand (creating the complementary DNA strand)_"/>
          <p:cNvCxnSpPr/>
          <p:nvPr/>
        </p:nvCxnSpPr>
        <p:spPr>
          <a:xfrm rot="10800000">
            <a:off x="4820479" y="2699613"/>
            <a:ext cx="304800" cy="0"/>
          </a:xfrm>
          <a:prstGeom prst="straightConnector1">
            <a:avLst/>
          </a:prstGeom>
          <a:noFill/>
          <a:ln w="38100" cap="flat" cmpd="sng">
            <a:solidFill>
              <a:schemeClr val="accent1"/>
            </a:solidFill>
            <a:prstDash val="solid"/>
            <a:miter lim="800000"/>
            <a:headEnd type="none" w="sm" len="sm"/>
            <a:tailEnd type="triangle" w="med" len="med"/>
          </a:ln>
        </p:spPr>
      </p:cxnSp>
      <p:sp>
        <p:nvSpPr>
          <p:cNvPr id="268" name="Google Shape;268;p7"/>
          <p:cNvSpPr txBox="1"/>
          <p:nvPr/>
        </p:nvSpPr>
        <p:spPr>
          <a:xfrm>
            <a:off x="3495260" y="3505200"/>
            <a:ext cx="302673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  3’   TTTA</a:t>
            </a:r>
            <a:r>
              <a:rPr lang="en-US" sz="1600">
                <a:solidFill>
                  <a:srgbClr val="FF0000"/>
                </a:solidFill>
                <a:latin typeface="Calibri"/>
                <a:ea typeface="Calibri"/>
                <a:cs typeface="Calibri"/>
                <a:sym typeface="Calibri"/>
              </a:rPr>
              <a:t>TGACCCGTGG</a:t>
            </a:r>
            <a:r>
              <a:rPr lang="en-US" sz="1600">
                <a:solidFill>
                  <a:schemeClr val="dk1"/>
                </a:solidFill>
                <a:latin typeface="Calibri"/>
                <a:ea typeface="Calibri"/>
                <a:cs typeface="Calibri"/>
                <a:sym typeface="Calibri"/>
              </a:rPr>
              <a:t>TTT   </a:t>
            </a:r>
            <a:endParaRPr sz="1600">
              <a:solidFill>
                <a:schemeClr val="dk1"/>
              </a:solidFill>
              <a:latin typeface="Calibri"/>
              <a:ea typeface="Calibri"/>
              <a:cs typeface="Calibri"/>
              <a:sym typeface="Calibri"/>
            </a:endParaRPr>
          </a:p>
        </p:txBody>
      </p:sp>
      <p:sp>
        <p:nvSpPr>
          <p:cNvPr id="269" name="Google Shape;269;p7"/>
          <p:cNvSpPr txBox="1"/>
          <p:nvPr/>
        </p:nvSpPr>
        <p:spPr>
          <a:xfrm>
            <a:off x="4208197" y="3733800"/>
            <a:ext cx="64858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70C0"/>
                </a:solidFill>
                <a:latin typeface="Calibri"/>
                <a:ea typeface="Calibri"/>
                <a:cs typeface="Calibri"/>
                <a:sym typeface="Calibri"/>
              </a:rPr>
              <a:t>ACT</a:t>
            </a:r>
            <a:endParaRPr/>
          </a:p>
        </p:txBody>
      </p:sp>
      <p:cxnSp>
        <p:nvCxnSpPr>
          <p:cNvPr id="270" name="Google Shape;270;p7" title="This arrow shows that the addition of nucleotides will begin at the 5 prime end of the primer (or the 3 prime end of the DNA strand) and move towards the 3 prime end of the new strand (creating the complementary DNA strand)_"/>
          <p:cNvCxnSpPr/>
          <p:nvPr/>
        </p:nvCxnSpPr>
        <p:spPr>
          <a:xfrm>
            <a:off x="4733260" y="3924807"/>
            <a:ext cx="295940" cy="0"/>
          </a:xfrm>
          <a:prstGeom prst="straightConnector1">
            <a:avLst/>
          </a:prstGeom>
          <a:noFill/>
          <a:ln w="38100" cap="flat" cmpd="sng">
            <a:solidFill>
              <a:schemeClr val="accent1"/>
            </a:solidFill>
            <a:prstDash val="solid"/>
            <a:miter lim="800000"/>
            <a:headEnd type="none" w="sm" len="sm"/>
            <a:tailEnd type="triangle" w="med" len="med"/>
          </a:ln>
        </p:spPr>
      </p:cxnSp>
      <p:sp>
        <p:nvSpPr>
          <p:cNvPr id="271" name="Google Shape;271;p7"/>
          <p:cNvSpPr txBox="1"/>
          <p:nvPr/>
        </p:nvSpPr>
        <p:spPr>
          <a:xfrm>
            <a:off x="6521995" y="3107130"/>
            <a:ext cx="441644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Nucleotides added to 3’ end of the developing strand</a:t>
            </a:r>
            <a:endParaRPr/>
          </a:p>
        </p:txBody>
      </p:sp>
      <p:sp>
        <p:nvSpPr>
          <p:cNvPr id="272" name="Google Shape;272;p7" title="Arrow noting the progression of the nucleotide addition to the complementary strand off of the 5 prime DNA template strand--a new 3 prime strand will be created"/>
          <p:cNvSpPr/>
          <p:nvPr/>
        </p:nvSpPr>
        <p:spPr>
          <a:xfrm rot="-860111">
            <a:off x="5989631" y="2646117"/>
            <a:ext cx="515710" cy="208803"/>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7"/>
          <p:cNvSpPr txBox="1"/>
          <p:nvPr/>
        </p:nvSpPr>
        <p:spPr>
          <a:xfrm>
            <a:off x="6533642" y="2615647"/>
            <a:ext cx="258615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5’   AAAT</a:t>
            </a:r>
            <a:r>
              <a:rPr lang="en-US" sz="1600">
                <a:solidFill>
                  <a:srgbClr val="FF0000"/>
                </a:solidFill>
                <a:latin typeface="Calibri"/>
                <a:ea typeface="Calibri"/>
                <a:cs typeface="Calibri"/>
                <a:sym typeface="Calibri"/>
              </a:rPr>
              <a:t>ACTGGGCACC</a:t>
            </a:r>
            <a:r>
              <a:rPr lang="en-US" sz="1600">
                <a:solidFill>
                  <a:schemeClr val="dk1"/>
                </a:solidFill>
                <a:latin typeface="Calibri"/>
                <a:ea typeface="Calibri"/>
                <a:cs typeface="Calibri"/>
                <a:sym typeface="Calibri"/>
              </a:rPr>
              <a:t>AAA</a:t>
            </a:r>
            <a:endParaRPr sz="1600">
              <a:solidFill>
                <a:schemeClr val="dk1"/>
              </a:solidFill>
              <a:latin typeface="Calibri"/>
              <a:ea typeface="Calibri"/>
              <a:cs typeface="Calibri"/>
              <a:sym typeface="Calibri"/>
            </a:endParaRPr>
          </a:p>
        </p:txBody>
      </p:sp>
      <p:sp>
        <p:nvSpPr>
          <p:cNvPr id="274" name="Google Shape;274;p7"/>
          <p:cNvSpPr txBox="1"/>
          <p:nvPr/>
        </p:nvSpPr>
        <p:spPr>
          <a:xfrm>
            <a:off x="6631192" y="2345235"/>
            <a:ext cx="2067928" cy="338554"/>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3’</a:t>
            </a:r>
            <a:r>
              <a:rPr lang="en-US" sz="1600">
                <a:solidFill>
                  <a:srgbClr val="548135"/>
                </a:solidFill>
                <a:latin typeface="Calibri"/>
                <a:ea typeface="Calibri"/>
                <a:cs typeface="Calibri"/>
                <a:sym typeface="Calibri"/>
              </a:rPr>
              <a:t>    </a:t>
            </a:r>
            <a:r>
              <a:rPr lang="en-US" sz="1600">
                <a:solidFill>
                  <a:schemeClr val="dk1"/>
                </a:solidFill>
                <a:latin typeface="Calibri"/>
                <a:ea typeface="Calibri"/>
                <a:cs typeface="Calibri"/>
                <a:sym typeface="Calibri"/>
              </a:rPr>
              <a:t>TTTA</a:t>
            </a:r>
            <a:r>
              <a:rPr lang="en-US" sz="1600">
                <a:solidFill>
                  <a:srgbClr val="FF0000"/>
                </a:solidFill>
                <a:latin typeface="Calibri"/>
                <a:ea typeface="Calibri"/>
                <a:cs typeface="Calibri"/>
                <a:sym typeface="Calibri"/>
              </a:rPr>
              <a:t>TGACCCG</a:t>
            </a:r>
            <a:r>
              <a:rPr lang="en-US" sz="1600">
                <a:solidFill>
                  <a:srgbClr val="0070C0"/>
                </a:solidFill>
                <a:latin typeface="Calibri"/>
                <a:ea typeface="Calibri"/>
                <a:cs typeface="Calibri"/>
                <a:sym typeface="Calibri"/>
              </a:rPr>
              <a:t>TGG</a:t>
            </a:r>
            <a:endParaRPr sz="1600">
              <a:solidFill>
                <a:srgbClr val="0070C0"/>
              </a:solidFill>
              <a:latin typeface="Calibri"/>
              <a:ea typeface="Calibri"/>
              <a:cs typeface="Calibri"/>
              <a:sym typeface="Calibri"/>
            </a:endParaRPr>
          </a:p>
        </p:txBody>
      </p:sp>
      <p:sp>
        <p:nvSpPr>
          <p:cNvPr id="275" name="Google Shape;275;p7"/>
          <p:cNvSpPr txBox="1"/>
          <p:nvPr/>
        </p:nvSpPr>
        <p:spPr>
          <a:xfrm rot="-1290742">
            <a:off x="8952174" y="2236162"/>
            <a:ext cx="640080" cy="307777"/>
          </a:xfrm>
          <a:prstGeom prst="rect">
            <a:avLst/>
          </a:prstGeom>
          <a:solidFill>
            <a:srgbClr val="FDD88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new</a:t>
            </a:r>
            <a:endParaRPr/>
          </a:p>
        </p:txBody>
      </p:sp>
      <p:sp>
        <p:nvSpPr>
          <p:cNvPr id="276" name="Google Shape;276;p7" title="Arrow noting the progression of the nucleotide addition to the complementary strand off of the 3 prime DNA template strand--a new 5 prime strand will be created"/>
          <p:cNvSpPr/>
          <p:nvPr/>
        </p:nvSpPr>
        <p:spPr>
          <a:xfrm rot="676113">
            <a:off x="5965577" y="3705975"/>
            <a:ext cx="515710" cy="208803"/>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7"/>
          <p:cNvSpPr txBox="1"/>
          <p:nvPr/>
        </p:nvSpPr>
        <p:spPr>
          <a:xfrm>
            <a:off x="6495038" y="3581400"/>
            <a:ext cx="23312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  3’ TTTA</a:t>
            </a:r>
            <a:r>
              <a:rPr lang="en-US" sz="1600" dirty="0">
                <a:solidFill>
                  <a:srgbClr val="FF0000"/>
                </a:solidFill>
                <a:latin typeface="Calibri"/>
                <a:ea typeface="Calibri"/>
                <a:cs typeface="Calibri"/>
                <a:sym typeface="Calibri"/>
              </a:rPr>
              <a:t>TGACCCGTGG</a:t>
            </a:r>
            <a:r>
              <a:rPr lang="en-US" sz="1600" dirty="0">
                <a:solidFill>
                  <a:schemeClr val="dk1"/>
                </a:solidFill>
                <a:latin typeface="Calibri"/>
                <a:ea typeface="Calibri"/>
                <a:cs typeface="Calibri"/>
                <a:sym typeface="Calibri"/>
              </a:rPr>
              <a:t>TTT   </a:t>
            </a:r>
            <a:endParaRPr sz="1600" dirty="0">
              <a:solidFill>
                <a:schemeClr val="dk1"/>
              </a:solidFill>
              <a:latin typeface="Calibri"/>
              <a:ea typeface="Calibri"/>
              <a:cs typeface="Calibri"/>
              <a:sym typeface="Calibri"/>
            </a:endParaRPr>
          </a:p>
        </p:txBody>
      </p:sp>
      <p:sp>
        <p:nvSpPr>
          <p:cNvPr id="278" name="Google Shape;278;p7"/>
          <p:cNvSpPr txBox="1"/>
          <p:nvPr/>
        </p:nvSpPr>
        <p:spPr>
          <a:xfrm>
            <a:off x="6617573" y="3920177"/>
            <a:ext cx="2334032" cy="338554"/>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5’         </a:t>
            </a:r>
            <a:r>
              <a:rPr lang="en-US" sz="1600">
                <a:solidFill>
                  <a:srgbClr val="0070C0"/>
                </a:solidFill>
                <a:latin typeface="Calibri"/>
                <a:ea typeface="Calibri"/>
                <a:cs typeface="Calibri"/>
                <a:sym typeface="Calibri"/>
              </a:rPr>
              <a:t>ACT</a:t>
            </a:r>
            <a:r>
              <a:rPr lang="en-US" sz="1600">
                <a:solidFill>
                  <a:srgbClr val="FF0000"/>
                </a:solidFill>
                <a:latin typeface="Calibri"/>
                <a:ea typeface="Calibri"/>
                <a:cs typeface="Calibri"/>
                <a:sym typeface="Calibri"/>
              </a:rPr>
              <a:t>GGGCACC</a:t>
            </a:r>
            <a:r>
              <a:rPr lang="en-US" sz="1600">
                <a:solidFill>
                  <a:schemeClr val="dk1"/>
                </a:solidFill>
                <a:latin typeface="Calibri"/>
                <a:ea typeface="Calibri"/>
                <a:cs typeface="Calibri"/>
                <a:sym typeface="Calibri"/>
              </a:rPr>
              <a:t>AAA</a:t>
            </a:r>
            <a:endParaRPr sz="1600">
              <a:solidFill>
                <a:schemeClr val="dk1"/>
              </a:solidFill>
              <a:latin typeface="Calibri"/>
              <a:ea typeface="Calibri"/>
              <a:cs typeface="Calibri"/>
              <a:sym typeface="Calibri"/>
            </a:endParaRPr>
          </a:p>
        </p:txBody>
      </p:sp>
      <p:sp>
        <p:nvSpPr>
          <p:cNvPr id="279" name="Google Shape;279;p7"/>
          <p:cNvSpPr txBox="1"/>
          <p:nvPr/>
        </p:nvSpPr>
        <p:spPr>
          <a:xfrm rot="-1290742">
            <a:off x="9155583" y="3813121"/>
            <a:ext cx="640080" cy="307777"/>
          </a:xfrm>
          <a:prstGeom prst="rect">
            <a:avLst/>
          </a:prstGeom>
          <a:solidFill>
            <a:srgbClr val="FDD88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new</a:t>
            </a:r>
            <a:endParaRPr/>
          </a:p>
        </p:txBody>
      </p:sp>
      <p:cxnSp>
        <p:nvCxnSpPr>
          <p:cNvPr id="280" name="Google Shape;280;p7" descr="This is simply a line to denote the beginning of the second cycle of the PCR process" title="Slide separation 2"/>
          <p:cNvCxnSpPr/>
          <p:nvPr/>
        </p:nvCxnSpPr>
        <p:spPr>
          <a:xfrm rot="10800000" flipH="1">
            <a:off x="504248" y="4477723"/>
            <a:ext cx="10925752" cy="18077"/>
          </a:xfrm>
          <a:prstGeom prst="straightConnector1">
            <a:avLst/>
          </a:prstGeom>
          <a:noFill/>
          <a:ln w="19050" cap="flat" cmpd="sng">
            <a:solidFill>
              <a:schemeClr val="accent2"/>
            </a:solidFill>
            <a:prstDash val="solid"/>
            <a:miter lim="800000"/>
            <a:headEnd type="none" w="sm" len="sm"/>
            <a:tailEnd type="none" w="sm" len="sm"/>
          </a:ln>
        </p:spPr>
      </p:cxnSp>
      <p:sp>
        <p:nvSpPr>
          <p:cNvPr id="281" name="Google Shape;281;p7"/>
          <p:cNvSpPr txBox="1"/>
          <p:nvPr/>
        </p:nvSpPr>
        <p:spPr>
          <a:xfrm>
            <a:off x="446043" y="4622503"/>
            <a:ext cx="1763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Second cycle</a:t>
            </a:r>
            <a:endParaRPr/>
          </a:p>
        </p:txBody>
      </p:sp>
      <p:sp>
        <p:nvSpPr>
          <p:cNvPr id="282" name="Google Shape;282;p7"/>
          <p:cNvSpPr txBox="1"/>
          <p:nvPr/>
        </p:nvSpPr>
        <p:spPr>
          <a:xfrm>
            <a:off x="503211" y="5321937"/>
            <a:ext cx="235848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3’</a:t>
            </a:r>
            <a:r>
              <a:rPr lang="en-US" sz="1600">
                <a:solidFill>
                  <a:srgbClr val="548135"/>
                </a:solidFill>
                <a:latin typeface="Calibri"/>
                <a:ea typeface="Calibri"/>
                <a:cs typeface="Calibri"/>
                <a:sym typeface="Calibri"/>
              </a:rPr>
              <a:t>  </a:t>
            </a:r>
            <a:r>
              <a:rPr lang="en-US" sz="1600">
                <a:solidFill>
                  <a:schemeClr val="dk1"/>
                </a:solidFill>
                <a:latin typeface="Calibri"/>
                <a:ea typeface="Calibri"/>
                <a:cs typeface="Calibri"/>
                <a:sym typeface="Calibri"/>
              </a:rPr>
              <a:t>TTT A</a:t>
            </a:r>
            <a:r>
              <a:rPr lang="en-US" sz="1600">
                <a:solidFill>
                  <a:srgbClr val="FF0000"/>
                </a:solidFill>
                <a:latin typeface="Calibri"/>
                <a:ea typeface="Calibri"/>
                <a:cs typeface="Calibri"/>
                <a:sym typeface="Calibri"/>
              </a:rPr>
              <a:t>TG ACC CGT GG</a:t>
            </a:r>
            <a:endParaRPr sz="1600">
              <a:solidFill>
                <a:srgbClr val="548135"/>
              </a:solidFill>
              <a:latin typeface="Calibri"/>
              <a:ea typeface="Calibri"/>
              <a:cs typeface="Calibri"/>
              <a:sym typeface="Calibri"/>
            </a:endParaRPr>
          </a:p>
        </p:txBody>
      </p:sp>
      <p:sp>
        <p:nvSpPr>
          <p:cNvPr id="283" name="Google Shape;283;p7"/>
          <p:cNvSpPr txBox="1"/>
          <p:nvPr/>
        </p:nvSpPr>
        <p:spPr>
          <a:xfrm>
            <a:off x="501130" y="5584291"/>
            <a:ext cx="292866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5’  AAA T</a:t>
            </a:r>
            <a:r>
              <a:rPr lang="en-US" sz="1600">
                <a:solidFill>
                  <a:srgbClr val="FF0000"/>
                </a:solidFill>
                <a:latin typeface="Calibri"/>
                <a:ea typeface="Calibri"/>
                <a:cs typeface="Calibri"/>
                <a:sym typeface="Calibri"/>
              </a:rPr>
              <a:t>AC TGG GCA CC</a:t>
            </a:r>
            <a:r>
              <a:rPr lang="en-US" sz="1600">
                <a:solidFill>
                  <a:schemeClr val="dk1"/>
                </a:solidFill>
                <a:latin typeface="Calibri"/>
                <a:ea typeface="Calibri"/>
                <a:cs typeface="Calibri"/>
                <a:sym typeface="Calibri"/>
              </a:rPr>
              <a:t>A AA</a:t>
            </a:r>
            <a:endParaRPr sz="1600">
              <a:solidFill>
                <a:schemeClr val="dk1"/>
              </a:solidFill>
              <a:latin typeface="Calibri"/>
              <a:ea typeface="Calibri"/>
              <a:cs typeface="Calibri"/>
              <a:sym typeface="Calibri"/>
            </a:endParaRPr>
          </a:p>
        </p:txBody>
      </p:sp>
      <p:sp>
        <p:nvSpPr>
          <p:cNvPr id="284" name="Google Shape;284;p7" descr="After this bracket, the template DNA strands for the second cycle are exposed to heat and split into two single-stranded DNA" title="Bracket to note that the template DNA strand is exposed to heat and denatured as step #1 of the second cycle in the PCR process"/>
          <p:cNvSpPr/>
          <p:nvPr/>
        </p:nvSpPr>
        <p:spPr>
          <a:xfrm>
            <a:off x="3203838" y="5181599"/>
            <a:ext cx="301361" cy="774344"/>
          </a:xfrm>
          <a:prstGeom prst="leftBrace">
            <a:avLst>
              <a:gd name="adj1" fmla="val 8333"/>
              <a:gd name="adj2" fmla="val 50000"/>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7"/>
          <p:cNvSpPr txBox="1"/>
          <p:nvPr/>
        </p:nvSpPr>
        <p:spPr>
          <a:xfrm>
            <a:off x="4047189" y="5428027"/>
            <a:ext cx="154657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Denaturation</a:t>
            </a:r>
            <a:endParaRPr/>
          </a:p>
        </p:txBody>
      </p:sp>
      <p:sp>
        <p:nvSpPr>
          <p:cNvPr id="286" name="Google Shape;286;p7"/>
          <p:cNvSpPr txBox="1"/>
          <p:nvPr/>
        </p:nvSpPr>
        <p:spPr>
          <a:xfrm>
            <a:off x="3588870" y="4995446"/>
            <a:ext cx="235848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3’</a:t>
            </a:r>
            <a:r>
              <a:rPr lang="en-US" sz="1600">
                <a:solidFill>
                  <a:srgbClr val="548135"/>
                </a:solidFill>
                <a:latin typeface="Calibri"/>
                <a:ea typeface="Calibri"/>
                <a:cs typeface="Calibri"/>
                <a:sym typeface="Calibri"/>
              </a:rPr>
              <a:t>  </a:t>
            </a:r>
            <a:r>
              <a:rPr lang="en-US" sz="1600">
                <a:solidFill>
                  <a:schemeClr val="dk1"/>
                </a:solidFill>
                <a:latin typeface="Calibri"/>
                <a:ea typeface="Calibri"/>
                <a:cs typeface="Calibri"/>
                <a:sym typeface="Calibri"/>
              </a:rPr>
              <a:t>TTTA</a:t>
            </a:r>
            <a:r>
              <a:rPr lang="en-US" sz="1600">
                <a:solidFill>
                  <a:srgbClr val="FF0000"/>
                </a:solidFill>
                <a:latin typeface="Calibri"/>
                <a:ea typeface="Calibri"/>
                <a:cs typeface="Calibri"/>
                <a:sym typeface="Calibri"/>
              </a:rPr>
              <a:t>TGACCCGTGG</a:t>
            </a:r>
            <a:endParaRPr sz="1600">
              <a:solidFill>
                <a:srgbClr val="548135"/>
              </a:solidFill>
              <a:latin typeface="Calibri"/>
              <a:ea typeface="Calibri"/>
              <a:cs typeface="Calibri"/>
              <a:sym typeface="Calibri"/>
            </a:endParaRPr>
          </a:p>
        </p:txBody>
      </p:sp>
      <p:sp>
        <p:nvSpPr>
          <p:cNvPr id="287" name="Google Shape;287;p7"/>
          <p:cNvSpPr txBox="1"/>
          <p:nvPr/>
        </p:nvSpPr>
        <p:spPr>
          <a:xfrm>
            <a:off x="4243996" y="4791301"/>
            <a:ext cx="64858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70C0"/>
                </a:solidFill>
                <a:latin typeface="Calibri"/>
                <a:ea typeface="Calibri"/>
                <a:cs typeface="Calibri"/>
                <a:sym typeface="Calibri"/>
              </a:rPr>
              <a:t>ACT</a:t>
            </a:r>
            <a:endParaRPr/>
          </a:p>
        </p:txBody>
      </p:sp>
      <p:cxnSp>
        <p:nvCxnSpPr>
          <p:cNvPr id="288" name="Google Shape;288;p7" title="This arrow shows that the addition of nucleotides will begin at the 5 prime end of the primer (or the 3 prime end of the DNA strand) and move towards the 3 prime end of the new strand (creating the complementary DNA strand)_"/>
          <p:cNvCxnSpPr/>
          <p:nvPr/>
        </p:nvCxnSpPr>
        <p:spPr>
          <a:xfrm>
            <a:off x="4785352" y="4970091"/>
            <a:ext cx="295940" cy="0"/>
          </a:xfrm>
          <a:prstGeom prst="straightConnector1">
            <a:avLst/>
          </a:prstGeom>
          <a:noFill/>
          <a:ln w="38100" cap="flat" cmpd="sng">
            <a:solidFill>
              <a:schemeClr val="accent1"/>
            </a:solidFill>
            <a:prstDash val="solid"/>
            <a:miter lim="800000"/>
            <a:headEnd type="none" w="sm" len="sm"/>
            <a:tailEnd type="triangle" w="med" len="med"/>
          </a:ln>
        </p:spPr>
      </p:cxnSp>
      <p:sp>
        <p:nvSpPr>
          <p:cNvPr id="289" name="Google Shape;289;p7"/>
          <p:cNvSpPr txBox="1"/>
          <p:nvPr/>
        </p:nvSpPr>
        <p:spPr>
          <a:xfrm>
            <a:off x="3423507" y="5833646"/>
            <a:ext cx="25470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   5’   AAAT</a:t>
            </a:r>
            <a:r>
              <a:rPr lang="en-US" sz="1600">
                <a:solidFill>
                  <a:srgbClr val="FF0000"/>
                </a:solidFill>
                <a:latin typeface="Calibri"/>
                <a:ea typeface="Calibri"/>
                <a:cs typeface="Calibri"/>
                <a:sym typeface="Calibri"/>
              </a:rPr>
              <a:t>ACTGGGCACC</a:t>
            </a:r>
            <a:r>
              <a:rPr lang="en-US" sz="1600">
                <a:solidFill>
                  <a:schemeClr val="dk1"/>
                </a:solidFill>
                <a:latin typeface="Calibri"/>
                <a:ea typeface="Calibri"/>
                <a:cs typeface="Calibri"/>
                <a:sym typeface="Calibri"/>
              </a:rPr>
              <a:t>AAA</a:t>
            </a:r>
            <a:endParaRPr sz="1600">
              <a:solidFill>
                <a:schemeClr val="dk1"/>
              </a:solidFill>
              <a:latin typeface="Calibri"/>
              <a:ea typeface="Calibri"/>
              <a:cs typeface="Calibri"/>
              <a:sym typeface="Calibri"/>
            </a:endParaRPr>
          </a:p>
        </p:txBody>
      </p:sp>
      <p:sp>
        <p:nvSpPr>
          <p:cNvPr id="290" name="Google Shape;290;p7"/>
          <p:cNvSpPr txBox="1"/>
          <p:nvPr/>
        </p:nvSpPr>
        <p:spPr>
          <a:xfrm>
            <a:off x="5081292" y="6071544"/>
            <a:ext cx="5475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70C0"/>
                </a:solidFill>
                <a:latin typeface="Calibri"/>
                <a:ea typeface="Calibri"/>
                <a:cs typeface="Calibri"/>
                <a:sym typeface="Calibri"/>
              </a:rPr>
              <a:t>TGG</a:t>
            </a:r>
            <a:endParaRPr/>
          </a:p>
        </p:txBody>
      </p:sp>
      <p:cxnSp>
        <p:nvCxnSpPr>
          <p:cNvPr id="291" name="Google Shape;291;p7" title="This arrow shows that the addition of nucleotides will begin at the 5 prime end of the primer (or the 3 prime end of the DNA strand) and move towards the 3 prime end of the new strand (creating the complementary DNA strand)_"/>
          <p:cNvCxnSpPr/>
          <p:nvPr/>
        </p:nvCxnSpPr>
        <p:spPr>
          <a:xfrm rot="10800000">
            <a:off x="4820478" y="6250224"/>
            <a:ext cx="304800" cy="0"/>
          </a:xfrm>
          <a:prstGeom prst="straightConnector1">
            <a:avLst/>
          </a:prstGeom>
          <a:noFill/>
          <a:ln w="38100" cap="flat" cmpd="sng">
            <a:solidFill>
              <a:schemeClr val="accent1"/>
            </a:solidFill>
            <a:prstDash val="solid"/>
            <a:miter lim="800000"/>
            <a:headEnd type="none" w="sm" len="sm"/>
            <a:tailEnd type="triangle" w="med" len="med"/>
          </a:ln>
        </p:spPr>
      </p:cxnSp>
      <p:sp>
        <p:nvSpPr>
          <p:cNvPr id="292" name="Google Shape;292;p7"/>
          <p:cNvSpPr txBox="1"/>
          <p:nvPr/>
        </p:nvSpPr>
        <p:spPr>
          <a:xfrm>
            <a:off x="6538216" y="5466419"/>
            <a:ext cx="441644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Nucleotides added to 3’ end of the developing strand</a:t>
            </a:r>
            <a:endParaRPr/>
          </a:p>
        </p:txBody>
      </p:sp>
      <p:sp>
        <p:nvSpPr>
          <p:cNvPr id="293" name="Google Shape;293;p7" title="Arrow noting the progression of the nucleotide addition to the complementary strand off of the 3 prime DNA template strand--a new 5 prime strand will be created"/>
          <p:cNvSpPr/>
          <p:nvPr/>
        </p:nvSpPr>
        <p:spPr>
          <a:xfrm rot="-509767">
            <a:off x="5684605" y="4916934"/>
            <a:ext cx="839248" cy="194846"/>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7"/>
          <p:cNvSpPr txBox="1"/>
          <p:nvPr/>
        </p:nvSpPr>
        <p:spPr>
          <a:xfrm>
            <a:off x="6629400" y="4919246"/>
            <a:ext cx="235848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3’ </a:t>
            </a:r>
            <a:r>
              <a:rPr lang="en-US" sz="1600">
                <a:solidFill>
                  <a:srgbClr val="548135"/>
                </a:solidFill>
                <a:latin typeface="Calibri"/>
                <a:ea typeface="Calibri"/>
                <a:cs typeface="Calibri"/>
                <a:sym typeface="Calibri"/>
              </a:rPr>
              <a:t>  </a:t>
            </a:r>
            <a:r>
              <a:rPr lang="en-US" sz="1600">
                <a:solidFill>
                  <a:schemeClr val="dk1"/>
                </a:solidFill>
                <a:latin typeface="Calibri"/>
                <a:ea typeface="Calibri"/>
                <a:cs typeface="Calibri"/>
                <a:sym typeface="Calibri"/>
              </a:rPr>
              <a:t>TTTA</a:t>
            </a:r>
            <a:r>
              <a:rPr lang="en-US" sz="1600">
                <a:solidFill>
                  <a:srgbClr val="FF0000"/>
                </a:solidFill>
                <a:latin typeface="Calibri"/>
                <a:ea typeface="Calibri"/>
                <a:cs typeface="Calibri"/>
                <a:sym typeface="Calibri"/>
              </a:rPr>
              <a:t>TGACCCGTGG</a:t>
            </a:r>
            <a:endParaRPr sz="1600">
              <a:solidFill>
                <a:srgbClr val="548135"/>
              </a:solidFill>
              <a:latin typeface="Calibri"/>
              <a:ea typeface="Calibri"/>
              <a:cs typeface="Calibri"/>
              <a:sym typeface="Calibri"/>
            </a:endParaRPr>
          </a:p>
        </p:txBody>
      </p:sp>
      <p:sp>
        <p:nvSpPr>
          <p:cNvPr id="295" name="Google Shape;295;p7"/>
          <p:cNvSpPr txBox="1"/>
          <p:nvPr/>
        </p:nvSpPr>
        <p:spPr>
          <a:xfrm>
            <a:off x="6629400" y="4614446"/>
            <a:ext cx="2211294" cy="338554"/>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5’</a:t>
            </a:r>
            <a:r>
              <a:rPr lang="en-US" sz="1600">
                <a:solidFill>
                  <a:srgbClr val="548135"/>
                </a:solidFill>
                <a:latin typeface="Calibri"/>
                <a:ea typeface="Calibri"/>
                <a:cs typeface="Calibri"/>
                <a:sym typeface="Calibri"/>
              </a:rPr>
              <a:t>  </a:t>
            </a:r>
            <a:r>
              <a:rPr lang="en-US" sz="1600">
                <a:solidFill>
                  <a:schemeClr val="dk1"/>
                </a:solidFill>
                <a:latin typeface="Calibri"/>
                <a:ea typeface="Calibri"/>
                <a:cs typeface="Calibri"/>
                <a:sym typeface="Calibri"/>
              </a:rPr>
              <a:t>         </a:t>
            </a:r>
            <a:r>
              <a:rPr lang="en-US" sz="1600">
                <a:solidFill>
                  <a:srgbClr val="0070C0"/>
                </a:solidFill>
                <a:latin typeface="Calibri"/>
                <a:ea typeface="Calibri"/>
                <a:cs typeface="Calibri"/>
                <a:sym typeface="Calibri"/>
              </a:rPr>
              <a:t>ACT</a:t>
            </a:r>
            <a:r>
              <a:rPr lang="en-US" sz="1600">
                <a:solidFill>
                  <a:srgbClr val="FF0000"/>
                </a:solidFill>
                <a:latin typeface="Calibri"/>
                <a:ea typeface="Calibri"/>
                <a:cs typeface="Calibri"/>
                <a:sym typeface="Calibri"/>
              </a:rPr>
              <a:t>GGGCACC</a:t>
            </a:r>
            <a:endParaRPr sz="1600">
              <a:solidFill>
                <a:srgbClr val="548135"/>
              </a:solidFill>
              <a:latin typeface="Calibri"/>
              <a:ea typeface="Calibri"/>
              <a:cs typeface="Calibri"/>
              <a:sym typeface="Calibri"/>
            </a:endParaRPr>
          </a:p>
        </p:txBody>
      </p:sp>
      <p:sp>
        <p:nvSpPr>
          <p:cNvPr id="296" name="Google Shape;296;p7"/>
          <p:cNvSpPr txBox="1"/>
          <p:nvPr/>
        </p:nvSpPr>
        <p:spPr>
          <a:xfrm rot="-1290742">
            <a:off x="8981394" y="4634055"/>
            <a:ext cx="640080" cy="307777"/>
          </a:xfrm>
          <a:prstGeom prst="rect">
            <a:avLst/>
          </a:prstGeom>
          <a:solidFill>
            <a:srgbClr val="FDD88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new</a:t>
            </a:r>
            <a:endParaRPr/>
          </a:p>
        </p:txBody>
      </p:sp>
      <p:sp>
        <p:nvSpPr>
          <p:cNvPr id="297" name="Google Shape;297;p7" title="Arrow noting the progression of the nucleotide addition to the complementary strand off of the 5 prime DNA template strand--a new 3 prime strand will be created"/>
          <p:cNvSpPr/>
          <p:nvPr/>
        </p:nvSpPr>
        <p:spPr>
          <a:xfrm rot="676113">
            <a:off x="5986462" y="6051474"/>
            <a:ext cx="633314" cy="212443"/>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7"/>
          <p:cNvSpPr txBox="1"/>
          <p:nvPr/>
        </p:nvSpPr>
        <p:spPr>
          <a:xfrm>
            <a:off x="6629400" y="5909846"/>
            <a:ext cx="25470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5’  AAAT</a:t>
            </a:r>
            <a:r>
              <a:rPr lang="en-US" sz="1600">
                <a:solidFill>
                  <a:srgbClr val="FF0000"/>
                </a:solidFill>
                <a:latin typeface="Calibri"/>
                <a:ea typeface="Calibri"/>
                <a:cs typeface="Calibri"/>
                <a:sym typeface="Calibri"/>
              </a:rPr>
              <a:t>ACTGGGCACC</a:t>
            </a:r>
            <a:r>
              <a:rPr lang="en-US" sz="1600">
                <a:solidFill>
                  <a:schemeClr val="dk1"/>
                </a:solidFill>
                <a:latin typeface="Calibri"/>
                <a:ea typeface="Calibri"/>
                <a:cs typeface="Calibri"/>
                <a:sym typeface="Calibri"/>
              </a:rPr>
              <a:t>AAA</a:t>
            </a:r>
            <a:endParaRPr sz="1600">
              <a:solidFill>
                <a:schemeClr val="dk1"/>
              </a:solidFill>
              <a:latin typeface="Calibri"/>
              <a:ea typeface="Calibri"/>
              <a:cs typeface="Calibri"/>
              <a:sym typeface="Calibri"/>
            </a:endParaRPr>
          </a:p>
        </p:txBody>
      </p:sp>
      <p:sp>
        <p:nvSpPr>
          <p:cNvPr id="299" name="Google Shape;299;p7"/>
          <p:cNvSpPr txBox="1"/>
          <p:nvPr/>
        </p:nvSpPr>
        <p:spPr>
          <a:xfrm>
            <a:off x="6661838" y="6248400"/>
            <a:ext cx="2358486" cy="338554"/>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3’</a:t>
            </a:r>
            <a:r>
              <a:rPr lang="en-US" sz="1600">
                <a:solidFill>
                  <a:srgbClr val="548135"/>
                </a:solidFill>
                <a:latin typeface="Calibri"/>
                <a:ea typeface="Calibri"/>
                <a:cs typeface="Calibri"/>
                <a:sym typeface="Calibri"/>
              </a:rPr>
              <a:t>  </a:t>
            </a:r>
            <a:r>
              <a:rPr lang="en-US" sz="1600">
                <a:solidFill>
                  <a:schemeClr val="dk1"/>
                </a:solidFill>
                <a:latin typeface="Calibri"/>
                <a:ea typeface="Calibri"/>
                <a:cs typeface="Calibri"/>
                <a:sym typeface="Calibri"/>
              </a:rPr>
              <a:t>TTTA</a:t>
            </a:r>
            <a:r>
              <a:rPr lang="en-US" sz="1600">
                <a:solidFill>
                  <a:srgbClr val="FF0000"/>
                </a:solidFill>
                <a:latin typeface="Calibri"/>
                <a:ea typeface="Calibri"/>
                <a:cs typeface="Calibri"/>
                <a:sym typeface="Calibri"/>
              </a:rPr>
              <a:t>TGACCCG</a:t>
            </a:r>
            <a:r>
              <a:rPr lang="en-US" sz="1600">
                <a:solidFill>
                  <a:srgbClr val="0070C0"/>
                </a:solidFill>
                <a:latin typeface="Calibri"/>
                <a:ea typeface="Calibri"/>
                <a:cs typeface="Calibri"/>
                <a:sym typeface="Calibri"/>
              </a:rPr>
              <a:t>TGG</a:t>
            </a:r>
            <a:endParaRPr sz="1600">
              <a:solidFill>
                <a:srgbClr val="0070C0"/>
              </a:solidFill>
              <a:latin typeface="Calibri"/>
              <a:ea typeface="Calibri"/>
              <a:cs typeface="Calibri"/>
              <a:sym typeface="Calibri"/>
            </a:endParaRPr>
          </a:p>
        </p:txBody>
      </p:sp>
      <p:sp>
        <p:nvSpPr>
          <p:cNvPr id="300" name="Google Shape;300;p7"/>
          <p:cNvSpPr txBox="1"/>
          <p:nvPr/>
        </p:nvSpPr>
        <p:spPr>
          <a:xfrm rot="-1290742">
            <a:off x="9178137" y="6138783"/>
            <a:ext cx="640080" cy="307777"/>
          </a:xfrm>
          <a:prstGeom prst="rect">
            <a:avLst/>
          </a:prstGeom>
          <a:solidFill>
            <a:srgbClr val="FDD88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new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8"/>
          <p:cNvSpPr txBox="1">
            <a:spLocks noGrp="1"/>
          </p:cNvSpPr>
          <p:nvPr>
            <p:ph type="title"/>
          </p:nvPr>
        </p:nvSpPr>
        <p:spPr>
          <a:xfrm>
            <a:off x="627541" y="381000"/>
            <a:ext cx="7525859" cy="97778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200"/>
              <a:buFont typeface="Calibri"/>
              <a:buNone/>
            </a:pPr>
            <a:r>
              <a:rPr lang="en-US"/>
              <a:t>Primers and Amplification Target example – </a:t>
            </a:r>
            <a:br>
              <a:rPr lang="en-US"/>
            </a:br>
            <a:r>
              <a:rPr lang="en-US"/>
              <a:t>    3rd cycle</a:t>
            </a:r>
            <a:endParaRPr/>
          </a:p>
        </p:txBody>
      </p:sp>
      <p:sp>
        <p:nvSpPr>
          <p:cNvPr id="307" name="Google Shape;307;p8"/>
          <p:cNvSpPr txBox="1"/>
          <p:nvPr/>
        </p:nvSpPr>
        <p:spPr>
          <a:xfrm>
            <a:off x="4315403" y="1524000"/>
            <a:ext cx="3561195" cy="33855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600" b="1">
                <a:solidFill>
                  <a:srgbClr val="FF0000"/>
                </a:solidFill>
                <a:latin typeface="Calibri"/>
                <a:ea typeface="Calibri"/>
                <a:cs typeface="Calibri"/>
                <a:sym typeface="Calibri"/>
              </a:rPr>
              <a:t>Target sequence: 5’ ACTGGGCACC</a:t>
            </a:r>
            <a:endParaRPr/>
          </a:p>
        </p:txBody>
      </p:sp>
      <p:cxnSp>
        <p:nvCxnSpPr>
          <p:cNvPr id="308" name="Google Shape;308;p8" descr="This is simply a line to denote the beginning of the third cycle of the PCR process" title="slide separation 3"/>
          <p:cNvCxnSpPr/>
          <p:nvPr/>
        </p:nvCxnSpPr>
        <p:spPr>
          <a:xfrm rot="10800000" flipH="1">
            <a:off x="599293" y="1935788"/>
            <a:ext cx="10925752" cy="18077"/>
          </a:xfrm>
          <a:prstGeom prst="straightConnector1">
            <a:avLst/>
          </a:prstGeom>
          <a:noFill/>
          <a:ln w="19050" cap="flat" cmpd="sng">
            <a:solidFill>
              <a:schemeClr val="accent2"/>
            </a:solidFill>
            <a:prstDash val="solid"/>
            <a:miter lim="800000"/>
            <a:headEnd type="none" w="sm" len="sm"/>
            <a:tailEnd type="none" w="sm" len="sm"/>
          </a:ln>
        </p:spPr>
      </p:cxnSp>
      <p:sp>
        <p:nvSpPr>
          <p:cNvPr id="309" name="Google Shape;309;p8"/>
          <p:cNvSpPr txBox="1"/>
          <p:nvPr/>
        </p:nvSpPr>
        <p:spPr>
          <a:xfrm>
            <a:off x="505611" y="1965533"/>
            <a:ext cx="26492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Third cycle</a:t>
            </a:r>
            <a:endParaRPr/>
          </a:p>
        </p:txBody>
      </p:sp>
      <p:sp>
        <p:nvSpPr>
          <p:cNvPr id="310" name="Google Shape;310;p8"/>
          <p:cNvSpPr txBox="1"/>
          <p:nvPr/>
        </p:nvSpPr>
        <p:spPr>
          <a:xfrm>
            <a:off x="504248" y="2823460"/>
            <a:ext cx="22112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Calibri"/>
                <a:ea typeface="Calibri"/>
                <a:cs typeface="Calibri"/>
                <a:sym typeface="Calibri"/>
              </a:rPr>
              <a:t>5’</a:t>
            </a:r>
            <a:r>
              <a:rPr lang="en-US" sz="1600">
                <a:solidFill>
                  <a:srgbClr val="E36C09"/>
                </a:solidFill>
                <a:latin typeface="Calibri"/>
                <a:ea typeface="Calibri"/>
                <a:cs typeface="Calibri"/>
                <a:sym typeface="Calibri"/>
              </a:rPr>
              <a:t>  </a:t>
            </a:r>
            <a:r>
              <a:rPr lang="en-US" sz="1600">
                <a:solidFill>
                  <a:srgbClr val="FF0000"/>
                </a:solidFill>
                <a:latin typeface="Calibri"/>
                <a:ea typeface="Calibri"/>
                <a:cs typeface="Calibri"/>
                <a:sym typeface="Calibri"/>
              </a:rPr>
              <a:t>ACT GGG CAC C</a:t>
            </a:r>
            <a:endParaRPr sz="1600">
              <a:solidFill>
                <a:srgbClr val="E36C09"/>
              </a:solidFill>
              <a:latin typeface="Calibri"/>
              <a:ea typeface="Calibri"/>
              <a:cs typeface="Calibri"/>
              <a:sym typeface="Calibri"/>
            </a:endParaRPr>
          </a:p>
        </p:txBody>
      </p:sp>
      <p:sp>
        <p:nvSpPr>
          <p:cNvPr id="311" name="Google Shape;311;p8"/>
          <p:cNvSpPr txBox="1"/>
          <p:nvPr/>
        </p:nvSpPr>
        <p:spPr>
          <a:xfrm>
            <a:off x="504247" y="3097004"/>
            <a:ext cx="219930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Calibri"/>
                <a:ea typeface="Calibri"/>
                <a:cs typeface="Calibri"/>
                <a:sym typeface="Calibri"/>
              </a:rPr>
              <a:t>3’</a:t>
            </a:r>
            <a:r>
              <a:rPr lang="en-US" sz="1600">
                <a:solidFill>
                  <a:srgbClr val="E36C09"/>
                </a:solidFill>
                <a:latin typeface="Calibri"/>
                <a:ea typeface="Calibri"/>
                <a:cs typeface="Calibri"/>
                <a:sym typeface="Calibri"/>
              </a:rPr>
              <a:t>  </a:t>
            </a:r>
            <a:r>
              <a:rPr lang="en-US" sz="1600">
                <a:solidFill>
                  <a:srgbClr val="000000"/>
                </a:solidFill>
                <a:latin typeface="Calibri"/>
                <a:ea typeface="Calibri"/>
                <a:cs typeface="Calibri"/>
                <a:sym typeface="Calibri"/>
              </a:rPr>
              <a:t>TTT A</a:t>
            </a:r>
            <a:r>
              <a:rPr lang="en-US" sz="1600">
                <a:solidFill>
                  <a:srgbClr val="FF0000"/>
                </a:solidFill>
                <a:latin typeface="Calibri"/>
                <a:ea typeface="Calibri"/>
                <a:cs typeface="Calibri"/>
                <a:sym typeface="Calibri"/>
              </a:rPr>
              <a:t>TG ACC CGT GG</a:t>
            </a:r>
            <a:endParaRPr sz="1600">
              <a:solidFill>
                <a:srgbClr val="E36C09"/>
              </a:solidFill>
              <a:latin typeface="Calibri"/>
              <a:ea typeface="Calibri"/>
              <a:cs typeface="Calibri"/>
              <a:sym typeface="Calibri"/>
            </a:endParaRPr>
          </a:p>
        </p:txBody>
      </p:sp>
      <p:sp>
        <p:nvSpPr>
          <p:cNvPr id="312" name="Google Shape;312;p8" descr="After this bracket, the template DNA strands are exposed to head and denatured further" title="Bracket to note that the template DNA strand is exposed to heat and denatured as step #1 of the third cycle in the PCR process"/>
          <p:cNvSpPr/>
          <p:nvPr/>
        </p:nvSpPr>
        <p:spPr>
          <a:xfrm>
            <a:off x="2775002" y="2723412"/>
            <a:ext cx="334666" cy="846546"/>
          </a:xfrm>
          <a:prstGeom prst="leftBrace">
            <a:avLst>
              <a:gd name="adj1" fmla="val 8333"/>
              <a:gd name="adj2" fmla="val 50000"/>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8"/>
          <p:cNvSpPr txBox="1"/>
          <p:nvPr/>
        </p:nvSpPr>
        <p:spPr>
          <a:xfrm>
            <a:off x="3377421" y="2979831"/>
            <a:ext cx="154657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rgbClr val="000000"/>
                </a:solidFill>
                <a:latin typeface="Calibri"/>
                <a:ea typeface="Calibri"/>
                <a:cs typeface="Calibri"/>
                <a:sym typeface="Calibri"/>
              </a:rPr>
              <a:t>Denaturation</a:t>
            </a:r>
            <a:endParaRPr/>
          </a:p>
        </p:txBody>
      </p:sp>
      <p:sp>
        <p:nvSpPr>
          <p:cNvPr id="314" name="Google Shape;314;p8"/>
          <p:cNvSpPr txBox="1"/>
          <p:nvPr/>
        </p:nvSpPr>
        <p:spPr>
          <a:xfrm>
            <a:off x="3154890" y="2542463"/>
            <a:ext cx="22112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Calibri"/>
                <a:ea typeface="Calibri"/>
                <a:cs typeface="Calibri"/>
                <a:sym typeface="Calibri"/>
              </a:rPr>
              <a:t>5’</a:t>
            </a:r>
            <a:r>
              <a:rPr lang="en-US" sz="1600">
                <a:solidFill>
                  <a:srgbClr val="E36C09"/>
                </a:solidFill>
                <a:latin typeface="Calibri"/>
                <a:ea typeface="Calibri"/>
                <a:cs typeface="Calibri"/>
                <a:sym typeface="Calibri"/>
              </a:rPr>
              <a:t>    </a:t>
            </a:r>
            <a:r>
              <a:rPr lang="en-US" sz="1600">
                <a:solidFill>
                  <a:srgbClr val="FF0000"/>
                </a:solidFill>
                <a:latin typeface="Calibri"/>
                <a:ea typeface="Calibri"/>
                <a:cs typeface="Calibri"/>
                <a:sym typeface="Calibri"/>
              </a:rPr>
              <a:t>ACTGGGCACC</a:t>
            </a:r>
            <a:endParaRPr sz="1600">
              <a:solidFill>
                <a:srgbClr val="E36C09"/>
              </a:solidFill>
              <a:latin typeface="Calibri"/>
              <a:ea typeface="Calibri"/>
              <a:cs typeface="Calibri"/>
              <a:sym typeface="Calibri"/>
            </a:endParaRPr>
          </a:p>
        </p:txBody>
      </p:sp>
      <p:sp>
        <p:nvSpPr>
          <p:cNvPr id="315" name="Google Shape;315;p8"/>
          <p:cNvSpPr txBox="1"/>
          <p:nvPr/>
        </p:nvSpPr>
        <p:spPr>
          <a:xfrm>
            <a:off x="4276152" y="2362056"/>
            <a:ext cx="5475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70C0"/>
                </a:solidFill>
                <a:latin typeface="Calibri"/>
                <a:ea typeface="Calibri"/>
                <a:cs typeface="Calibri"/>
                <a:sym typeface="Calibri"/>
              </a:rPr>
              <a:t>TGG</a:t>
            </a:r>
            <a:endParaRPr/>
          </a:p>
        </p:txBody>
      </p:sp>
      <p:cxnSp>
        <p:nvCxnSpPr>
          <p:cNvPr id="316" name="Google Shape;316;p8" title="This arrow shows that the addition of nucleotides will begin at the 5 prime end of the primer (or the 3 prime end of the DNA strand) and move towards the 3 prime end of the new strand (creating the complementary DNA strand)_"/>
          <p:cNvCxnSpPr/>
          <p:nvPr/>
        </p:nvCxnSpPr>
        <p:spPr>
          <a:xfrm rot="10800000">
            <a:off x="4027052" y="2531333"/>
            <a:ext cx="304800" cy="0"/>
          </a:xfrm>
          <a:prstGeom prst="straightConnector1">
            <a:avLst/>
          </a:prstGeom>
          <a:noFill/>
          <a:ln w="38100" cap="flat" cmpd="sng">
            <a:solidFill>
              <a:srgbClr val="4A7DBA"/>
            </a:solidFill>
            <a:prstDash val="solid"/>
            <a:round/>
            <a:headEnd type="none" w="sm" len="sm"/>
            <a:tailEnd type="triangle" w="med" len="med"/>
          </a:ln>
        </p:spPr>
      </p:cxnSp>
      <p:sp>
        <p:nvSpPr>
          <p:cNvPr id="317" name="Google Shape;317;p8"/>
          <p:cNvSpPr txBox="1"/>
          <p:nvPr/>
        </p:nvSpPr>
        <p:spPr>
          <a:xfrm>
            <a:off x="3172967" y="3382217"/>
            <a:ext cx="235848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Calibri"/>
                <a:ea typeface="Calibri"/>
                <a:cs typeface="Calibri"/>
                <a:sym typeface="Calibri"/>
              </a:rPr>
              <a:t>3’</a:t>
            </a:r>
            <a:r>
              <a:rPr lang="en-US" sz="1600">
                <a:solidFill>
                  <a:srgbClr val="E36C09"/>
                </a:solidFill>
                <a:latin typeface="Calibri"/>
                <a:ea typeface="Calibri"/>
                <a:cs typeface="Calibri"/>
                <a:sym typeface="Calibri"/>
              </a:rPr>
              <a:t>  </a:t>
            </a:r>
            <a:r>
              <a:rPr lang="en-US" sz="1600">
                <a:solidFill>
                  <a:srgbClr val="000000"/>
                </a:solidFill>
                <a:latin typeface="Calibri"/>
                <a:ea typeface="Calibri"/>
                <a:cs typeface="Calibri"/>
                <a:sym typeface="Calibri"/>
              </a:rPr>
              <a:t>TTTA</a:t>
            </a:r>
            <a:r>
              <a:rPr lang="en-US" sz="1600">
                <a:solidFill>
                  <a:srgbClr val="FF0000"/>
                </a:solidFill>
                <a:latin typeface="Calibri"/>
                <a:ea typeface="Calibri"/>
                <a:cs typeface="Calibri"/>
                <a:sym typeface="Calibri"/>
              </a:rPr>
              <a:t>TGACCCGTGG</a:t>
            </a:r>
            <a:endParaRPr sz="1600">
              <a:solidFill>
                <a:srgbClr val="E36C09"/>
              </a:solidFill>
              <a:latin typeface="Calibri"/>
              <a:ea typeface="Calibri"/>
              <a:cs typeface="Calibri"/>
              <a:sym typeface="Calibri"/>
            </a:endParaRPr>
          </a:p>
        </p:txBody>
      </p:sp>
      <p:sp>
        <p:nvSpPr>
          <p:cNvPr id="318" name="Google Shape;318;p8"/>
          <p:cNvSpPr txBox="1"/>
          <p:nvPr/>
        </p:nvSpPr>
        <p:spPr>
          <a:xfrm>
            <a:off x="3741885" y="3590467"/>
            <a:ext cx="64858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70C0"/>
                </a:solidFill>
                <a:latin typeface="Calibri"/>
                <a:ea typeface="Calibri"/>
                <a:cs typeface="Calibri"/>
                <a:sym typeface="Calibri"/>
              </a:rPr>
              <a:t>ACT</a:t>
            </a:r>
            <a:endParaRPr/>
          </a:p>
        </p:txBody>
      </p:sp>
      <p:cxnSp>
        <p:nvCxnSpPr>
          <p:cNvPr id="319" name="Google Shape;319;p8" title="This arrow shows that the addition of nucleotides will begin at the 5 prime end of the primer (or the 3 prime end of the DNA strand) and move towards the 3 prime end of the new strand (creating the complementary DNA strand)_"/>
          <p:cNvCxnSpPr/>
          <p:nvPr/>
        </p:nvCxnSpPr>
        <p:spPr>
          <a:xfrm>
            <a:off x="4283886" y="3784904"/>
            <a:ext cx="295940" cy="0"/>
          </a:xfrm>
          <a:prstGeom prst="straightConnector1">
            <a:avLst/>
          </a:prstGeom>
          <a:noFill/>
          <a:ln w="38100" cap="flat" cmpd="sng">
            <a:solidFill>
              <a:srgbClr val="4A7DBA"/>
            </a:solidFill>
            <a:prstDash val="solid"/>
            <a:round/>
            <a:headEnd type="none" w="sm" len="sm"/>
            <a:tailEnd type="triangle" w="med" len="med"/>
          </a:ln>
        </p:spPr>
      </p:cxnSp>
      <p:sp>
        <p:nvSpPr>
          <p:cNvPr id="320" name="Google Shape;320;p8"/>
          <p:cNvSpPr txBox="1"/>
          <p:nvPr/>
        </p:nvSpPr>
        <p:spPr>
          <a:xfrm>
            <a:off x="6004194" y="2980507"/>
            <a:ext cx="441644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rgbClr val="000000"/>
                </a:solidFill>
                <a:latin typeface="Calibri"/>
                <a:ea typeface="Calibri"/>
                <a:cs typeface="Calibri"/>
                <a:sym typeface="Calibri"/>
              </a:rPr>
              <a:t>Nucleotides added to 3’ end of the developing strand</a:t>
            </a:r>
            <a:endParaRPr/>
          </a:p>
        </p:txBody>
      </p:sp>
      <p:sp>
        <p:nvSpPr>
          <p:cNvPr id="321" name="Google Shape;321;p8" title="Arrow noting the progression of the nucleotide addition to the complementary strand off of the 5 prime DNA template strand--a new 3 prime strand will be created"/>
          <p:cNvSpPr/>
          <p:nvPr/>
        </p:nvSpPr>
        <p:spPr>
          <a:xfrm rot="-345283">
            <a:off x="5060067" y="2495572"/>
            <a:ext cx="818723" cy="213399"/>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8"/>
          <p:cNvSpPr txBox="1"/>
          <p:nvPr/>
        </p:nvSpPr>
        <p:spPr>
          <a:xfrm>
            <a:off x="6039567" y="2435293"/>
            <a:ext cx="177964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Calibri"/>
                <a:ea typeface="Calibri"/>
                <a:cs typeface="Calibri"/>
                <a:sym typeface="Calibri"/>
              </a:rPr>
              <a:t>5’</a:t>
            </a:r>
            <a:r>
              <a:rPr lang="en-US" sz="1600">
                <a:solidFill>
                  <a:srgbClr val="E36C09"/>
                </a:solidFill>
                <a:latin typeface="Calibri"/>
                <a:ea typeface="Calibri"/>
                <a:cs typeface="Calibri"/>
                <a:sym typeface="Calibri"/>
              </a:rPr>
              <a:t>  </a:t>
            </a:r>
            <a:r>
              <a:rPr lang="en-US" sz="1600">
                <a:solidFill>
                  <a:srgbClr val="000000"/>
                </a:solidFill>
                <a:latin typeface="Calibri"/>
                <a:ea typeface="Calibri"/>
                <a:cs typeface="Calibri"/>
                <a:sym typeface="Calibri"/>
              </a:rPr>
              <a:t>  </a:t>
            </a:r>
            <a:r>
              <a:rPr lang="en-US" sz="1600">
                <a:solidFill>
                  <a:srgbClr val="FF0000"/>
                </a:solidFill>
                <a:latin typeface="Calibri"/>
                <a:ea typeface="Calibri"/>
                <a:cs typeface="Calibri"/>
                <a:sym typeface="Calibri"/>
              </a:rPr>
              <a:t>ACTGGGCACC</a:t>
            </a:r>
            <a:endParaRPr sz="1600">
              <a:solidFill>
                <a:srgbClr val="E36C09"/>
              </a:solidFill>
              <a:latin typeface="Calibri"/>
              <a:ea typeface="Calibri"/>
              <a:cs typeface="Calibri"/>
              <a:sym typeface="Calibri"/>
            </a:endParaRPr>
          </a:p>
        </p:txBody>
      </p:sp>
      <p:sp>
        <p:nvSpPr>
          <p:cNvPr id="323" name="Google Shape;323;p8"/>
          <p:cNvSpPr txBox="1"/>
          <p:nvPr/>
        </p:nvSpPr>
        <p:spPr>
          <a:xfrm>
            <a:off x="6077640" y="2107931"/>
            <a:ext cx="1779641" cy="338554"/>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Calibri"/>
                <a:ea typeface="Calibri"/>
                <a:cs typeface="Calibri"/>
                <a:sym typeface="Calibri"/>
              </a:rPr>
              <a:t>3’</a:t>
            </a:r>
            <a:r>
              <a:rPr lang="en-US" sz="1600">
                <a:solidFill>
                  <a:srgbClr val="FF0000"/>
                </a:solidFill>
                <a:latin typeface="Calibri"/>
                <a:ea typeface="Calibri"/>
                <a:cs typeface="Calibri"/>
                <a:sym typeface="Calibri"/>
              </a:rPr>
              <a:t>   TGACCCG</a:t>
            </a:r>
            <a:r>
              <a:rPr lang="en-US" sz="1600">
                <a:solidFill>
                  <a:srgbClr val="0070C0"/>
                </a:solidFill>
                <a:latin typeface="Calibri"/>
                <a:ea typeface="Calibri"/>
                <a:cs typeface="Calibri"/>
                <a:sym typeface="Calibri"/>
              </a:rPr>
              <a:t>TGG</a:t>
            </a:r>
            <a:endParaRPr/>
          </a:p>
        </p:txBody>
      </p:sp>
      <p:sp>
        <p:nvSpPr>
          <p:cNvPr id="324" name="Google Shape;324;p8"/>
          <p:cNvSpPr txBox="1"/>
          <p:nvPr/>
        </p:nvSpPr>
        <p:spPr>
          <a:xfrm rot="-1290742">
            <a:off x="7977378" y="2046579"/>
            <a:ext cx="640080" cy="307777"/>
          </a:xfrm>
          <a:prstGeom prst="rect">
            <a:avLst/>
          </a:prstGeom>
          <a:solidFill>
            <a:srgbClr val="FDD88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new</a:t>
            </a:r>
            <a:endParaRPr/>
          </a:p>
        </p:txBody>
      </p:sp>
      <p:sp>
        <p:nvSpPr>
          <p:cNvPr id="325" name="Google Shape;325;p8"/>
          <p:cNvSpPr txBox="1"/>
          <p:nvPr/>
        </p:nvSpPr>
        <p:spPr>
          <a:xfrm>
            <a:off x="9982200" y="2342408"/>
            <a:ext cx="1755078" cy="369332"/>
          </a:xfrm>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Target Sequence</a:t>
            </a:r>
            <a:endParaRPr/>
          </a:p>
        </p:txBody>
      </p:sp>
      <p:sp>
        <p:nvSpPr>
          <p:cNvPr id="326" name="Google Shape;326;p8" title="Arrow noting the progression of the nucleotide addition to the complementary strand off of the 3 prime DNA template strand--a new 5 prime strand will be created"/>
          <p:cNvSpPr/>
          <p:nvPr/>
        </p:nvSpPr>
        <p:spPr>
          <a:xfrm rot="676113">
            <a:off x="5362087" y="3589567"/>
            <a:ext cx="515710" cy="208803"/>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8"/>
          <p:cNvSpPr txBox="1"/>
          <p:nvPr/>
        </p:nvSpPr>
        <p:spPr>
          <a:xfrm>
            <a:off x="6073454" y="3443985"/>
            <a:ext cx="235848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Calibri"/>
                <a:ea typeface="Calibri"/>
                <a:cs typeface="Calibri"/>
                <a:sym typeface="Calibri"/>
              </a:rPr>
              <a:t>3’</a:t>
            </a:r>
            <a:r>
              <a:rPr lang="en-US" sz="1600">
                <a:solidFill>
                  <a:srgbClr val="E36C09"/>
                </a:solidFill>
                <a:latin typeface="Calibri"/>
                <a:ea typeface="Calibri"/>
                <a:cs typeface="Calibri"/>
                <a:sym typeface="Calibri"/>
              </a:rPr>
              <a:t>  </a:t>
            </a:r>
            <a:r>
              <a:rPr lang="en-US" sz="1600">
                <a:solidFill>
                  <a:srgbClr val="000000"/>
                </a:solidFill>
                <a:latin typeface="Calibri"/>
                <a:ea typeface="Calibri"/>
                <a:cs typeface="Calibri"/>
                <a:sym typeface="Calibri"/>
              </a:rPr>
              <a:t>TTTA</a:t>
            </a:r>
            <a:r>
              <a:rPr lang="en-US" sz="1600">
                <a:solidFill>
                  <a:srgbClr val="FF0000"/>
                </a:solidFill>
                <a:latin typeface="Calibri"/>
                <a:ea typeface="Calibri"/>
                <a:cs typeface="Calibri"/>
                <a:sym typeface="Calibri"/>
              </a:rPr>
              <a:t>TGACCCGTGG</a:t>
            </a:r>
            <a:endParaRPr sz="1600">
              <a:solidFill>
                <a:srgbClr val="E36C09"/>
              </a:solidFill>
              <a:latin typeface="Calibri"/>
              <a:ea typeface="Calibri"/>
              <a:cs typeface="Calibri"/>
              <a:sym typeface="Calibri"/>
            </a:endParaRPr>
          </a:p>
        </p:txBody>
      </p:sp>
      <p:sp>
        <p:nvSpPr>
          <p:cNvPr id="328" name="Google Shape;328;p8"/>
          <p:cNvSpPr txBox="1"/>
          <p:nvPr/>
        </p:nvSpPr>
        <p:spPr>
          <a:xfrm>
            <a:off x="6126635" y="3763746"/>
            <a:ext cx="2026765" cy="338554"/>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Calibri"/>
                <a:ea typeface="Calibri"/>
                <a:cs typeface="Calibri"/>
                <a:sym typeface="Calibri"/>
              </a:rPr>
              <a:t>5’</a:t>
            </a:r>
            <a:r>
              <a:rPr lang="en-US" sz="1600">
                <a:solidFill>
                  <a:srgbClr val="E36C09"/>
                </a:solidFill>
                <a:latin typeface="Calibri"/>
                <a:ea typeface="Calibri"/>
                <a:cs typeface="Calibri"/>
                <a:sym typeface="Calibri"/>
              </a:rPr>
              <a:t>         </a:t>
            </a:r>
            <a:r>
              <a:rPr lang="en-US" sz="1600">
                <a:solidFill>
                  <a:srgbClr val="0070C0"/>
                </a:solidFill>
                <a:latin typeface="Calibri"/>
                <a:ea typeface="Calibri"/>
                <a:cs typeface="Calibri"/>
                <a:sym typeface="Calibri"/>
              </a:rPr>
              <a:t>ACT</a:t>
            </a:r>
            <a:r>
              <a:rPr lang="en-US" sz="1600">
                <a:solidFill>
                  <a:srgbClr val="FF0000"/>
                </a:solidFill>
                <a:latin typeface="Calibri"/>
                <a:ea typeface="Calibri"/>
                <a:cs typeface="Calibri"/>
                <a:sym typeface="Calibri"/>
              </a:rPr>
              <a:t>GGGCACC</a:t>
            </a:r>
            <a:endParaRPr sz="1600">
              <a:solidFill>
                <a:srgbClr val="E36C09"/>
              </a:solidFill>
              <a:latin typeface="Calibri"/>
              <a:ea typeface="Calibri"/>
              <a:cs typeface="Calibri"/>
              <a:sym typeface="Calibri"/>
            </a:endParaRPr>
          </a:p>
        </p:txBody>
      </p:sp>
      <p:sp>
        <p:nvSpPr>
          <p:cNvPr id="329" name="Google Shape;329;p8"/>
          <p:cNvSpPr txBox="1"/>
          <p:nvPr/>
        </p:nvSpPr>
        <p:spPr>
          <a:xfrm rot="-1290742">
            <a:off x="8317383" y="3795845"/>
            <a:ext cx="640080" cy="307777"/>
          </a:xfrm>
          <a:prstGeom prst="rect">
            <a:avLst/>
          </a:prstGeom>
          <a:solidFill>
            <a:srgbClr val="FDD88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new</a:t>
            </a:r>
            <a:endParaRPr/>
          </a:p>
        </p:txBody>
      </p:sp>
      <p:cxnSp>
        <p:nvCxnSpPr>
          <p:cNvPr id="331" name="Google Shape;331;p8" descr="This is simply a line to denote the end of the PCR process and the identification of the required primers" title="slide separation 4"/>
          <p:cNvCxnSpPr/>
          <p:nvPr/>
        </p:nvCxnSpPr>
        <p:spPr>
          <a:xfrm rot="10800000" flipH="1">
            <a:off x="504248" y="4374188"/>
            <a:ext cx="10925752" cy="18077"/>
          </a:xfrm>
          <a:prstGeom prst="straightConnector1">
            <a:avLst/>
          </a:prstGeom>
          <a:noFill/>
          <a:ln w="19050" cap="flat" cmpd="sng">
            <a:solidFill>
              <a:schemeClr val="accent2"/>
            </a:solidFill>
            <a:prstDash val="solid"/>
            <a:miter lim="800000"/>
            <a:headEnd type="none" w="sm" len="sm"/>
            <a:tailEnd type="none" w="sm" len="sm"/>
          </a:ln>
        </p:spPr>
      </p:cxnSp>
      <p:sp>
        <p:nvSpPr>
          <p:cNvPr id="332" name="Google Shape;332;p8"/>
          <p:cNvSpPr txBox="1"/>
          <p:nvPr/>
        </p:nvSpPr>
        <p:spPr>
          <a:xfrm>
            <a:off x="504248" y="4469758"/>
            <a:ext cx="454718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The primer sequences are “mirrored” in the target sequence:</a:t>
            </a:r>
            <a:endParaRPr dirty="0"/>
          </a:p>
        </p:txBody>
      </p:sp>
      <p:sp>
        <p:nvSpPr>
          <p:cNvPr id="333" name="Google Shape;333;p8"/>
          <p:cNvSpPr txBox="1"/>
          <p:nvPr/>
        </p:nvSpPr>
        <p:spPr>
          <a:xfrm>
            <a:off x="1727157" y="5207041"/>
            <a:ext cx="4800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Target sequence:      5’ ACTGGGCACC</a:t>
            </a:r>
            <a:endParaRPr/>
          </a:p>
          <a:p>
            <a:pPr marL="0" marR="0" lvl="0" indent="0" algn="l" rtl="0">
              <a:spcBef>
                <a:spcPts val="0"/>
              </a:spcBef>
              <a:spcAft>
                <a:spcPts val="0"/>
              </a:spcAft>
              <a:buNone/>
            </a:pPr>
            <a:endParaRPr sz="1800">
              <a:solidFill>
                <a:srgbClr val="FF0000"/>
              </a:solidFill>
              <a:latin typeface="Calibri"/>
              <a:ea typeface="Calibri"/>
              <a:cs typeface="Calibri"/>
              <a:sym typeface="Calibri"/>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                                    3’ TGACCCGTGG</a:t>
            </a:r>
            <a:endParaRPr/>
          </a:p>
        </p:txBody>
      </p:sp>
      <p:sp>
        <p:nvSpPr>
          <p:cNvPr id="334" name="Google Shape;334;p8"/>
          <p:cNvSpPr txBox="1"/>
          <p:nvPr/>
        </p:nvSpPr>
        <p:spPr>
          <a:xfrm>
            <a:off x="5761058" y="5216470"/>
            <a:ext cx="17311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(coding strand)</a:t>
            </a:r>
            <a:endParaRPr/>
          </a:p>
        </p:txBody>
      </p:sp>
      <p:sp>
        <p:nvSpPr>
          <p:cNvPr id="335" name="Google Shape;335;p8"/>
          <p:cNvSpPr txBox="1"/>
          <p:nvPr/>
        </p:nvSpPr>
        <p:spPr>
          <a:xfrm>
            <a:off x="5761058" y="5814943"/>
            <a:ext cx="4800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(non-coding strand)</a:t>
            </a:r>
            <a:endParaRPr/>
          </a:p>
        </p:txBody>
      </p:sp>
      <p:sp>
        <p:nvSpPr>
          <p:cNvPr id="336" name="Google Shape;336;p8" title="This box notes that the forward reading primer should be ACT due to the location within the 5 prime target sequence"/>
          <p:cNvSpPr/>
          <p:nvPr/>
        </p:nvSpPr>
        <p:spPr>
          <a:xfrm>
            <a:off x="3903544" y="5223834"/>
            <a:ext cx="431760" cy="361968"/>
          </a:xfrm>
          <a:prstGeom prst="roundRect">
            <a:avLst>
              <a:gd name="adj" fmla="val 16667"/>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7" name="Google Shape;337;p8"/>
          <p:cNvSpPr txBox="1"/>
          <p:nvPr/>
        </p:nvSpPr>
        <p:spPr>
          <a:xfrm>
            <a:off x="3877514" y="4880739"/>
            <a:ext cx="10500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Calibri"/>
                <a:ea typeface="Calibri"/>
                <a:cs typeface="Calibri"/>
                <a:sym typeface="Calibri"/>
              </a:rPr>
              <a:t>forward</a:t>
            </a:r>
            <a:endParaRPr/>
          </a:p>
        </p:txBody>
      </p:sp>
      <p:sp>
        <p:nvSpPr>
          <p:cNvPr id="338" name="Google Shape;338;p8" title="This box notes that the reverse reading primer should be TGG due to the location within the 3 prime target sequence"/>
          <p:cNvSpPr/>
          <p:nvPr/>
        </p:nvSpPr>
        <p:spPr>
          <a:xfrm>
            <a:off x="4782283" y="5760094"/>
            <a:ext cx="533400" cy="361968"/>
          </a:xfrm>
          <a:prstGeom prst="roundRect">
            <a:avLst>
              <a:gd name="adj" fmla="val 16667"/>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9" name="Google Shape;339;p8"/>
          <p:cNvSpPr txBox="1"/>
          <p:nvPr/>
        </p:nvSpPr>
        <p:spPr>
          <a:xfrm>
            <a:off x="4841162" y="6138855"/>
            <a:ext cx="10500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Calibri"/>
                <a:ea typeface="Calibri"/>
                <a:cs typeface="Calibri"/>
                <a:sym typeface="Calibri"/>
              </a:rPr>
              <a:t>reverse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9"/>
          <p:cNvSpPr txBox="1">
            <a:spLocks noGrp="1"/>
          </p:cNvSpPr>
          <p:nvPr>
            <p:ph type="title"/>
          </p:nvPr>
        </p:nvSpPr>
        <p:spPr>
          <a:xfrm>
            <a:off x="533400" y="533400"/>
            <a:ext cx="9112316" cy="7868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PCR Applications</a:t>
            </a:r>
            <a:endParaRPr/>
          </a:p>
        </p:txBody>
      </p:sp>
      <p:sp>
        <p:nvSpPr>
          <p:cNvPr id="346" name="Google Shape;346;p9"/>
          <p:cNvSpPr txBox="1">
            <a:spLocks noGrp="1"/>
          </p:cNvSpPr>
          <p:nvPr>
            <p:ph type="body" idx="1"/>
          </p:nvPr>
        </p:nvSpPr>
        <p:spPr>
          <a:xfrm>
            <a:off x="1143000" y="1548882"/>
            <a:ext cx="10439400" cy="165151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CB3DA"/>
              </a:buClr>
              <a:buSzPts val="2200"/>
              <a:buFont typeface="Noto Sans Symbols"/>
              <a:buChar char="▪"/>
            </a:pPr>
            <a:r>
              <a:rPr lang="en-US"/>
              <a:t>Amplify a target sequence from a pool of DNA (your favorite gene, forensics, fossil DNA)</a:t>
            </a:r>
            <a:endParaRPr/>
          </a:p>
          <a:p>
            <a:pPr marL="228600" lvl="0" indent="-228600" algn="l" rtl="0">
              <a:lnSpc>
                <a:spcPct val="90000"/>
              </a:lnSpc>
              <a:spcBef>
                <a:spcPts val="1000"/>
              </a:spcBef>
              <a:spcAft>
                <a:spcPts val="0"/>
              </a:spcAft>
              <a:buClr>
                <a:srgbClr val="9CB3DA"/>
              </a:buClr>
              <a:buSzPts val="2200"/>
              <a:buFont typeface="Noto Sans Symbols"/>
              <a:buChar char="▪"/>
            </a:pPr>
            <a:r>
              <a:rPr lang="en-US"/>
              <a:t>Start the process of genome sequencing </a:t>
            </a:r>
            <a:endParaRPr/>
          </a:p>
          <a:p>
            <a:pPr marL="228600" lvl="0" indent="-228600" algn="l" rtl="0">
              <a:lnSpc>
                <a:spcPct val="90000"/>
              </a:lnSpc>
              <a:spcBef>
                <a:spcPts val="1000"/>
              </a:spcBef>
              <a:spcAft>
                <a:spcPts val="0"/>
              </a:spcAft>
              <a:buClr>
                <a:srgbClr val="9CB3DA"/>
              </a:buClr>
              <a:buSzPts val="2200"/>
              <a:buFont typeface="Noto Sans Symbols"/>
              <a:buChar char="▪"/>
            </a:pPr>
            <a:r>
              <a:rPr lang="en-US"/>
              <a:t>Generate abundant markers for linkage map construction molecular markers</a:t>
            </a:r>
            <a:endParaRPr/>
          </a:p>
        </p:txBody>
      </p:sp>
      <p:pic>
        <p:nvPicPr>
          <p:cNvPr id="347" name="Google Shape;347;p9" title="gene sequence for the Nud gene in Hordeum vulgare (barley)"/>
          <p:cNvPicPr preferRelativeResize="0"/>
          <p:nvPr/>
        </p:nvPicPr>
        <p:blipFill rotWithShape="1">
          <a:blip r:embed="rId3">
            <a:alphaModFix/>
          </a:blip>
          <a:srcRect/>
          <a:stretch/>
        </p:blipFill>
        <p:spPr>
          <a:xfrm>
            <a:off x="839095" y="3311707"/>
            <a:ext cx="2771921" cy="2555693"/>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348" name="Google Shape;348;p9"/>
          <p:cNvSpPr/>
          <p:nvPr/>
        </p:nvSpPr>
        <p:spPr>
          <a:xfrm>
            <a:off x="762000" y="5999227"/>
            <a:ext cx="28490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Arial Rounded"/>
                <a:ea typeface="Arial Rounded"/>
                <a:cs typeface="Arial Rounded"/>
                <a:sym typeface="Arial Rounded"/>
              </a:rPr>
              <a:t>My favorite gene</a:t>
            </a:r>
            <a:endParaRPr/>
          </a:p>
        </p:txBody>
      </p:sp>
      <p:pic>
        <p:nvPicPr>
          <p:cNvPr id="349" name="Google Shape;349;p9" title="The human mummy known as &quot;iceman&quot;"/>
          <p:cNvPicPr preferRelativeResize="0"/>
          <p:nvPr/>
        </p:nvPicPr>
        <p:blipFill rotWithShape="1">
          <a:blip r:embed="rId4">
            <a:alphaModFix/>
          </a:blip>
          <a:srcRect/>
          <a:stretch/>
        </p:blipFill>
        <p:spPr>
          <a:xfrm>
            <a:off x="4191000" y="3733800"/>
            <a:ext cx="3276600" cy="198596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50" name="Google Shape;350;p9"/>
          <p:cNvSpPr/>
          <p:nvPr/>
        </p:nvSpPr>
        <p:spPr>
          <a:xfrm>
            <a:off x="4216875" y="5876116"/>
            <a:ext cx="325072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Arial Rounded"/>
                <a:ea typeface="Arial Rounded"/>
                <a:cs typeface="Arial Rounded"/>
                <a:sym typeface="Arial Rounded"/>
              </a:rPr>
              <a:t>The “Iceman”</a:t>
            </a:r>
            <a:endParaRPr/>
          </a:p>
        </p:txBody>
      </p:sp>
      <p:pic>
        <p:nvPicPr>
          <p:cNvPr id="351" name="Google Shape;351;p9" title="dna double helix"/>
          <p:cNvPicPr preferRelativeResize="0"/>
          <p:nvPr/>
        </p:nvPicPr>
        <p:blipFill rotWithShape="1">
          <a:blip r:embed="rId5">
            <a:alphaModFix/>
          </a:blip>
          <a:srcRect/>
          <a:stretch/>
        </p:blipFill>
        <p:spPr>
          <a:xfrm rot="-5400000">
            <a:off x="7411296" y="3967573"/>
            <a:ext cx="3074369" cy="1762638"/>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352" name="Google Shape;352;p9" title="linkage map for 4H chromosome in barley"/>
          <p:cNvPicPr preferRelativeResize="0"/>
          <p:nvPr/>
        </p:nvPicPr>
        <p:blipFill rotWithShape="1">
          <a:blip r:embed="rId6">
            <a:alphaModFix/>
          </a:blip>
          <a:srcRect/>
          <a:stretch/>
        </p:blipFill>
        <p:spPr>
          <a:xfrm>
            <a:off x="10341068" y="2743200"/>
            <a:ext cx="1202899" cy="320773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53" name="Google Shape;353;p9"/>
          <p:cNvSpPr/>
          <p:nvPr/>
        </p:nvSpPr>
        <p:spPr>
          <a:xfrm>
            <a:off x="10210800" y="5999227"/>
            <a:ext cx="1447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Arial Rounded"/>
                <a:ea typeface="Arial Rounded"/>
                <a:cs typeface="Arial Rounded"/>
                <a:sym typeface="Arial Rounded"/>
              </a:rPr>
              <a:t>Linkage map</a:t>
            </a:r>
            <a:endParaRPr/>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5169</Words>
  <Application>Microsoft Macintosh PowerPoint</Application>
  <PresentationFormat>Widescreen</PresentationFormat>
  <Paragraphs>279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Rounded</vt:lpstr>
      <vt:lpstr>Calibri</vt:lpstr>
      <vt:lpstr>Courier New</vt:lpstr>
      <vt:lpstr>Georgia</vt:lpstr>
      <vt:lpstr>Noto Sans Symbols</vt:lpstr>
      <vt:lpstr>Times New Roman</vt:lpstr>
      <vt:lpstr>2_Office Theme</vt:lpstr>
      <vt:lpstr>PowerPoint Presentation</vt:lpstr>
      <vt:lpstr>DNA nucleotide structure - Revisited</vt:lpstr>
      <vt:lpstr>DNA structure - Revisited</vt:lpstr>
      <vt:lpstr>Polymerase Chain Reaction (PCR)</vt:lpstr>
      <vt:lpstr>PCR </vt:lpstr>
      <vt:lpstr>PCR Principles</vt:lpstr>
      <vt:lpstr>Primers and amplification target example –      1st and 2nd cycles</vt:lpstr>
      <vt:lpstr>Primers and Amplification Target example –      3rd cycle</vt:lpstr>
      <vt:lpstr>PCR Applications</vt:lpstr>
      <vt:lpstr>DNA Sequencing – Sanger Sequencing</vt:lpstr>
      <vt:lpstr>PowerPoint Presentation</vt:lpstr>
      <vt:lpstr>PowerPoint Presentation</vt:lpstr>
      <vt:lpstr>PowerPoint Presentation</vt:lpstr>
      <vt:lpstr>Sanger DNA Sequencing –      Recap</vt:lpstr>
      <vt:lpstr>By now, you should be able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Fisk, Scott</dc:creator>
  <cp:lastModifiedBy>Daniela R Carrijo</cp:lastModifiedBy>
  <cp:revision>2</cp:revision>
  <dcterms:created xsi:type="dcterms:W3CDTF">2012-11-26T21:40:53Z</dcterms:created>
  <dcterms:modified xsi:type="dcterms:W3CDTF">2020-05-15T15:52:14Z</dcterms:modified>
</cp:coreProperties>
</file>