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  <p:sldMasterId id="2147483659" r:id="rId3"/>
  </p:sldMasterIdLst>
  <p:notesMasterIdLst>
    <p:notesMasterId r:id="rId37"/>
  </p:notesMasterIdLst>
  <p:sldIdLst>
    <p:sldId id="305" r:id="rId4"/>
    <p:sldId id="306" r:id="rId5"/>
    <p:sldId id="307" r:id="rId6"/>
    <p:sldId id="312" r:id="rId7"/>
    <p:sldId id="313" r:id="rId8"/>
    <p:sldId id="328" r:id="rId9"/>
    <p:sldId id="322" r:id="rId10"/>
    <p:sldId id="256" r:id="rId11"/>
    <p:sldId id="277" r:id="rId12"/>
    <p:sldId id="259" r:id="rId13"/>
    <p:sldId id="260" r:id="rId14"/>
    <p:sldId id="279" r:id="rId15"/>
    <p:sldId id="281" r:id="rId16"/>
    <p:sldId id="310" r:id="rId17"/>
    <p:sldId id="332" r:id="rId18"/>
    <p:sldId id="334" r:id="rId19"/>
    <p:sldId id="315" r:id="rId20"/>
    <p:sldId id="323" r:id="rId21"/>
    <p:sldId id="324" r:id="rId22"/>
    <p:sldId id="331" r:id="rId23"/>
    <p:sldId id="266" r:id="rId24"/>
    <p:sldId id="276" r:id="rId25"/>
    <p:sldId id="314" r:id="rId26"/>
    <p:sldId id="316" r:id="rId27"/>
    <p:sldId id="317" r:id="rId28"/>
    <p:sldId id="329" r:id="rId29"/>
    <p:sldId id="318" r:id="rId30"/>
    <p:sldId id="330" r:id="rId31"/>
    <p:sldId id="325" r:id="rId32"/>
    <p:sldId id="326" r:id="rId33"/>
    <p:sldId id="327" r:id="rId34"/>
    <p:sldId id="320" r:id="rId35"/>
    <p:sldId id="321" r:id="rId3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3"/>
    <p:restoredTop sz="95716" autoAdjust="0"/>
  </p:normalViewPr>
  <p:slideViewPr>
    <p:cSldViewPr snapToGrid="0" snapToObjects="1">
      <p:cViewPr varScale="1">
        <p:scale>
          <a:sx n="76" d="100"/>
          <a:sy n="76" d="100"/>
        </p:scale>
        <p:origin x="102" y="7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0FB461-6234-493F-B73D-17FBBF68978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9F03E0-63DD-44AD-8A19-ED31742B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2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16108" indent="-275427"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01706" indent="-220341"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42388" indent="-220341"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983071" indent="-220341"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23753" indent="-220341" defTabSz="977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864435" indent="-220341" defTabSz="977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05117" indent="-220341" defTabSz="977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745800" indent="-220341" defTabSz="977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48668C69-3951-452D-BD8F-7F14EEF9CA9F}" type="slidenum">
              <a:rPr lang="en-US" smtClean="0">
                <a:latin typeface="Calibri" pitchFamily="1" charset="0"/>
              </a:rPr>
              <a:pPr eaLnBrk="1" hangingPunct="1"/>
              <a:t>2</a:t>
            </a:fld>
            <a:endParaRPr lang="en-US">
              <a:latin typeface="Calibri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2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16108" indent="-275427"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01706" indent="-220341"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42388" indent="-220341"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983071" indent="-220341"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23753" indent="-220341" defTabSz="977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864435" indent="-220341" defTabSz="977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05117" indent="-220341" defTabSz="977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745800" indent="-220341" defTabSz="977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C653DCA9-6B92-4B19-B18F-0780E32988F2}" type="slidenum">
              <a:rPr lang="en-US" smtClean="0">
                <a:latin typeface="Calibri" pitchFamily="1" charset="0"/>
              </a:rPr>
              <a:pPr eaLnBrk="1" hangingPunct="1"/>
              <a:t>3</a:t>
            </a:fld>
            <a:endParaRPr lang="en-US">
              <a:latin typeface="Calibri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0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16108" indent="-275427"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01706" indent="-220341"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42388" indent="-220341"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983071" indent="-220341" defTabSz="9777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23753" indent="-220341" defTabSz="977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864435" indent="-220341" defTabSz="977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05117" indent="-220341" defTabSz="977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745800" indent="-220341" defTabSz="977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1EEAE2F4-405B-428E-9C3D-BA12E1DE4A48}" type="slidenum">
              <a:rPr lang="en-US" smtClean="0">
                <a:latin typeface="Calibri" pitchFamily="1" charset="0"/>
              </a:rPr>
              <a:pPr eaLnBrk="1" hangingPunct="1"/>
              <a:t>4</a:t>
            </a:fld>
            <a:endParaRPr lang="en-US">
              <a:latin typeface="Calibri" pitchFamily="1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7f8efdc2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7f8efdc2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7f8efdc2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7f8efdc2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SB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pitchFamily="1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16108" indent="-27542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01706" indent="-22034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42388" indent="-22034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983071" indent="-22034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23753" indent="-220341" defTabSz="4406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864435" indent="-220341" defTabSz="4406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05117" indent="-220341" defTabSz="4406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745800" indent="-220341" defTabSz="4406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D1A3F25F-24F4-43D2-853E-80795644BA2F}" type="slidenum">
              <a:rPr lang="en-US" smtClean="0">
                <a:latin typeface="Calibri" pitchFamily="1" charset="0"/>
              </a:rPr>
              <a:pPr eaLnBrk="1" hangingPunct="1"/>
              <a:t>19</a:t>
            </a:fld>
            <a:endParaRPr lang="en-US">
              <a:latin typeface="Calibri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8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4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3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B2470-9CF2-4B94-B809-D0F1B11A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1EB3-14D8-4DE5-85BE-37BA5AA6487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B9B19-3ECD-4D2F-9429-A17E8CEF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EE3DE-CE75-4184-B900-810BD4DC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7268-3443-47F4-B294-4E940490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4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6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6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5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9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3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D87E3-554B-4A4E-9B2C-7511B4DF8A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63" r:id="rId10"/>
    <p:sldLayoutId id="214748366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E1A40-D273-4CD5-995D-014B7383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2FCEC-9CBC-40DF-9183-5ECF516CC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74095-EC5F-45E0-87F7-F36D45218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1EB3-14D8-4DE5-85BE-37BA5AA6487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E5E53-BF12-4BF1-911B-9363733B7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A29A-F8A6-4818-9A42-5589F07AD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7268-3443-47F4-B294-4E940490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17" Type="http://schemas.openxmlformats.org/officeDocument/2006/relationships/image" Target="../media/image69.png"/><Relationship Id="rId2" Type="http://schemas.openxmlformats.org/officeDocument/2006/relationships/image" Target="../media/image54.jpeg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svg"/><Relationship Id="rId19" Type="http://schemas.openxmlformats.org/officeDocument/2006/relationships/image" Target="../media/image71.emf"/><Relationship Id="rId4" Type="http://schemas.openxmlformats.org/officeDocument/2006/relationships/image" Target="../media/image56.svg"/><Relationship Id="rId9" Type="http://schemas.openxmlformats.org/officeDocument/2006/relationships/image" Target="../media/image61.png"/><Relationship Id="rId14" Type="http://schemas.openxmlformats.org/officeDocument/2006/relationships/image" Target="../media/image66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arleyworld.org/barley-info/seed-availability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arleyworld.org/sites/barleyworld.org/files/final_osu_barley_zine.pdf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arleyworld.org/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enix.fao.org/faostat/internal/en/#home" TargetMode="External"/><Relationship Id="rId4" Type="http://schemas.openxmlformats.org/officeDocument/2006/relationships/hyperlink" Target="https://ambainc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087" y="340561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What is barley?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12935" y="4455336"/>
            <a:ext cx="63117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/>
                <a:cs typeface="Times New Roman"/>
              </a:rPr>
              <a:t>2n = 2x = 14</a:t>
            </a:r>
          </a:p>
          <a:p>
            <a:pPr algn="ctr"/>
            <a:r>
              <a:rPr lang="en-US" sz="3200" dirty="0">
                <a:latin typeface="Times New Roman"/>
                <a:cs typeface="Times New Roman"/>
              </a:rPr>
              <a:t>5.3 </a:t>
            </a:r>
            <a:r>
              <a:rPr lang="en-US" sz="3200" dirty="0" err="1">
                <a:latin typeface="Times New Roman"/>
                <a:cs typeface="Times New Roman"/>
              </a:rPr>
              <a:t>Gbp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200" dirty="0">
                <a:latin typeface="Times New Roman"/>
                <a:cs typeface="Times New Roman"/>
              </a:rPr>
              <a:t>~ 30,000 genes</a:t>
            </a:r>
          </a:p>
          <a:p>
            <a:pPr algn="ctr"/>
            <a:r>
              <a:rPr lang="en-US" sz="3200" dirty="0">
                <a:latin typeface="Times New Roman"/>
                <a:cs typeface="Times New Roman"/>
              </a:rPr>
              <a:t>Self-pollinated (hermaphroditic)</a:t>
            </a:r>
          </a:p>
        </p:txBody>
      </p:sp>
      <p:pic>
        <p:nvPicPr>
          <p:cNvPr id="6" name="Picture 5" descr="A person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9BE38156-BC73-DA9D-DCC4-1EB35F236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831" y="120266"/>
            <a:ext cx="6018938" cy="401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736" y="791785"/>
            <a:ext cx="768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From domestication to migration</a:t>
            </a:r>
          </a:p>
        </p:txBody>
      </p:sp>
      <p:pic>
        <p:nvPicPr>
          <p:cNvPr id="3" name="Picture 4" descr="Ancient barley samples are closely related to present-day landraces from the Levant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4865" y="1893520"/>
            <a:ext cx="5276540" cy="23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1183" y="4541178"/>
            <a:ext cx="2521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1 mile per year (?) </a:t>
            </a:r>
          </a:p>
        </p:txBody>
      </p:sp>
    </p:spTree>
    <p:extLst>
      <p:ext uri="{BB962C8B-B14F-4D97-AF65-F5344CB8AC3E}">
        <p14:creationId xmlns:p14="http://schemas.microsoft.com/office/powerpoint/2010/main" val="93418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5905" y="4286799"/>
            <a:ext cx="8404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“The decree known as the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Reinheitsgebot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, issued in Ingolstadt in 1516, had three aims: to protect drinkers from high prices; to ban the use of wheat in beer so more bread could be made; and to stop unscrupulous brewers from adding dubious toxic and even hallucinogenic ingredients as preservatives or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flavourings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.”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6913" y="1"/>
            <a:ext cx="4101398" cy="323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44349" y="149289"/>
            <a:ext cx="52963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Migration and specialization</a:t>
            </a:r>
          </a:p>
          <a:p>
            <a:r>
              <a:rPr lang="en-US" sz="2400" i="1" dirty="0">
                <a:latin typeface="Times New Roman"/>
                <a:cs typeface="Times New Roman"/>
              </a:rPr>
              <a:t>Europe </a:t>
            </a:r>
            <a:endParaRPr lang="en-US" sz="2400" b="1" dirty="0">
              <a:latin typeface="Times New Roman"/>
              <a:cs typeface="Times New Roman"/>
            </a:endParaRPr>
          </a:p>
          <a:p>
            <a:endParaRPr lang="en-US" sz="2400" i="1" dirty="0">
              <a:latin typeface="Times New Roman"/>
              <a:cs typeface="Times New Roman"/>
            </a:endParaRPr>
          </a:p>
          <a:p>
            <a:r>
              <a:rPr lang="en-US" sz="2400" i="1" dirty="0">
                <a:latin typeface="Times New Roman"/>
                <a:cs typeface="Times New Roman"/>
              </a:rPr>
              <a:t>Beer 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Times New Roman"/>
                <a:cs typeface="Times New Roman"/>
              </a:rPr>
              <a:t>Hulls, spring growth habit, 2-row</a:t>
            </a:r>
          </a:p>
          <a:p>
            <a:endParaRPr lang="en-US" sz="2400" i="1" dirty="0">
              <a:latin typeface="Times New Roman"/>
              <a:cs typeface="Times New Roman"/>
            </a:endParaRPr>
          </a:p>
          <a:p>
            <a:r>
              <a:rPr lang="en-US" sz="2400" i="1" dirty="0">
                <a:latin typeface="Times New Roman"/>
                <a:cs typeface="Times New Roman"/>
              </a:rPr>
              <a:t>Feed (food and some beer)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Times New Roman"/>
                <a:cs typeface="Times New Roman"/>
              </a:rPr>
              <a:t>Hulls, spring/winter/facultative,  6-row</a:t>
            </a:r>
          </a:p>
        </p:txBody>
      </p:sp>
    </p:spTree>
    <p:extLst>
      <p:ext uri="{BB962C8B-B14F-4D97-AF65-F5344CB8AC3E}">
        <p14:creationId xmlns:p14="http://schemas.microsoft.com/office/powerpoint/2010/main" val="245404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3181" y="200495"/>
            <a:ext cx="7686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Migration and specialization</a:t>
            </a:r>
          </a:p>
          <a:p>
            <a:endParaRPr lang="en-US" sz="2400" b="1" dirty="0">
              <a:latin typeface="Times New Roman"/>
              <a:cs typeface="Times New Roman"/>
            </a:endParaRPr>
          </a:p>
          <a:p>
            <a:r>
              <a:rPr lang="en-US" sz="2400" i="1" dirty="0">
                <a:latin typeface="Times New Roman"/>
                <a:cs typeface="Times New Roman"/>
              </a:rPr>
              <a:t>Central/East Asia – food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Times New Roman"/>
                <a:cs typeface="Times New Roman"/>
              </a:rPr>
              <a:t>Naked, spring, 6-row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135" y="2198551"/>
            <a:ext cx="4513501" cy="3385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803" y="3891114"/>
            <a:ext cx="4199803" cy="28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8700" y="237603"/>
            <a:ext cx="81811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Migration and specialization</a:t>
            </a:r>
          </a:p>
          <a:p>
            <a:r>
              <a:rPr lang="en-US" sz="2400" i="1" dirty="0">
                <a:latin typeface="Times New Roman"/>
                <a:cs typeface="Times New Roman"/>
              </a:rPr>
              <a:t>Americas (17</a:t>
            </a:r>
            <a:r>
              <a:rPr lang="en-US" sz="2400" i="1" baseline="30000" dirty="0">
                <a:latin typeface="Times New Roman"/>
                <a:cs typeface="Times New Roman"/>
              </a:rPr>
              <a:t>th</a:t>
            </a:r>
            <a:r>
              <a:rPr lang="en-US" sz="2400" i="1" dirty="0">
                <a:latin typeface="Times New Roman"/>
                <a:cs typeface="Times New Roman"/>
              </a:rPr>
              <a:t> century - )</a:t>
            </a:r>
          </a:p>
          <a:p>
            <a:r>
              <a:rPr lang="en-US" sz="2400" i="1" dirty="0">
                <a:latin typeface="Times New Roman"/>
                <a:cs typeface="Times New Roman"/>
              </a:rPr>
              <a:t>North and </a:t>
            </a:r>
            <a:r>
              <a:rPr lang="en-US" sz="2400" i="1" dirty="0" err="1">
                <a:latin typeface="Times New Roman"/>
                <a:cs typeface="Times New Roman"/>
              </a:rPr>
              <a:t>Meso</a:t>
            </a:r>
            <a:endParaRPr lang="en-US" sz="2400" i="1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Times New Roman"/>
                <a:cs typeface="Times New Roman"/>
              </a:rPr>
              <a:t>Hulls, spring growth habit, 2-row malt –Europe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Times New Roman"/>
                <a:cs typeface="Times New Roman"/>
              </a:rPr>
              <a:t>Hulls, spring growth habit, 6-row malt – Europe/Asia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Times New Roman"/>
                <a:cs typeface="Times New Roman"/>
              </a:rPr>
              <a:t>Hulls, spring/winter/facultative 6-row feed – Iberian peninsula/North Africa </a:t>
            </a:r>
          </a:p>
          <a:p>
            <a:endParaRPr lang="en-US" sz="2400" i="1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379" y="3008411"/>
            <a:ext cx="4766496" cy="2643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143" y="2715492"/>
            <a:ext cx="2643438" cy="4142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406" y="3457281"/>
            <a:ext cx="2462068" cy="293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9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d:image001.png@01D3860A.33A9FE50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3555" y="3431024"/>
            <a:ext cx="1335186" cy="25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id:image001.png@01D3860A.33A9FE50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3555" y="2759384"/>
            <a:ext cx="1100516" cy="3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10834-34D2-A349-BDB8-DAB61CC0B1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05" y="3287406"/>
            <a:ext cx="2130299" cy="289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3613" y="3860736"/>
            <a:ext cx="2456775" cy="2225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AF338-D4D9-CDFB-1BE2-E65ACB14B38C}"/>
              </a:ext>
            </a:extLst>
          </p:cNvPr>
          <p:cNvSpPr txBox="1"/>
          <p:nvPr/>
        </p:nvSpPr>
        <p:spPr>
          <a:xfrm>
            <a:off x="1458912" y="187072"/>
            <a:ext cx="89430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 Barley report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the American Malting Barley Association  </a:t>
            </a:r>
          </a:p>
        </p:txBody>
      </p:sp>
      <p:pic>
        <p:nvPicPr>
          <p:cNvPr id="9" name="Google Shape;61;p14">
            <a:extLst>
              <a:ext uri="{FF2B5EF4-FFF2-40B4-BE49-F238E27FC236}">
                <a16:creationId xmlns:a16="http://schemas.microsoft.com/office/drawing/2014/main" id="{63E76344-D45D-9C7D-722F-43745B99DAAD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578"/>
          <a:stretch/>
        </p:blipFill>
        <p:spPr>
          <a:xfrm>
            <a:off x="1523166" y="1264290"/>
            <a:ext cx="8609301" cy="1378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19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313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4087" y="128023"/>
            <a:ext cx="8609301" cy="643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10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313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1184" y="296018"/>
            <a:ext cx="9109635" cy="6265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53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406" y="230824"/>
            <a:ext cx="84945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The transformative power of malting </a:t>
            </a:r>
          </a:p>
          <a:p>
            <a:endParaRPr lang="en-US" sz="3200" dirty="0">
              <a:latin typeface="Times New Roman"/>
              <a:cs typeface="Times New Roman"/>
            </a:endParaRPr>
          </a:p>
          <a:p>
            <a:r>
              <a:rPr lang="en-US" sz="3200" dirty="0">
                <a:latin typeface="Times New Roman"/>
                <a:cs typeface="Times New Roman"/>
              </a:rPr>
              <a:t>Steeping, Germination, Kilning </a:t>
            </a:r>
          </a:p>
          <a:p>
            <a:endParaRPr lang="en-US" sz="3200" dirty="0">
              <a:latin typeface="Times New Roman"/>
              <a:cs typeface="Times New Roman"/>
            </a:endParaRPr>
          </a:p>
          <a:p>
            <a:r>
              <a:rPr lang="en-US" sz="3200" dirty="0">
                <a:latin typeface="Times New Roman"/>
                <a:cs typeface="Times New Roman"/>
              </a:rPr>
              <a:t>Time (~1 week)</a:t>
            </a:r>
          </a:p>
          <a:p>
            <a:r>
              <a:rPr lang="en-US" sz="3200" dirty="0">
                <a:latin typeface="Times New Roman"/>
                <a:cs typeface="Times New Roman"/>
              </a:rPr>
              <a:t>temperature (10</a:t>
            </a:r>
            <a:r>
              <a:rPr lang="en-US" sz="3200" baseline="30000" dirty="0">
                <a:latin typeface="Times New Roman"/>
                <a:cs typeface="Times New Roman"/>
              </a:rPr>
              <a:t>o</a:t>
            </a:r>
            <a:r>
              <a:rPr lang="en-US" sz="3200" dirty="0">
                <a:latin typeface="Times New Roman"/>
                <a:cs typeface="Times New Roman"/>
              </a:rPr>
              <a:t> – 180</a:t>
            </a:r>
            <a:r>
              <a:rPr lang="en-US" sz="3200" baseline="30000" dirty="0">
                <a:latin typeface="Times New Roman"/>
                <a:cs typeface="Times New Roman"/>
              </a:rPr>
              <a:t>o</a:t>
            </a:r>
            <a:r>
              <a:rPr lang="en-US" sz="3200" dirty="0">
                <a:latin typeface="Times New Roman"/>
                <a:cs typeface="Times New Roman"/>
              </a:rPr>
              <a:t>)</a:t>
            </a:r>
          </a:p>
          <a:p>
            <a:r>
              <a:rPr lang="en-US" sz="3200" dirty="0">
                <a:latin typeface="Times New Roman"/>
                <a:cs typeface="Times New Roman"/>
              </a:rPr>
              <a:t>Moisture (4% – 50%)  </a:t>
            </a:r>
          </a:p>
          <a:p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9" y="4155948"/>
            <a:ext cx="3206496" cy="2404872"/>
          </a:xfrm>
          <a:prstGeom prst="rect">
            <a:avLst/>
          </a:prstGeom>
        </p:spPr>
      </p:pic>
      <p:pic>
        <p:nvPicPr>
          <p:cNvPr id="7" name="Picture 6" descr="A picture containing refrigerator, kitchen, person, board&#10;&#10;Description automatically generated">
            <a:extLst>
              <a:ext uri="{FF2B5EF4-FFF2-40B4-BE49-F238E27FC236}">
                <a16:creationId xmlns:a16="http://schemas.microsoft.com/office/drawing/2014/main" id="{1CE7B66B-92DB-490A-9AA0-E1D077B29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4706" y="796609"/>
            <a:ext cx="4526280" cy="3394710"/>
          </a:xfrm>
          <a:prstGeom prst="rect">
            <a:avLst/>
          </a:prstGeom>
        </p:spPr>
      </p:pic>
      <p:pic>
        <p:nvPicPr>
          <p:cNvPr id="9" name="Picture 8" descr="A picture containing sitting, table, engine, stove&#10;&#10;Description automatically generated">
            <a:extLst>
              <a:ext uri="{FF2B5EF4-FFF2-40B4-BE49-F238E27FC236}">
                <a16:creationId xmlns:a16="http://schemas.microsoft.com/office/drawing/2014/main" id="{F5657327-F712-4F5D-B6AF-95C3D2328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944" y="1880108"/>
            <a:ext cx="2560320" cy="455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0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0481" y="404768"/>
            <a:ext cx="461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One variety: Many Malts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9340" y="1283150"/>
            <a:ext cx="374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Time, temperature, moisture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176" y="1844771"/>
            <a:ext cx="4649455" cy="48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6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106614" y="241301"/>
            <a:ext cx="81057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Feed barley or Malt barley? </a:t>
            </a:r>
          </a:p>
          <a:p>
            <a:endParaRPr lang="en-US" sz="3200" dirty="0">
              <a:latin typeface="Times New Roman"/>
              <a:cs typeface="Times New Roman"/>
            </a:endParaRPr>
          </a:p>
          <a:p>
            <a:r>
              <a:rPr lang="en-US" sz="3200" dirty="0">
                <a:latin typeface="Times New Roman"/>
                <a:cs typeface="Times New Roman"/>
              </a:rPr>
              <a:t>The dogma: </a:t>
            </a:r>
            <a:r>
              <a:rPr lang="en-US" sz="3200" i="1" dirty="0">
                <a:latin typeface="Times New Roman"/>
                <a:cs typeface="Times New Roman"/>
              </a:rPr>
              <a:t>“A good malt barley is good feed barley, but not the reverse” </a:t>
            </a:r>
          </a:p>
          <a:p>
            <a:endParaRPr lang="en-US" sz="3200" i="1" dirty="0">
              <a:latin typeface="Times New Roman"/>
              <a:cs typeface="Times New Roman"/>
            </a:endParaRPr>
          </a:p>
          <a:p>
            <a:r>
              <a:rPr lang="en-US" sz="3200" dirty="0">
                <a:latin typeface="Times New Roman"/>
                <a:cs typeface="Times New Roman"/>
              </a:rPr>
              <a:t>The (crafty) truth: </a:t>
            </a:r>
            <a:r>
              <a:rPr lang="en-US" sz="3200" i="1" dirty="0">
                <a:latin typeface="Times New Roman"/>
                <a:cs typeface="Times New Roman"/>
              </a:rPr>
              <a:t>“With changes in malting protocol a feed barley can be an excellent malt barley”</a:t>
            </a:r>
          </a:p>
          <a:p>
            <a:endParaRPr lang="en-US" sz="32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490" y="4151630"/>
            <a:ext cx="2857500" cy="142875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4959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6rowhd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orca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734812"/>
            <a:ext cx="2952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5105400"/>
            <a:ext cx="63246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716017" y="2535404"/>
            <a:ext cx="398057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3200" b="1" dirty="0">
                <a:latin typeface="Times New Roman"/>
                <a:cs typeface="Times New Roman"/>
              </a:rPr>
              <a:t>Inflorescence type</a:t>
            </a:r>
          </a:p>
          <a:p>
            <a:pPr eaLnBrk="1" hangingPunct="1"/>
            <a:endParaRPr lang="en-US" sz="3200" dirty="0">
              <a:latin typeface="Times New Roman"/>
              <a:cs typeface="Times New Roman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2-row vs. 6-row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1 gene/30,000 genes</a:t>
            </a:r>
          </a:p>
        </p:txBody>
      </p:sp>
    </p:spTree>
    <p:extLst>
      <p:ext uri="{BB962C8B-B14F-4D97-AF65-F5344CB8AC3E}">
        <p14:creationId xmlns:p14="http://schemas.microsoft.com/office/powerpoint/2010/main" val="2472712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67E3D-3F1E-4C89-B164-7F0326903780}"/>
              </a:ext>
            </a:extLst>
          </p:cNvPr>
          <p:cNvSpPr txBox="1"/>
          <p:nvPr/>
        </p:nvSpPr>
        <p:spPr>
          <a:xfrm>
            <a:off x="158875" y="7996"/>
            <a:ext cx="5445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Barley varieties – heirlooms to the latest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F1015-8999-4967-AA14-4EEE79D94BEF}"/>
              </a:ext>
            </a:extLst>
          </p:cNvPr>
          <p:cNvSpPr txBox="1"/>
          <p:nvPr/>
        </p:nvSpPr>
        <p:spPr>
          <a:xfrm>
            <a:off x="158876" y="1197429"/>
            <a:ext cx="438159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6-row spring Scotland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Chevalier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2-row spring England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Moravian(s)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2-row spring Czech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Golden Promise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2-row spring Scotland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Maris Otter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2-row winter  England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Klages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2-row spring US (ID)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Harrington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2-row spring  Canada(SASK)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6-row spring US (MN)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6-row spring  US (MN)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C68D7-EA44-4BD7-A180-0F41891AC3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9"/>
          <a:stretch/>
        </p:blipFill>
        <p:spPr>
          <a:xfrm>
            <a:off x="4687614" y="468043"/>
            <a:ext cx="7704084" cy="64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75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7065" y="178786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Breeding genetics and breeding at a </a:t>
            </a:r>
          </a:p>
          <a:p>
            <a:pPr algn="ctr"/>
            <a:r>
              <a:rPr lang="en-US" sz="3200" b="1" dirty="0">
                <a:latin typeface="Times New Roman"/>
                <a:cs typeface="Times New Roman"/>
              </a:rPr>
              <a:t>Land Grant University</a:t>
            </a:r>
          </a:p>
          <a:p>
            <a:pPr algn="ctr"/>
            <a:endParaRPr lang="en-US" sz="2400" b="1" dirty="0">
              <a:latin typeface="Times New Roman"/>
              <a:cs typeface="Times New Roman"/>
            </a:endParaRPr>
          </a:p>
          <a:p>
            <a:r>
              <a:rPr lang="en-US" sz="2400" i="1" dirty="0">
                <a:latin typeface="Times New Roman"/>
                <a:cs typeface="Times New Roman"/>
              </a:rPr>
              <a:t>Contribute to the fundamental body of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Research on climate change traits, disease resistance, and malting/brewing traits</a:t>
            </a:r>
          </a:p>
          <a:p>
            <a:endParaRPr lang="en-US" sz="2400" i="1" dirty="0">
              <a:latin typeface="Times New Roman"/>
              <a:cs typeface="Times New Roman"/>
            </a:endParaRPr>
          </a:p>
          <a:p>
            <a:r>
              <a:rPr lang="en-US" sz="2400" i="1" dirty="0">
                <a:latin typeface="Times New Roman"/>
                <a:cs typeface="Times New Roman"/>
              </a:rPr>
              <a:t>Stimulate economic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Use research to inform variety development and release</a:t>
            </a:r>
          </a:p>
          <a:p>
            <a:endParaRPr lang="en-US" sz="2400" i="1" dirty="0">
              <a:latin typeface="Times New Roman"/>
              <a:cs typeface="Times New Roman"/>
            </a:endParaRPr>
          </a:p>
          <a:p>
            <a:r>
              <a:rPr lang="en-US" sz="2400" i="1" dirty="0">
                <a:latin typeface="Times New Roman"/>
                <a:cs typeface="Times New Roman"/>
              </a:rPr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Communicate research results and variety progress via classroom instruction and outreach </a:t>
            </a:r>
          </a:p>
          <a:p>
            <a:endParaRPr lang="en-US" sz="2400" i="1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9137" y="5353852"/>
            <a:ext cx="4819650" cy="1057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79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9238" y="290677"/>
            <a:ext cx="768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The OSU Barley Project 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3229" y="3462016"/>
            <a:ext cx="3062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Genetics and Breeding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29805" y="4995817"/>
            <a:ext cx="5223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Publication, Variety/Germplasm release  </a:t>
            </a:r>
            <a:endParaRPr lang="en-US" sz="2400" dirty="0"/>
          </a:p>
        </p:txBody>
      </p:sp>
      <p:sp>
        <p:nvSpPr>
          <p:cNvPr id="12" name="Curved Right Arrow 11"/>
          <p:cNvSpPr/>
          <p:nvPr/>
        </p:nvSpPr>
        <p:spPr>
          <a:xfrm>
            <a:off x="1815335" y="2981240"/>
            <a:ext cx="702880" cy="70188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Curved Right Arrow 13"/>
          <p:cNvSpPr/>
          <p:nvPr/>
        </p:nvSpPr>
        <p:spPr>
          <a:xfrm flipH="1">
            <a:off x="5827498" y="3619531"/>
            <a:ext cx="641184" cy="65147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467" y="2188542"/>
            <a:ext cx="898890" cy="13466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507" y="2282276"/>
            <a:ext cx="1923074" cy="12836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493358" y="2001643"/>
            <a:ext cx="2456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Doubled haploids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901" y="305250"/>
            <a:ext cx="2198254" cy="1467334"/>
          </a:xfrm>
          <a:prstGeom prst="rect">
            <a:avLst/>
          </a:prstGeom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 rot="16200000">
            <a:off x="3917329" y="2043245"/>
            <a:ext cx="1096682" cy="4610024"/>
            <a:chOff x="1200" y="-1057"/>
            <a:chExt cx="2543" cy="4593"/>
          </a:xfrm>
        </p:grpSpPr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1241" y="-968"/>
              <a:ext cx="857" cy="3912"/>
              <a:chOff x="1241" y="-968"/>
              <a:chExt cx="857" cy="3912"/>
            </a:xfrm>
          </p:grpSpPr>
          <p:sp>
            <p:nvSpPr>
              <p:cNvPr id="636" name="AutoShape 5"/>
              <p:cNvSpPr>
                <a:spLocks noChangeArrowheads="1"/>
              </p:cNvSpPr>
              <p:nvPr/>
            </p:nvSpPr>
            <p:spPr bwMode="auto">
              <a:xfrm>
                <a:off x="1460" y="-389"/>
                <a:ext cx="64" cy="3333"/>
              </a:xfrm>
              <a:prstGeom prst="roundRect">
                <a:avLst>
                  <a:gd name="adj" fmla="val 50000"/>
                </a:avLst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7" name="Rectangle 636"/>
              <p:cNvSpPr>
                <a:spLocks noChangeArrowheads="1"/>
              </p:cNvSpPr>
              <p:nvPr/>
            </p:nvSpPr>
            <p:spPr bwMode="auto">
              <a:xfrm>
                <a:off x="1443" y="-968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52_0206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38" name="Rectangle 637"/>
              <p:cNvSpPr>
                <a:spLocks noChangeArrowheads="1"/>
              </p:cNvSpPr>
              <p:nvPr/>
            </p:nvSpPr>
            <p:spPr bwMode="auto">
              <a:xfrm>
                <a:off x="1282" y="-966"/>
                <a:ext cx="167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39" name="Freeform 638"/>
              <p:cNvSpPr>
                <a:spLocks/>
              </p:cNvSpPr>
              <p:nvPr/>
            </p:nvSpPr>
            <p:spPr bwMode="auto">
              <a:xfrm>
                <a:off x="1385" y="-942"/>
                <a:ext cx="75" cy="585"/>
              </a:xfrm>
              <a:custGeom>
                <a:avLst/>
                <a:gdLst>
                  <a:gd name="T0" fmla="*/ 0 w 83"/>
                  <a:gd name="T1" fmla="*/ 0 h 646"/>
                  <a:gd name="T2" fmla="*/ 15 w 83"/>
                  <a:gd name="T3" fmla="*/ 0 h 646"/>
                  <a:gd name="T4" fmla="*/ 83 w 83"/>
                  <a:gd name="T5" fmla="*/ 646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46">
                    <a:moveTo>
                      <a:pt x="0" y="0"/>
                    </a:moveTo>
                    <a:lnTo>
                      <a:pt x="15" y="0"/>
                    </a:lnTo>
                    <a:lnTo>
                      <a:pt x="83" y="6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0" name="Freeform 639"/>
              <p:cNvSpPr>
                <a:spLocks/>
              </p:cNvSpPr>
              <p:nvPr/>
            </p:nvSpPr>
            <p:spPr bwMode="auto">
              <a:xfrm>
                <a:off x="1464" y="-942"/>
                <a:ext cx="134" cy="585"/>
              </a:xfrm>
              <a:custGeom>
                <a:avLst/>
                <a:gdLst>
                  <a:gd name="T0" fmla="*/ 0 w 147"/>
                  <a:gd name="T1" fmla="*/ 646 h 646"/>
                  <a:gd name="T2" fmla="*/ 66 w 147"/>
                  <a:gd name="T3" fmla="*/ 646 h 646"/>
                  <a:gd name="T4" fmla="*/ 134 w 147"/>
                  <a:gd name="T5" fmla="*/ 0 h 646"/>
                  <a:gd name="T6" fmla="*/ 147 w 147"/>
                  <a:gd name="T7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46">
                    <a:moveTo>
                      <a:pt x="0" y="646"/>
                    </a:moveTo>
                    <a:lnTo>
                      <a:pt x="66" y="646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1" name="Rectangle 640"/>
              <p:cNvSpPr>
                <a:spLocks noChangeArrowheads="1"/>
              </p:cNvSpPr>
              <p:nvPr/>
            </p:nvSpPr>
            <p:spPr bwMode="auto">
              <a:xfrm>
                <a:off x="1463" y="-934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A10133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42" name="Rectangle 641"/>
              <p:cNvSpPr>
                <a:spLocks noChangeArrowheads="1"/>
              </p:cNvSpPr>
              <p:nvPr/>
            </p:nvSpPr>
            <p:spPr bwMode="auto">
              <a:xfrm>
                <a:off x="1282" y="-931"/>
                <a:ext cx="167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43" name="Freeform 642"/>
              <p:cNvSpPr>
                <a:spLocks/>
              </p:cNvSpPr>
              <p:nvPr/>
            </p:nvSpPr>
            <p:spPr bwMode="auto">
              <a:xfrm>
                <a:off x="1385" y="-908"/>
                <a:ext cx="75" cy="586"/>
              </a:xfrm>
              <a:custGeom>
                <a:avLst/>
                <a:gdLst>
                  <a:gd name="T0" fmla="*/ 0 w 83"/>
                  <a:gd name="T1" fmla="*/ 0 h 646"/>
                  <a:gd name="T2" fmla="*/ 15 w 83"/>
                  <a:gd name="T3" fmla="*/ 0 h 646"/>
                  <a:gd name="T4" fmla="*/ 83 w 83"/>
                  <a:gd name="T5" fmla="*/ 646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46">
                    <a:moveTo>
                      <a:pt x="0" y="0"/>
                    </a:moveTo>
                    <a:lnTo>
                      <a:pt x="15" y="0"/>
                    </a:lnTo>
                    <a:lnTo>
                      <a:pt x="83" y="6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4" name="Freeform 643"/>
              <p:cNvSpPr>
                <a:spLocks/>
              </p:cNvSpPr>
              <p:nvPr/>
            </p:nvSpPr>
            <p:spPr bwMode="auto">
              <a:xfrm>
                <a:off x="1464" y="-908"/>
                <a:ext cx="134" cy="586"/>
              </a:xfrm>
              <a:custGeom>
                <a:avLst/>
                <a:gdLst>
                  <a:gd name="T0" fmla="*/ 0 w 147"/>
                  <a:gd name="T1" fmla="*/ 646 h 646"/>
                  <a:gd name="T2" fmla="*/ 66 w 147"/>
                  <a:gd name="T3" fmla="*/ 646 h 646"/>
                  <a:gd name="T4" fmla="*/ 134 w 147"/>
                  <a:gd name="T5" fmla="*/ 0 h 646"/>
                  <a:gd name="T6" fmla="*/ 147 w 147"/>
                  <a:gd name="T7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46">
                    <a:moveTo>
                      <a:pt x="0" y="646"/>
                    </a:moveTo>
                    <a:lnTo>
                      <a:pt x="66" y="646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5" name="Rectangle 644"/>
              <p:cNvSpPr>
                <a:spLocks noChangeArrowheads="1"/>
              </p:cNvSpPr>
              <p:nvPr/>
            </p:nvSpPr>
            <p:spPr bwMode="auto">
              <a:xfrm>
                <a:off x="1463" y="-899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A11281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46" name="Rectangle 645"/>
              <p:cNvSpPr>
                <a:spLocks noChangeArrowheads="1"/>
              </p:cNvSpPr>
              <p:nvPr/>
            </p:nvSpPr>
            <p:spPr bwMode="auto">
              <a:xfrm>
                <a:off x="1574" y="-899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A11283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47" name="Rectangle 646"/>
              <p:cNvSpPr>
                <a:spLocks noChangeArrowheads="1"/>
              </p:cNvSpPr>
              <p:nvPr/>
            </p:nvSpPr>
            <p:spPr bwMode="auto">
              <a:xfrm>
                <a:off x="1282" y="-897"/>
                <a:ext cx="167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3.7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48" name="Freeform 647"/>
              <p:cNvSpPr>
                <a:spLocks/>
              </p:cNvSpPr>
              <p:nvPr/>
            </p:nvSpPr>
            <p:spPr bwMode="auto">
              <a:xfrm>
                <a:off x="1385" y="-873"/>
                <a:ext cx="75" cy="556"/>
              </a:xfrm>
              <a:custGeom>
                <a:avLst/>
                <a:gdLst>
                  <a:gd name="T0" fmla="*/ 0 w 83"/>
                  <a:gd name="T1" fmla="*/ 0 h 614"/>
                  <a:gd name="T2" fmla="*/ 15 w 83"/>
                  <a:gd name="T3" fmla="*/ 0 h 614"/>
                  <a:gd name="T4" fmla="*/ 83 w 83"/>
                  <a:gd name="T5" fmla="*/ 614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14">
                    <a:moveTo>
                      <a:pt x="0" y="0"/>
                    </a:moveTo>
                    <a:lnTo>
                      <a:pt x="15" y="0"/>
                    </a:lnTo>
                    <a:lnTo>
                      <a:pt x="83" y="6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9" name="Freeform 648"/>
              <p:cNvSpPr>
                <a:spLocks/>
              </p:cNvSpPr>
              <p:nvPr/>
            </p:nvSpPr>
            <p:spPr bwMode="auto">
              <a:xfrm>
                <a:off x="1464" y="-873"/>
                <a:ext cx="134" cy="556"/>
              </a:xfrm>
              <a:custGeom>
                <a:avLst/>
                <a:gdLst>
                  <a:gd name="T0" fmla="*/ 0 w 147"/>
                  <a:gd name="T1" fmla="*/ 614 h 614"/>
                  <a:gd name="T2" fmla="*/ 66 w 147"/>
                  <a:gd name="T3" fmla="*/ 614 h 614"/>
                  <a:gd name="T4" fmla="*/ 134 w 147"/>
                  <a:gd name="T5" fmla="*/ 0 h 614"/>
                  <a:gd name="T6" fmla="*/ 147 w 147"/>
                  <a:gd name="T7" fmla="*/ 0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14">
                    <a:moveTo>
                      <a:pt x="0" y="614"/>
                    </a:moveTo>
                    <a:lnTo>
                      <a:pt x="66" y="614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0" name="Line 19"/>
              <p:cNvSpPr>
                <a:spLocks noChangeShapeType="1"/>
              </p:cNvSpPr>
              <p:nvPr/>
            </p:nvSpPr>
            <p:spPr bwMode="auto">
              <a:xfrm>
                <a:off x="1599" y="-885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1" name="Rectangle 650"/>
              <p:cNvSpPr>
                <a:spLocks noChangeArrowheads="1"/>
              </p:cNvSpPr>
              <p:nvPr/>
            </p:nvSpPr>
            <p:spPr bwMode="auto">
              <a:xfrm>
                <a:off x="1488" y="-865"/>
                <a:ext cx="346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A3012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52" name="Rectangle 651"/>
              <p:cNvSpPr>
                <a:spLocks noChangeArrowheads="1"/>
              </p:cNvSpPr>
              <p:nvPr/>
            </p:nvSpPr>
            <p:spPr bwMode="auto">
              <a:xfrm>
                <a:off x="1241" y="-862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12.5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53" name="Freeform 652"/>
              <p:cNvSpPr>
                <a:spLocks/>
              </p:cNvSpPr>
              <p:nvPr/>
            </p:nvSpPr>
            <p:spPr bwMode="auto">
              <a:xfrm>
                <a:off x="1385" y="-839"/>
                <a:ext cx="75" cy="616"/>
              </a:xfrm>
              <a:custGeom>
                <a:avLst/>
                <a:gdLst>
                  <a:gd name="T0" fmla="*/ 0 w 83"/>
                  <a:gd name="T1" fmla="*/ 0 h 680"/>
                  <a:gd name="T2" fmla="*/ 15 w 83"/>
                  <a:gd name="T3" fmla="*/ 0 h 680"/>
                  <a:gd name="T4" fmla="*/ 83 w 83"/>
                  <a:gd name="T5" fmla="*/ 68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80">
                    <a:moveTo>
                      <a:pt x="0" y="0"/>
                    </a:moveTo>
                    <a:lnTo>
                      <a:pt x="15" y="0"/>
                    </a:lnTo>
                    <a:lnTo>
                      <a:pt x="83" y="68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4" name="Freeform 653"/>
              <p:cNvSpPr>
                <a:spLocks/>
              </p:cNvSpPr>
              <p:nvPr/>
            </p:nvSpPr>
            <p:spPr bwMode="auto">
              <a:xfrm>
                <a:off x="1464" y="-839"/>
                <a:ext cx="134" cy="616"/>
              </a:xfrm>
              <a:custGeom>
                <a:avLst/>
                <a:gdLst>
                  <a:gd name="T0" fmla="*/ 0 w 147"/>
                  <a:gd name="T1" fmla="*/ 680 h 680"/>
                  <a:gd name="T2" fmla="*/ 66 w 147"/>
                  <a:gd name="T3" fmla="*/ 680 h 680"/>
                  <a:gd name="T4" fmla="*/ 134 w 147"/>
                  <a:gd name="T5" fmla="*/ 0 h 680"/>
                  <a:gd name="T6" fmla="*/ 147 w 147"/>
                  <a:gd name="T7" fmla="*/ 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80">
                    <a:moveTo>
                      <a:pt x="0" y="680"/>
                    </a:moveTo>
                    <a:lnTo>
                      <a:pt x="66" y="680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5" name="Rectangle 654"/>
              <p:cNvSpPr>
                <a:spLocks noChangeArrowheads="1"/>
              </p:cNvSpPr>
              <p:nvPr/>
            </p:nvSpPr>
            <p:spPr bwMode="auto">
              <a:xfrm>
                <a:off x="1463" y="-831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A61467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56" name="Rectangle 655"/>
              <p:cNvSpPr>
                <a:spLocks noChangeArrowheads="1"/>
              </p:cNvSpPr>
              <p:nvPr/>
            </p:nvSpPr>
            <p:spPr bwMode="auto">
              <a:xfrm>
                <a:off x="1241" y="-828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13.0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57" name="Freeform 656"/>
              <p:cNvSpPr>
                <a:spLocks/>
              </p:cNvSpPr>
              <p:nvPr/>
            </p:nvSpPr>
            <p:spPr bwMode="auto">
              <a:xfrm>
                <a:off x="1385" y="-804"/>
                <a:ext cx="75" cy="587"/>
              </a:xfrm>
              <a:custGeom>
                <a:avLst/>
                <a:gdLst>
                  <a:gd name="T0" fmla="*/ 0 w 83"/>
                  <a:gd name="T1" fmla="*/ 0 h 648"/>
                  <a:gd name="T2" fmla="*/ 15 w 83"/>
                  <a:gd name="T3" fmla="*/ 0 h 648"/>
                  <a:gd name="T4" fmla="*/ 83 w 83"/>
                  <a:gd name="T5" fmla="*/ 648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48">
                    <a:moveTo>
                      <a:pt x="0" y="0"/>
                    </a:moveTo>
                    <a:lnTo>
                      <a:pt x="15" y="0"/>
                    </a:lnTo>
                    <a:lnTo>
                      <a:pt x="83" y="64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8" name="Freeform 657"/>
              <p:cNvSpPr>
                <a:spLocks/>
              </p:cNvSpPr>
              <p:nvPr/>
            </p:nvSpPr>
            <p:spPr bwMode="auto">
              <a:xfrm>
                <a:off x="1464" y="-804"/>
                <a:ext cx="134" cy="587"/>
              </a:xfrm>
              <a:custGeom>
                <a:avLst/>
                <a:gdLst>
                  <a:gd name="T0" fmla="*/ 0 w 147"/>
                  <a:gd name="T1" fmla="*/ 648 h 648"/>
                  <a:gd name="T2" fmla="*/ 66 w 147"/>
                  <a:gd name="T3" fmla="*/ 648 h 648"/>
                  <a:gd name="T4" fmla="*/ 134 w 147"/>
                  <a:gd name="T5" fmla="*/ 0 h 648"/>
                  <a:gd name="T6" fmla="*/ 147 w 147"/>
                  <a:gd name="T7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48">
                    <a:moveTo>
                      <a:pt x="0" y="648"/>
                    </a:moveTo>
                    <a:lnTo>
                      <a:pt x="66" y="648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9" name="Rectangle 658"/>
              <p:cNvSpPr>
                <a:spLocks noChangeArrowheads="1"/>
              </p:cNvSpPr>
              <p:nvPr/>
            </p:nvSpPr>
            <p:spPr bwMode="auto">
              <a:xfrm>
                <a:off x="1463" y="-79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A17246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60" name="Rectangle 659"/>
              <p:cNvSpPr>
                <a:spLocks noChangeArrowheads="1"/>
              </p:cNvSpPr>
              <p:nvPr/>
            </p:nvSpPr>
            <p:spPr bwMode="auto">
              <a:xfrm>
                <a:off x="1241" y="-793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13.2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61" name="Freeform 660"/>
              <p:cNvSpPr>
                <a:spLocks/>
              </p:cNvSpPr>
              <p:nvPr/>
            </p:nvSpPr>
            <p:spPr bwMode="auto">
              <a:xfrm>
                <a:off x="1385" y="-770"/>
                <a:ext cx="75" cy="554"/>
              </a:xfrm>
              <a:custGeom>
                <a:avLst/>
                <a:gdLst>
                  <a:gd name="T0" fmla="*/ 0 w 83"/>
                  <a:gd name="T1" fmla="*/ 0 h 612"/>
                  <a:gd name="T2" fmla="*/ 15 w 83"/>
                  <a:gd name="T3" fmla="*/ 0 h 612"/>
                  <a:gd name="T4" fmla="*/ 83 w 83"/>
                  <a:gd name="T5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12">
                    <a:moveTo>
                      <a:pt x="0" y="0"/>
                    </a:moveTo>
                    <a:lnTo>
                      <a:pt x="15" y="0"/>
                    </a:lnTo>
                    <a:lnTo>
                      <a:pt x="83" y="6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2" name="Freeform 661"/>
              <p:cNvSpPr>
                <a:spLocks/>
              </p:cNvSpPr>
              <p:nvPr/>
            </p:nvSpPr>
            <p:spPr bwMode="auto">
              <a:xfrm>
                <a:off x="1464" y="-770"/>
                <a:ext cx="134" cy="554"/>
              </a:xfrm>
              <a:custGeom>
                <a:avLst/>
                <a:gdLst>
                  <a:gd name="T0" fmla="*/ 0 w 147"/>
                  <a:gd name="T1" fmla="*/ 612 h 612"/>
                  <a:gd name="T2" fmla="*/ 66 w 147"/>
                  <a:gd name="T3" fmla="*/ 612 h 612"/>
                  <a:gd name="T4" fmla="*/ 134 w 147"/>
                  <a:gd name="T5" fmla="*/ 0 h 612"/>
                  <a:gd name="T6" fmla="*/ 147 w 147"/>
                  <a:gd name="T7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12">
                    <a:moveTo>
                      <a:pt x="0" y="612"/>
                    </a:moveTo>
                    <a:lnTo>
                      <a:pt x="66" y="612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3" name="Rectangle 662"/>
              <p:cNvSpPr>
                <a:spLocks noChangeArrowheads="1"/>
              </p:cNvSpPr>
              <p:nvPr/>
            </p:nvSpPr>
            <p:spPr bwMode="auto">
              <a:xfrm>
                <a:off x="1443" y="-762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5149877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64" name="Rectangle 663"/>
              <p:cNvSpPr>
                <a:spLocks noChangeArrowheads="1"/>
              </p:cNvSpPr>
              <p:nvPr/>
            </p:nvSpPr>
            <p:spPr bwMode="auto">
              <a:xfrm>
                <a:off x="1241" y="-759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65" name="Freeform 664"/>
              <p:cNvSpPr>
                <a:spLocks/>
              </p:cNvSpPr>
              <p:nvPr/>
            </p:nvSpPr>
            <p:spPr bwMode="auto">
              <a:xfrm>
                <a:off x="1385" y="-736"/>
                <a:ext cx="75" cy="549"/>
              </a:xfrm>
              <a:custGeom>
                <a:avLst/>
                <a:gdLst>
                  <a:gd name="T0" fmla="*/ 0 w 83"/>
                  <a:gd name="T1" fmla="*/ 0 h 605"/>
                  <a:gd name="T2" fmla="*/ 15 w 83"/>
                  <a:gd name="T3" fmla="*/ 0 h 605"/>
                  <a:gd name="T4" fmla="*/ 83 w 83"/>
                  <a:gd name="T5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05">
                    <a:moveTo>
                      <a:pt x="0" y="0"/>
                    </a:moveTo>
                    <a:lnTo>
                      <a:pt x="15" y="0"/>
                    </a:lnTo>
                    <a:lnTo>
                      <a:pt x="83" y="60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6" name="Freeform 665"/>
              <p:cNvSpPr>
                <a:spLocks/>
              </p:cNvSpPr>
              <p:nvPr/>
            </p:nvSpPr>
            <p:spPr bwMode="auto">
              <a:xfrm>
                <a:off x="1464" y="-736"/>
                <a:ext cx="134" cy="549"/>
              </a:xfrm>
              <a:custGeom>
                <a:avLst/>
                <a:gdLst>
                  <a:gd name="T0" fmla="*/ 0 w 147"/>
                  <a:gd name="T1" fmla="*/ 605 h 605"/>
                  <a:gd name="T2" fmla="*/ 66 w 147"/>
                  <a:gd name="T3" fmla="*/ 605 h 605"/>
                  <a:gd name="T4" fmla="*/ 134 w 147"/>
                  <a:gd name="T5" fmla="*/ 0 h 605"/>
                  <a:gd name="T6" fmla="*/ 147 w 147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05">
                    <a:moveTo>
                      <a:pt x="0" y="605"/>
                    </a:moveTo>
                    <a:lnTo>
                      <a:pt x="66" y="605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7" name="Rectangle 666"/>
              <p:cNvSpPr>
                <a:spLocks noChangeArrowheads="1"/>
              </p:cNvSpPr>
              <p:nvPr/>
            </p:nvSpPr>
            <p:spPr bwMode="auto">
              <a:xfrm>
                <a:off x="1443" y="-727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5232930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68" name="Rectangle 667"/>
              <p:cNvSpPr>
                <a:spLocks noChangeArrowheads="1"/>
              </p:cNvSpPr>
              <p:nvPr/>
            </p:nvSpPr>
            <p:spPr bwMode="auto">
              <a:xfrm>
                <a:off x="1241" y="-725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19.1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69" name="Freeform 668"/>
              <p:cNvSpPr>
                <a:spLocks/>
              </p:cNvSpPr>
              <p:nvPr/>
            </p:nvSpPr>
            <p:spPr bwMode="auto">
              <a:xfrm>
                <a:off x="1385" y="-701"/>
                <a:ext cx="75" cy="549"/>
              </a:xfrm>
              <a:custGeom>
                <a:avLst/>
                <a:gdLst>
                  <a:gd name="T0" fmla="*/ 0 w 83"/>
                  <a:gd name="T1" fmla="*/ 0 h 606"/>
                  <a:gd name="T2" fmla="*/ 15 w 83"/>
                  <a:gd name="T3" fmla="*/ 0 h 606"/>
                  <a:gd name="T4" fmla="*/ 83 w 83"/>
                  <a:gd name="T5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06">
                    <a:moveTo>
                      <a:pt x="0" y="0"/>
                    </a:moveTo>
                    <a:lnTo>
                      <a:pt x="15" y="0"/>
                    </a:lnTo>
                    <a:lnTo>
                      <a:pt x="83" y="60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0" name="Freeform 669"/>
              <p:cNvSpPr>
                <a:spLocks/>
              </p:cNvSpPr>
              <p:nvPr/>
            </p:nvSpPr>
            <p:spPr bwMode="auto">
              <a:xfrm>
                <a:off x="1464" y="-701"/>
                <a:ext cx="134" cy="549"/>
              </a:xfrm>
              <a:custGeom>
                <a:avLst/>
                <a:gdLst>
                  <a:gd name="T0" fmla="*/ 0 w 147"/>
                  <a:gd name="T1" fmla="*/ 606 h 606"/>
                  <a:gd name="T2" fmla="*/ 66 w 147"/>
                  <a:gd name="T3" fmla="*/ 606 h 606"/>
                  <a:gd name="T4" fmla="*/ 134 w 147"/>
                  <a:gd name="T5" fmla="*/ 0 h 606"/>
                  <a:gd name="T6" fmla="*/ 147 w 147"/>
                  <a:gd name="T7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06">
                    <a:moveTo>
                      <a:pt x="0" y="606"/>
                    </a:moveTo>
                    <a:lnTo>
                      <a:pt x="66" y="606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1" name="Rectangle 670"/>
              <p:cNvSpPr>
                <a:spLocks noChangeArrowheads="1"/>
              </p:cNvSpPr>
              <p:nvPr/>
            </p:nvSpPr>
            <p:spPr bwMode="auto">
              <a:xfrm>
                <a:off x="1443" y="-693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52_1426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72" name="Rectangle 671"/>
              <p:cNvSpPr>
                <a:spLocks noChangeArrowheads="1"/>
              </p:cNvSpPr>
              <p:nvPr/>
            </p:nvSpPr>
            <p:spPr bwMode="auto">
              <a:xfrm>
                <a:off x="1241" y="-690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21.7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73" name="Freeform 672"/>
              <p:cNvSpPr>
                <a:spLocks/>
              </p:cNvSpPr>
              <p:nvPr/>
            </p:nvSpPr>
            <p:spPr bwMode="auto">
              <a:xfrm>
                <a:off x="1385" y="-667"/>
                <a:ext cx="75" cy="542"/>
              </a:xfrm>
              <a:custGeom>
                <a:avLst/>
                <a:gdLst>
                  <a:gd name="T0" fmla="*/ 0 w 83"/>
                  <a:gd name="T1" fmla="*/ 0 h 598"/>
                  <a:gd name="T2" fmla="*/ 15 w 83"/>
                  <a:gd name="T3" fmla="*/ 0 h 598"/>
                  <a:gd name="T4" fmla="*/ 83 w 83"/>
                  <a:gd name="T5" fmla="*/ 59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598">
                    <a:moveTo>
                      <a:pt x="0" y="0"/>
                    </a:moveTo>
                    <a:lnTo>
                      <a:pt x="15" y="0"/>
                    </a:lnTo>
                    <a:lnTo>
                      <a:pt x="83" y="59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4" name="Freeform 673"/>
              <p:cNvSpPr>
                <a:spLocks/>
              </p:cNvSpPr>
              <p:nvPr/>
            </p:nvSpPr>
            <p:spPr bwMode="auto">
              <a:xfrm>
                <a:off x="1464" y="-667"/>
                <a:ext cx="134" cy="542"/>
              </a:xfrm>
              <a:custGeom>
                <a:avLst/>
                <a:gdLst>
                  <a:gd name="T0" fmla="*/ 0 w 147"/>
                  <a:gd name="T1" fmla="*/ 598 h 598"/>
                  <a:gd name="T2" fmla="*/ 66 w 147"/>
                  <a:gd name="T3" fmla="*/ 598 h 598"/>
                  <a:gd name="T4" fmla="*/ 134 w 147"/>
                  <a:gd name="T5" fmla="*/ 0 h 598"/>
                  <a:gd name="T6" fmla="*/ 147 w 147"/>
                  <a:gd name="T7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598">
                    <a:moveTo>
                      <a:pt x="0" y="598"/>
                    </a:moveTo>
                    <a:lnTo>
                      <a:pt x="66" y="598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5" name="Rectangle 674"/>
              <p:cNvSpPr>
                <a:spLocks noChangeArrowheads="1"/>
              </p:cNvSpPr>
              <p:nvPr/>
            </p:nvSpPr>
            <p:spPr bwMode="auto">
              <a:xfrm>
                <a:off x="1488" y="-658"/>
                <a:ext cx="346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A9236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76" name="Rectangle 675"/>
              <p:cNvSpPr>
                <a:spLocks noChangeArrowheads="1"/>
              </p:cNvSpPr>
              <p:nvPr/>
            </p:nvSpPr>
            <p:spPr bwMode="auto">
              <a:xfrm>
                <a:off x="1583" y="-658"/>
                <a:ext cx="346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A9242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77" name="Rectangle 676"/>
              <p:cNvSpPr>
                <a:spLocks noChangeArrowheads="1"/>
              </p:cNvSpPr>
              <p:nvPr/>
            </p:nvSpPr>
            <p:spPr bwMode="auto">
              <a:xfrm>
                <a:off x="1241" y="-656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27.1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78" name="Freeform 677"/>
              <p:cNvSpPr>
                <a:spLocks/>
              </p:cNvSpPr>
              <p:nvPr/>
            </p:nvSpPr>
            <p:spPr bwMode="auto">
              <a:xfrm>
                <a:off x="1385" y="-632"/>
                <a:ext cx="75" cy="565"/>
              </a:xfrm>
              <a:custGeom>
                <a:avLst/>
                <a:gdLst>
                  <a:gd name="T0" fmla="*/ 0 w 83"/>
                  <a:gd name="T1" fmla="*/ 0 h 624"/>
                  <a:gd name="T2" fmla="*/ 15 w 83"/>
                  <a:gd name="T3" fmla="*/ 0 h 624"/>
                  <a:gd name="T4" fmla="*/ 83 w 83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24">
                    <a:moveTo>
                      <a:pt x="0" y="0"/>
                    </a:moveTo>
                    <a:lnTo>
                      <a:pt x="15" y="0"/>
                    </a:lnTo>
                    <a:lnTo>
                      <a:pt x="83" y="62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9" name="Freeform 678"/>
              <p:cNvSpPr>
                <a:spLocks/>
              </p:cNvSpPr>
              <p:nvPr/>
            </p:nvSpPr>
            <p:spPr bwMode="auto">
              <a:xfrm>
                <a:off x="1464" y="-632"/>
                <a:ext cx="134" cy="565"/>
              </a:xfrm>
              <a:custGeom>
                <a:avLst/>
                <a:gdLst>
                  <a:gd name="T0" fmla="*/ 0 w 147"/>
                  <a:gd name="T1" fmla="*/ 624 h 624"/>
                  <a:gd name="T2" fmla="*/ 66 w 147"/>
                  <a:gd name="T3" fmla="*/ 624 h 624"/>
                  <a:gd name="T4" fmla="*/ 134 w 147"/>
                  <a:gd name="T5" fmla="*/ 0 h 624"/>
                  <a:gd name="T6" fmla="*/ 147 w 147"/>
                  <a:gd name="T7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24">
                    <a:moveTo>
                      <a:pt x="0" y="624"/>
                    </a:moveTo>
                    <a:lnTo>
                      <a:pt x="66" y="624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0" name="Line 49"/>
              <p:cNvSpPr>
                <a:spLocks noChangeShapeType="1"/>
              </p:cNvSpPr>
              <p:nvPr/>
            </p:nvSpPr>
            <p:spPr bwMode="auto">
              <a:xfrm>
                <a:off x="1599" y="-644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1" name="Rectangle 680"/>
              <p:cNvSpPr>
                <a:spLocks noChangeArrowheads="1"/>
              </p:cNvSpPr>
              <p:nvPr/>
            </p:nvSpPr>
            <p:spPr bwMode="auto">
              <a:xfrm>
                <a:off x="1463" y="-624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A35937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82" name="Rectangle 681"/>
              <p:cNvSpPr>
                <a:spLocks noChangeArrowheads="1"/>
              </p:cNvSpPr>
              <p:nvPr/>
            </p:nvSpPr>
            <p:spPr bwMode="auto">
              <a:xfrm>
                <a:off x="1241" y="-621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45.5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83" name="Freeform 682"/>
              <p:cNvSpPr>
                <a:spLocks/>
              </p:cNvSpPr>
              <p:nvPr/>
            </p:nvSpPr>
            <p:spPr bwMode="auto">
              <a:xfrm>
                <a:off x="1385" y="-598"/>
                <a:ext cx="75" cy="728"/>
              </a:xfrm>
              <a:custGeom>
                <a:avLst/>
                <a:gdLst>
                  <a:gd name="T0" fmla="*/ 0 w 83"/>
                  <a:gd name="T1" fmla="*/ 0 h 803"/>
                  <a:gd name="T2" fmla="*/ 15 w 83"/>
                  <a:gd name="T3" fmla="*/ 0 h 803"/>
                  <a:gd name="T4" fmla="*/ 83 w 83"/>
                  <a:gd name="T5" fmla="*/ 803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803">
                    <a:moveTo>
                      <a:pt x="0" y="0"/>
                    </a:moveTo>
                    <a:lnTo>
                      <a:pt x="15" y="0"/>
                    </a:lnTo>
                    <a:lnTo>
                      <a:pt x="83" y="80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4" name="Freeform 683"/>
              <p:cNvSpPr>
                <a:spLocks/>
              </p:cNvSpPr>
              <p:nvPr/>
            </p:nvSpPr>
            <p:spPr bwMode="auto">
              <a:xfrm>
                <a:off x="1464" y="-598"/>
                <a:ext cx="134" cy="728"/>
              </a:xfrm>
              <a:custGeom>
                <a:avLst/>
                <a:gdLst>
                  <a:gd name="T0" fmla="*/ 0 w 147"/>
                  <a:gd name="T1" fmla="*/ 803 h 803"/>
                  <a:gd name="T2" fmla="*/ 66 w 147"/>
                  <a:gd name="T3" fmla="*/ 803 h 803"/>
                  <a:gd name="T4" fmla="*/ 134 w 147"/>
                  <a:gd name="T5" fmla="*/ 0 h 803"/>
                  <a:gd name="T6" fmla="*/ 147 w 147"/>
                  <a:gd name="T7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03">
                    <a:moveTo>
                      <a:pt x="0" y="803"/>
                    </a:moveTo>
                    <a:lnTo>
                      <a:pt x="66" y="803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5" name="Rectangle 684"/>
              <p:cNvSpPr>
                <a:spLocks noChangeArrowheads="1"/>
              </p:cNvSpPr>
              <p:nvPr/>
            </p:nvSpPr>
            <p:spPr bwMode="auto">
              <a:xfrm>
                <a:off x="1488" y="-590"/>
                <a:ext cx="346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A6527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86" name="Rectangle 685"/>
              <p:cNvSpPr>
                <a:spLocks noChangeArrowheads="1"/>
              </p:cNvSpPr>
              <p:nvPr/>
            </p:nvSpPr>
            <p:spPr bwMode="auto">
              <a:xfrm>
                <a:off x="1241" y="-587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49.9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Freeform 686"/>
              <p:cNvSpPr>
                <a:spLocks/>
              </p:cNvSpPr>
              <p:nvPr/>
            </p:nvSpPr>
            <p:spPr bwMode="auto">
              <a:xfrm>
                <a:off x="1385" y="-563"/>
                <a:ext cx="75" cy="740"/>
              </a:xfrm>
              <a:custGeom>
                <a:avLst/>
                <a:gdLst>
                  <a:gd name="T0" fmla="*/ 0 w 83"/>
                  <a:gd name="T1" fmla="*/ 0 h 817"/>
                  <a:gd name="T2" fmla="*/ 15 w 83"/>
                  <a:gd name="T3" fmla="*/ 0 h 817"/>
                  <a:gd name="T4" fmla="*/ 83 w 83"/>
                  <a:gd name="T5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817">
                    <a:moveTo>
                      <a:pt x="0" y="0"/>
                    </a:moveTo>
                    <a:lnTo>
                      <a:pt x="15" y="0"/>
                    </a:lnTo>
                    <a:lnTo>
                      <a:pt x="83" y="81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8" name="Freeform 687"/>
              <p:cNvSpPr>
                <a:spLocks/>
              </p:cNvSpPr>
              <p:nvPr/>
            </p:nvSpPr>
            <p:spPr bwMode="auto">
              <a:xfrm>
                <a:off x="1464" y="-563"/>
                <a:ext cx="134" cy="740"/>
              </a:xfrm>
              <a:custGeom>
                <a:avLst/>
                <a:gdLst>
                  <a:gd name="T0" fmla="*/ 0 w 147"/>
                  <a:gd name="T1" fmla="*/ 817 h 817"/>
                  <a:gd name="T2" fmla="*/ 66 w 147"/>
                  <a:gd name="T3" fmla="*/ 817 h 817"/>
                  <a:gd name="T4" fmla="*/ 134 w 147"/>
                  <a:gd name="T5" fmla="*/ 0 h 817"/>
                  <a:gd name="T6" fmla="*/ 147 w 147"/>
                  <a:gd name="T7" fmla="*/ 0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17">
                    <a:moveTo>
                      <a:pt x="0" y="817"/>
                    </a:moveTo>
                    <a:lnTo>
                      <a:pt x="66" y="817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9" name="Rectangle 688"/>
              <p:cNvSpPr>
                <a:spLocks noChangeArrowheads="1"/>
              </p:cNvSpPr>
              <p:nvPr/>
            </p:nvSpPr>
            <p:spPr bwMode="auto">
              <a:xfrm>
                <a:off x="1463" y="-555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A32314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0" name="Rectangle 689"/>
              <p:cNvSpPr>
                <a:spLocks noChangeArrowheads="1"/>
              </p:cNvSpPr>
              <p:nvPr/>
            </p:nvSpPr>
            <p:spPr bwMode="auto">
              <a:xfrm>
                <a:off x="1241" y="-552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53.6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1" name="Freeform 690"/>
              <p:cNvSpPr>
                <a:spLocks/>
              </p:cNvSpPr>
              <p:nvPr/>
            </p:nvSpPr>
            <p:spPr bwMode="auto">
              <a:xfrm>
                <a:off x="1385" y="-529"/>
                <a:ext cx="75" cy="746"/>
              </a:xfrm>
              <a:custGeom>
                <a:avLst/>
                <a:gdLst>
                  <a:gd name="T0" fmla="*/ 0 w 83"/>
                  <a:gd name="T1" fmla="*/ 0 h 823"/>
                  <a:gd name="T2" fmla="*/ 15 w 83"/>
                  <a:gd name="T3" fmla="*/ 0 h 823"/>
                  <a:gd name="T4" fmla="*/ 83 w 83"/>
                  <a:gd name="T5" fmla="*/ 823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823">
                    <a:moveTo>
                      <a:pt x="0" y="0"/>
                    </a:moveTo>
                    <a:lnTo>
                      <a:pt x="15" y="0"/>
                    </a:lnTo>
                    <a:lnTo>
                      <a:pt x="83" y="8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2" name="Freeform 691"/>
              <p:cNvSpPr>
                <a:spLocks/>
              </p:cNvSpPr>
              <p:nvPr/>
            </p:nvSpPr>
            <p:spPr bwMode="auto">
              <a:xfrm>
                <a:off x="1464" y="-529"/>
                <a:ext cx="134" cy="746"/>
              </a:xfrm>
              <a:custGeom>
                <a:avLst/>
                <a:gdLst>
                  <a:gd name="T0" fmla="*/ 0 w 147"/>
                  <a:gd name="T1" fmla="*/ 823 h 823"/>
                  <a:gd name="T2" fmla="*/ 66 w 147"/>
                  <a:gd name="T3" fmla="*/ 823 h 823"/>
                  <a:gd name="T4" fmla="*/ 134 w 147"/>
                  <a:gd name="T5" fmla="*/ 0 h 823"/>
                  <a:gd name="T6" fmla="*/ 147 w 147"/>
                  <a:gd name="T7" fmla="*/ 0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23">
                    <a:moveTo>
                      <a:pt x="0" y="823"/>
                    </a:moveTo>
                    <a:lnTo>
                      <a:pt x="66" y="823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3" name="Rectangle 692"/>
              <p:cNvSpPr>
                <a:spLocks noChangeArrowheads="1"/>
              </p:cNvSpPr>
              <p:nvPr/>
            </p:nvSpPr>
            <p:spPr bwMode="auto">
              <a:xfrm>
                <a:off x="1463" y="-521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A34399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4" name="Rectangle 693"/>
              <p:cNvSpPr>
                <a:spLocks noChangeArrowheads="1"/>
              </p:cNvSpPr>
              <p:nvPr/>
            </p:nvSpPr>
            <p:spPr bwMode="auto">
              <a:xfrm>
                <a:off x="1241" y="-518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54.8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5" name="Freeform 694"/>
              <p:cNvSpPr>
                <a:spLocks/>
              </p:cNvSpPr>
              <p:nvPr/>
            </p:nvSpPr>
            <p:spPr bwMode="auto">
              <a:xfrm>
                <a:off x="1385" y="-495"/>
                <a:ext cx="75" cy="724"/>
              </a:xfrm>
              <a:custGeom>
                <a:avLst/>
                <a:gdLst>
                  <a:gd name="T0" fmla="*/ 0 w 83"/>
                  <a:gd name="T1" fmla="*/ 0 h 799"/>
                  <a:gd name="T2" fmla="*/ 15 w 83"/>
                  <a:gd name="T3" fmla="*/ 0 h 799"/>
                  <a:gd name="T4" fmla="*/ 83 w 83"/>
                  <a:gd name="T5" fmla="*/ 799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799">
                    <a:moveTo>
                      <a:pt x="0" y="0"/>
                    </a:moveTo>
                    <a:lnTo>
                      <a:pt x="15" y="0"/>
                    </a:lnTo>
                    <a:lnTo>
                      <a:pt x="83" y="79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6" name="Freeform 695"/>
              <p:cNvSpPr>
                <a:spLocks/>
              </p:cNvSpPr>
              <p:nvPr/>
            </p:nvSpPr>
            <p:spPr bwMode="auto">
              <a:xfrm>
                <a:off x="1464" y="-495"/>
                <a:ext cx="134" cy="724"/>
              </a:xfrm>
              <a:custGeom>
                <a:avLst/>
                <a:gdLst>
                  <a:gd name="T0" fmla="*/ 0 w 147"/>
                  <a:gd name="T1" fmla="*/ 799 h 799"/>
                  <a:gd name="T2" fmla="*/ 66 w 147"/>
                  <a:gd name="T3" fmla="*/ 799 h 799"/>
                  <a:gd name="T4" fmla="*/ 134 w 147"/>
                  <a:gd name="T5" fmla="*/ 0 h 799"/>
                  <a:gd name="T6" fmla="*/ 147 w 147"/>
                  <a:gd name="T7" fmla="*/ 0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799">
                    <a:moveTo>
                      <a:pt x="0" y="799"/>
                    </a:moveTo>
                    <a:lnTo>
                      <a:pt x="66" y="799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7" name="Rectangle 696"/>
              <p:cNvSpPr>
                <a:spLocks noChangeArrowheads="1"/>
              </p:cNvSpPr>
              <p:nvPr/>
            </p:nvSpPr>
            <p:spPr bwMode="auto">
              <a:xfrm>
                <a:off x="1463" y="-48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A45497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8" name="Rectangle 697"/>
              <p:cNvSpPr>
                <a:spLocks noChangeArrowheads="1"/>
              </p:cNvSpPr>
              <p:nvPr/>
            </p:nvSpPr>
            <p:spPr bwMode="auto">
              <a:xfrm>
                <a:off x="1241" y="-484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55.7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9" name="Freeform 698"/>
              <p:cNvSpPr>
                <a:spLocks/>
              </p:cNvSpPr>
              <p:nvPr/>
            </p:nvSpPr>
            <p:spPr bwMode="auto">
              <a:xfrm>
                <a:off x="1385" y="-460"/>
                <a:ext cx="75" cy="699"/>
              </a:xfrm>
              <a:custGeom>
                <a:avLst/>
                <a:gdLst>
                  <a:gd name="T0" fmla="*/ 0 w 83"/>
                  <a:gd name="T1" fmla="*/ 0 h 772"/>
                  <a:gd name="T2" fmla="*/ 15 w 83"/>
                  <a:gd name="T3" fmla="*/ 0 h 772"/>
                  <a:gd name="T4" fmla="*/ 83 w 83"/>
                  <a:gd name="T5" fmla="*/ 772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772">
                    <a:moveTo>
                      <a:pt x="0" y="0"/>
                    </a:moveTo>
                    <a:lnTo>
                      <a:pt x="15" y="0"/>
                    </a:lnTo>
                    <a:lnTo>
                      <a:pt x="83" y="77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0" name="Freeform 699"/>
              <p:cNvSpPr>
                <a:spLocks/>
              </p:cNvSpPr>
              <p:nvPr/>
            </p:nvSpPr>
            <p:spPr bwMode="auto">
              <a:xfrm>
                <a:off x="1464" y="-460"/>
                <a:ext cx="134" cy="699"/>
              </a:xfrm>
              <a:custGeom>
                <a:avLst/>
                <a:gdLst>
                  <a:gd name="T0" fmla="*/ 0 w 147"/>
                  <a:gd name="T1" fmla="*/ 772 h 772"/>
                  <a:gd name="T2" fmla="*/ 66 w 147"/>
                  <a:gd name="T3" fmla="*/ 772 h 772"/>
                  <a:gd name="T4" fmla="*/ 134 w 147"/>
                  <a:gd name="T5" fmla="*/ 0 h 772"/>
                  <a:gd name="T6" fmla="*/ 147 w 147"/>
                  <a:gd name="T7" fmla="*/ 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772">
                    <a:moveTo>
                      <a:pt x="0" y="772"/>
                    </a:moveTo>
                    <a:lnTo>
                      <a:pt x="66" y="772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1" name="Rectangle 700"/>
              <p:cNvSpPr>
                <a:spLocks noChangeArrowheads="1"/>
              </p:cNvSpPr>
              <p:nvPr/>
            </p:nvSpPr>
            <p:spPr bwMode="auto">
              <a:xfrm>
                <a:off x="1463" y="-452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A58614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02" name="Rectangle 701"/>
              <p:cNvSpPr>
                <a:spLocks noChangeArrowheads="1"/>
              </p:cNvSpPr>
              <p:nvPr/>
            </p:nvSpPr>
            <p:spPr bwMode="auto">
              <a:xfrm>
                <a:off x="1241" y="-449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56.3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03" name="Freeform 702"/>
              <p:cNvSpPr>
                <a:spLocks/>
              </p:cNvSpPr>
              <p:nvPr/>
            </p:nvSpPr>
            <p:spPr bwMode="auto">
              <a:xfrm>
                <a:off x="1385" y="-426"/>
                <a:ext cx="75" cy="672"/>
              </a:xfrm>
              <a:custGeom>
                <a:avLst/>
                <a:gdLst>
                  <a:gd name="T0" fmla="*/ 0 w 83"/>
                  <a:gd name="T1" fmla="*/ 0 h 741"/>
                  <a:gd name="T2" fmla="*/ 15 w 83"/>
                  <a:gd name="T3" fmla="*/ 0 h 741"/>
                  <a:gd name="T4" fmla="*/ 83 w 83"/>
                  <a:gd name="T5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741">
                    <a:moveTo>
                      <a:pt x="0" y="0"/>
                    </a:moveTo>
                    <a:lnTo>
                      <a:pt x="15" y="0"/>
                    </a:lnTo>
                    <a:lnTo>
                      <a:pt x="83" y="7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4" name="Freeform 703"/>
              <p:cNvSpPr>
                <a:spLocks/>
              </p:cNvSpPr>
              <p:nvPr/>
            </p:nvSpPr>
            <p:spPr bwMode="auto">
              <a:xfrm>
                <a:off x="1464" y="-426"/>
                <a:ext cx="134" cy="672"/>
              </a:xfrm>
              <a:custGeom>
                <a:avLst/>
                <a:gdLst>
                  <a:gd name="T0" fmla="*/ 0 w 147"/>
                  <a:gd name="T1" fmla="*/ 741 h 741"/>
                  <a:gd name="T2" fmla="*/ 66 w 147"/>
                  <a:gd name="T3" fmla="*/ 741 h 741"/>
                  <a:gd name="T4" fmla="*/ 134 w 147"/>
                  <a:gd name="T5" fmla="*/ 0 h 741"/>
                  <a:gd name="T6" fmla="*/ 147 w 147"/>
                  <a:gd name="T7" fmla="*/ 0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741">
                    <a:moveTo>
                      <a:pt x="0" y="741"/>
                    </a:moveTo>
                    <a:lnTo>
                      <a:pt x="66" y="741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5" name="Rectangle 704"/>
              <p:cNvSpPr>
                <a:spLocks noChangeArrowheads="1"/>
              </p:cNvSpPr>
              <p:nvPr/>
            </p:nvSpPr>
            <p:spPr bwMode="auto">
              <a:xfrm>
                <a:off x="1463" y="-417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A17329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06" name="Rectangle 705"/>
              <p:cNvSpPr>
                <a:spLocks noChangeArrowheads="1"/>
              </p:cNvSpPr>
              <p:nvPr/>
            </p:nvSpPr>
            <p:spPr bwMode="auto">
              <a:xfrm>
                <a:off x="1574" y="-417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A15122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07" name="Rectangle 706"/>
              <p:cNvSpPr>
                <a:spLocks noChangeArrowheads="1"/>
              </p:cNvSpPr>
              <p:nvPr/>
            </p:nvSpPr>
            <p:spPr bwMode="auto">
              <a:xfrm>
                <a:off x="1685" y="-417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A38678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08" name="Rectangle 707"/>
              <p:cNvSpPr>
                <a:spLocks noChangeArrowheads="1"/>
              </p:cNvSpPr>
              <p:nvPr/>
            </p:nvSpPr>
            <p:spPr bwMode="auto">
              <a:xfrm>
                <a:off x="1463" y="-38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A33142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09" name="Rectangle 708"/>
              <p:cNvSpPr>
                <a:spLocks noChangeArrowheads="1"/>
              </p:cNvSpPr>
              <p:nvPr/>
            </p:nvSpPr>
            <p:spPr bwMode="auto">
              <a:xfrm>
                <a:off x="1574" y="-38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A11195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0" name="Rectangle 709"/>
              <p:cNvSpPr>
                <a:spLocks noChangeArrowheads="1"/>
              </p:cNvSpPr>
              <p:nvPr/>
            </p:nvSpPr>
            <p:spPr bwMode="auto">
              <a:xfrm>
                <a:off x="1685" y="-38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A39423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1" name="Rectangle 710"/>
              <p:cNvSpPr>
                <a:spLocks noChangeArrowheads="1"/>
              </p:cNvSpPr>
              <p:nvPr/>
            </p:nvSpPr>
            <p:spPr bwMode="auto">
              <a:xfrm>
                <a:off x="1463" y="-349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A10578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2" name="Rectangle 711"/>
              <p:cNvSpPr>
                <a:spLocks noChangeArrowheads="1"/>
              </p:cNvSpPr>
              <p:nvPr/>
            </p:nvSpPr>
            <p:spPr bwMode="auto">
              <a:xfrm>
                <a:off x="1574" y="-349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A33144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3" name="Rectangle 712"/>
              <p:cNvSpPr>
                <a:spLocks noChangeArrowheads="1"/>
              </p:cNvSpPr>
              <p:nvPr/>
            </p:nvSpPr>
            <p:spPr bwMode="auto">
              <a:xfrm>
                <a:off x="1241" y="-380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56.9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4" name="Freeform 713"/>
              <p:cNvSpPr>
                <a:spLocks/>
              </p:cNvSpPr>
              <p:nvPr/>
            </p:nvSpPr>
            <p:spPr bwMode="auto">
              <a:xfrm>
                <a:off x="1385" y="-357"/>
                <a:ext cx="75" cy="609"/>
              </a:xfrm>
              <a:custGeom>
                <a:avLst/>
                <a:gdLst>
                  <a:gd name="T0" fmla="*/ 0 w 83"/>
                  <a:gd name="T1" fmla="*/ 0 h 672"/>
                  <a:gd name="T2" fmla="*/ 15 w 83"/>
                  <a:gd name="T3" fmla="*/ 0 h 672"/>
                  <a:gd name="T4" fmla="*/ 83 w 83"/>
                  <a:gd name="T5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72">
                    <a:moveTo>
                      <a:pt x="0" y="0"/>
                    </a:moveTo>
                    <a:lnTo>
                      <a:pt x="15" y="0"/>
                    </a:lnTo>
                    <a:lnTo>
                      <a:pt x="83" y="67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5" name="Freeform 714"/>
              <p:cNvSpPr>
                <a:spLocks/>
              </p:cNvSpPr>
              <p:nvPr/>
            </p:nvSpPr>
            <p:spPr bwMode="auto">
              <a:xfrm>
                <a:off x="1464" y="-357"/>
                <a:ext cx="134" cy="609"/>
              </a:xfrm>
              <a:custGeom>
                <a:avLst/>
                <a:gdLst>
                  <a:gd name="T0" fmla="*/ 0 w 147"/>
                  <a:gd name="T1" fmla="*/ 672 h 672"/>
                  <a:gd name="T2" fmla="*/ 66 w 147"/>
                  <a:gd name="T3" fmla="*/ 672 h 672"/>
                  <a:gd name="T4" fmla="*/ 134 w 147"/>
                  <a:gd name="T5" fmla="*/ 0 h 672"/>
                  <a:gd name="T6" fmla="*/ 147 w 147"/>
                  <a:gd name="T7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72">
                    <a:moveTo>
                      <a:pt x="0" y="672"/>
                    </a:moveTo>
                    <a:lnTo>
                      <a:pt x="66" y="672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6" name="Line 85"/>
              <p:cNvSpPr>
                <a:spLocks noChangeShapeType="1"/>
              </p:cNvSpPr>
              <p:nvPr/>
            </p:nvSpPr>
            <p:spPr bwMode="auto">
              <a:xfrm>
                <a:off x="1599" y="-403"/>
                <a:ext cx="0" cy="9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7" name="Rectangle 716"/>
              <p:cNvSpPr>
                <a:spLocks noChangeArrowheads="1"/>
              </p:cNvSpPr>
              <p:nvPr/>
            </p:nvSpPr>
            <p:spPr bwMode="auto">
              <a:xfrm>
                <a:off x="1463" y="-314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A35635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8" name="Rectangle 717"/>
              <p:cNvSpPr>
                <a:spLocks noChangeArrowheads="1"/>
              </p:cNvSpPr>
              <p:nvPr/>
            </p:nvSpPr>
            <p:spPr bwMode="auto">
              <a:xfrm>
                <a:off x="1241" y="-311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57.2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9" name="Freeform 718"/>
              <p:cNvSpPr>
                <a:spLocks/>
              </p:cNvSpPr>
              <p:nvPr/>
            </p:nvSpPr>
            <p:spPr bwMode="auto">
              <a:xfrm>
                <a:off x="1385" y="-288"/>
                <a:ext cx="75" cy="544"/>
              </a:xfrm>
              <a:custGeom>
                <a:avLst/>
                <a:gdLst>
                  <a:gd name="T0" fmla="*/ 0 w 83"/>
                  <a:gd name="T1" fmla="*/ 0 h 600"/>
                  <a:gd name="T2" fmla="*/ 15 w 83"/>
                  <a:gd name="T3" fmla="*/ 0 h 600"/>
                  <a:gd name="T4" fmla="*/ 83 w 83"/>
                  <a:gd name="T5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00">
                    <a:moveTo>
                      <a:pt x="0" y="0"/>
                    </a:moveTo>
                    <a:lnTo>
                      <a:pt x="15" y="0"/>
                    </a:lnTo>
                    <a:lnTo>
                      <a:pt x="83" y="60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0" name="Freeform 719"/>
              <p:cNvSpPr>
                <a:spLocks/>
              </p:cNvSpPr>
              <p:nvPr/>
            </p:nvSpPr>
            <p:spPr bwMode="auto">
              <a:xfrm>
                <a:off x="1464" y="-288"/>
                <a:ext cx="134" cy="544"/>
              </a:xfrm>
              <a:custGeom>
                <a:avLst/>
                <a:gdLst>
                  <a:gd name="T0" fmla="*/ 0 w 147"/>
                  <a:gd name="T1" fmla="*/ 600 h 600"/>
                  <a:gd name="T2" fmla="*/ 66 w 147"/>
                  <a:gd name="T3" fmla="*/ 600 h 600"/>
                  <a:gd name="T4" fmla="*/ 134 w 147"/>
                  <a:gd name="T5" fmla="*/ 0 h 600"/>
                  <a:gd name="T6" fmla="*/ 147 w 147"/>
                  <a:gd name="T7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00">
                    <a:moveTo>
                      <a:pt x="0" y="600"/>
                    </a:moveTo>
                    <a:lnTo>
                      <a:pt x="66" y="600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1" name="Rectangle 720"/>
              <p:cNvSpPr>
                <a:spLocks noChangeArrowheads="1"/>
              </p:cNvSpPr>
              <p:nvPr/>
            </p:nvSpPr>
            <p:spPr bwMode="auto">
              <a:xfrm>
                <a:off x="1463" y="-280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A23020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2" name="Rectangle 721"/>
              <p:cNvSpPr>
                <a:spLocks noChangeArrowheads="1"/>
              </p:cNvSpPr>
              <p:nvPr/>
            </p:nvSpPr>
            <p:spPr bwMode="auto">
              <a:xfrm>
                <a:off x="1574" y="-280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A19878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3" name="Rectangle 722"/>
              <p:cNvSpPr>
                <a:spLocks noChangeArrowheads="1"/>
              </p:cNvSpPr>
              <p:nvPr/>
            </p:nvSpPr>
            <p:spPr bwMode="auto">
              <a:xfrm>
                <a:off x="1685" y="-280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A57310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4" name="Rectangle 723"/>
              <p:cNvSpPr>
                <a:spLocks noChangeArrowheads="1"/>
              </p:cNvSpPr>
              <p:nvPr/>
            </p:nvSpPr>
            <p:spPr bwMode="auto">
              <a:xfrm>
                <a:off x="1241" y="-277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57.5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5" name="Freeform 724"/>
              <p:cNvSpPr>
                <a:spLocks/>
              </p:cNvSpPr>
              <p:nvPr/>
            </p:nvSpPr>
            <p:spPr bwMode="auto">
              <a:xfrm>
                <a:off x="1385" y="-254"/>
                <a:ext cx="75" cy="512"/>
              </a:xfrm>
              <a:custGeom>
                <a:avLst/>
                <a:gdLst>
                  <a:gd name="T0" fmla="*/ 0 w 83"/>
                  <a:gd name="T1" fmla="*/ 0 h 565"/>
                  <a:gd name="T2" fmla="*/ 15 w 83"/>
                  <a:gd name="T3" fmla="*/ 0 h 565"/>
                  <a:gd name="T4" fmla="*/ 83 w 83"/>
                  <a:gd name="T5" fmla="*/ 56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565">
                    <a:moveTo>
                      <a:pt x="0" y="0"/>
                    </a:moveTo>
                    <a:lnTo>
                      <a:pt x="15" y="0"/>
                    </a:lnTo>
                    <a:lnTo>
                      <a:pt x="83" y="56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6" name="Freeform 725"/>
              <p:cNvSpPr>
                <a:spLocks/>
              </p:cNvSpPr>
              <p:nvPr/>
            </p:nvSpPr>
            <p:spPr bwMode="auto">
              <a:xfrm>
                <a:off x="1464" y="-254"/>
                <a:ext cx="134" cy="512"/>
              </a:xfrm>
              <a:custGeom>
                <a:avLst/>
                <a:gdLst>
                  <a:gd name="T0" fmla="*/ 0 w 147"/>
                  <a:gd name="T1" fmla="*/ 565 h 565"/>
                  <a:gd name="T2" fmla="*/ 66 w 147"/>
                  <a:gd name="T3" fmla="*/ 565 h 565"/>
                  <a:gd name="T4" fmla="*/ 134 w 147"/>
                  <a:gd name="T5" fmla="*/ 0 h 565"/>
                  <a:gd name="T6" fmla="*/ 147 w 147"/>
                  <a:gd name="T7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565">
                    <a:moveTo>
                      <a:pt x="0" y="565"/>
                    </a:moveTo>
                    <a:lnTo>
                      <a:pt x="66" y="565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7" name="Line 96"/>
              <p:cNvSpPr>
                <a:spLocks noChangeShapeType="1"/>
              </p:cNvSpPr>
              <p:nvPr/>
            </p:nvSpPr>
            <p:spPr bwMode="auto">
              <a:xfrm>
                <a:off x="1599" y="-265"/>
                <a:ext cx="0" cy="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8" name="Rectangle 727"/>
              <p:cNvSpPr>
                <a:spLocks noChangeArrowheads="1"/>
              </p:cNvSpPr>
              <p:nvPr/>
            </p:nvSpPr>
            <p:spPr bwMode="auto">
              <a:xfrm>
                <a:off x="1463" y="-245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A23663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9" name="Rectangle 728"/>
              <p:cNvSpPr>
                <a:spLocks noChangeArrowheads="1"/>
              </p:cNvSpPr>
              <p:nvPr/>
            </p:nvSpPr>
            <p:spPr bwMode="auto">
              <a:xfrm>
                <a:off x="1241" y="-243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57.8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30" name="Freeform 729"/>
              <p:cNvSpPr>
                <a:spLocks/>
              </p:cNvSpPr>
              <p:nvPr/>
            </p:nvSpPr>
            <p:spPr bwMode="auto">
              <a:xfrm>
                <a:off x="1385" y="-219"/>
                <a:ext cx="75" cy="481"/>
              </a:xfrm>
              <a:custGeom>
                <a:avLst/>
                <a:gdLst>
                  <a:gd name="T0" fmla="*/ 0 w 83"/>
                  <a:gd name="T1" fmla="*/ 0 h 531"/>
                  <a:gd name="T2" fmla="*/ 15 w 83"/>
                  <a:gd name="T3" fmla="*/ 0 h 531"/>
                  <a:gd name="T4" fmla="*/ 83 w 83"/>
                  <a:gd name="T5" fmla="*/ 531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531">
                    <a:moveTo>
                      <a:pt x="0" y="0"/>
                    </a:moveTo>
                    <a:lnTo>
                      <a:pt x="15" y="0"/>
                    </a:lnTo>
                    <a:lnTo>
                      <a:pt x="83" y="53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1" name="Freeform 730"/>
              <p:cNvSpPr>
                <a:spLocks/>
              </p:cNvSpPr>
              <p:nvPr/>
            </p:nvSpPr>
            <p:spPr bwMode="auto">
              <a:xfrm>
                <a:off x="1464" y="-219"/>
                <a:ext cx="134" cy="481"/>
              </a:xfrm>
              <a:custGeom>
                <a:avLst/>
                <a:gdLst>
                  <a:gd name="T0" fmla="*/ 0 w 147"/>
                  <a:gd name="T1" fmla="*/ 531 h 531"/>
                  <a:gd name="T2" fmla="*/ 66 w 147"/>
                  <a:gd name="T3" fmla="*/ 531 h 531"/>
                  <a:gd name="T4" fmla="*/ 134 w 147"/>
                  <a:gd name="T5" fmla="*/ 0 h 531"/>
                  <a:gd name="T6" fmla="*/ 147 w 147"/>
                  <a:gd name="T7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531">
                    <a:moveTo>
                      <a:pt x="0" y="531"/>
                    </a:moveTo>
                    <a:lnTo>
                      <a:pt x="66" y="531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2" name="Rectangle 731"/>
              <p:cNvSpPr>
                <a:spLocks noChangeArrowheads="1"/>
              </p:cNvSpPr>
              <p:nvPr/>
            </p:nvSpPr>
            <p:spPr bwMode="auto">
              <a:xfrm>
                <a:off x="1463" y="-211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A52323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33" name="Rectangle 732"/>
              <p:cNvSpPr>
                <a:spLocks noChangeArrowheads="1"/>
              </p:cNvSpPr>
              <p:nvPr/>
            </p:nvSpPr>
            <p:spPr bwMode="auto">
              <a:xfrm>
                <a:off x="1574" y="-211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A45139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34" name="Rectangle 733"/>
              <p:cNvSpPr>
                <a:spLocks noChangeArrowheads="1"/>
              </p:cNvSpPr>
              <p:nvPr/>
            </p:nvSpPr>
            <p:spPr bwMode="auto">
              <a:xfrm>
                <a:off x="1685" y="-211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A54566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35" name="Rectangle 734"/>
              <p:cNvSpPr>
                <a:spLocks noChangeArrowheads="1"/>
              </p:cNvSpPr>
              <p:nvPr/>
            </p:nvSpPr>
            <p:spPr bwMode="auto">
              <a:xfrm>
                <a:off x="1241" y="-208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58.1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36" name="Freeform 735"/>
              <p:cNvSpPr>
                <a:spLocks/>
              </p:cNvSpPr>
              <p:nvPr/>
            </p:nvSpPr>
            <p:spPr bwMode="auto">
              <a:xfrm>
                <a:off x="1385" y="-185"/>
                <a:ext cx="75" cy="450"/>
              </a:xfrm>
              <a:custGeom>
                <a:avLst/>
                <a:gdLst>
                  <a:gd name="T0" fmla="*/ 0 w 83"/>
                  <a:gd name="T1" fmla="*/ 0 h 496"/>
                  <a:gd name="T2" fmla="*/ 15 w 83"/>
                  <a:gd name="T3" fmla="*/ 0 h 496"/>
                  <a:gd name="T4" fmla="*/ 83 w 83"/>
                  <a:gd name="T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96">
                    <a:moveTo>
                      <a:pt x="0" y="0"/>
                    </a:moveTo>
                    <a:lnTo>
                      <a:pt x="15" y="0"/>
                    </a:lnTo>
                    <a:lnTo>
                      <a:pt x="83" y="4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7" name="Freeform 736"/>
              <p:cNvSpPr>
                <a:spLocks/>
              </p:cNvSpPr>
              <p:nvPr/>
            </p:nvSpPr>
            <p:spPr bwMode="auto">
              <a:xfrm>
                <a:off x="1464" y="-185"/>
                <a:ext cx="134" cy="450"/>
              </a:xfrm>
              <a:custGeom>
                <a:avLst/>
                <a:gdLst>
                  <a:gd name="T0" fmla="*/ 0 w 147"/>
                  <a:gd name="T1" fmla="*/ 496 h 496"/>
                  <a:gd name="T2" fmla="*/ 66 w 147"/>
                  <a:gd name="T3" fmla="*/ 496 h 496"/>
                  <a:gd name="T4" fmla="*/ 134 w 147"/>
                  <a:gd name="T5" fmla="*/ 0 h 496"/>
                  <a:gd name="T6" fmla="*/ 147 w 147"/>
                  <a:gd name="T7" fmla="*/ 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496">
                    <a:moveTo>
                      <a:pt x="0" y="496"/>
                    </a:moveTo>
                    <a:lnTo>
                      <a:pt x="66" y="496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8" name="Line 107"/>
              <p:cNvSpPr>
                <a:spLocks noChangeShapeType="1"/>
              </p:cNvSpPr>
              <p:nvPr/>
            </p:nvSpPr>
            <p:spPr bwMode="auto">
              <a:xfrm>
                <a:off x="1599" y="-196"/>
                <a:ext cx="0" cy="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9" name="Rectangle 738"/>
              <p:cNvSpPr>
                <a:spLocks noChangeArrowheads="1"/>
              </p:cNvSpPr>
              <p:nvPr/>
            </p:nvSpPr>
            <p:spPr bwMode="auto">
              <a:xfrm>
                <a:off x="1463" y="-177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A21751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0" name="Rectangle 739"/>
              <p:cNvSpPr>
                <a:spLocks noChangeArrowheads="1"/>
              </p:cNvSpPr>
              <p:nvPr/>
            </p:nvSpPr>
            <p:spPr bwMode="auto">
              <a:xfrm>
                <a:off x="1241" y="-174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59.2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1" name="Freeform 740"/>
              <p:cNvSpPr>
                <a:spLocks/>
              </p:cNvSpPr>
              <p:nvPr/>
            </p:nvSpPr>
            <p:spPr bwMode="auto">
              <a:xfrm>
                <a:off x="1385" y="-150"/>
                <a:ext cx="75" cy="426"/>
              </a:xfrm>
              <a:custGeom>
                <a:avLst/>
                <a:gdLst>
                  <a:gd name="T0" fmla="*/ 0 w 83"/>
                  <a:gd name="T1" fmla="*/ 0 h 471"/>
                  <a:gd name="T2" fmla="*/ 15 w 83"/>
                  <a:gd name="T3" fmla="*/ 0 h 471"/>
                  <a:gd name="T4" fmla="*/ 83 w 83"/>
                  <a:gd name="T5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71">
                    <a:moveTo>
                      <a:pt x="0" y="0"/>
                    </a:moveTo>
                    <a:lnTo>
                      <a:pt x="15" y="0"/>
                    </a:lnTo>
                    <a:lnTo>
                      <a:pt x="83" y="47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2" name="Freeform 741"/>
              <p:cNvSpPr>
                <a:spLocks/>
              </p:cNvSpPr>
              <p:nvPr/>
            </p:nvSpPr>
            <p:spPr bwMode="auto">
              <a:xfrm>
                <a:off x="1464" y="-150"/>
                <a:ext cx="134" cy="426"/>
              </a:xfrm>
              <a:custGeom>
                <a:avLst/>
                <a:gdLst>
                  <a:gd name="T0" fmla="*/ 0 w 147"/>
                  <a:gd name="T1" fmla="*/ 471 h 471"/>
                  <a:gd name="T2" fmla="*/ 66 w 147"/>
                  <a:gd name="T3" fmla="*/ 471 h 471"/>
                  <a:gd name="T4" fmla="*/ 134 w 147"/>
                  <a:gd name="T5" fmla="*/ 0 h 471"/>
                  <a:gd name="T6" fmla="*/ 147 w 147"/>
                  <a:gd name="T7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471">
                    <a:moveTo>
                      <a:pt x="0" y="471"/>
                    </a:moveTo>
                    <a:lnTo>
                      <a:pt x="66" y="471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3" name="Rectangle 742"/>
              <p:cNvSpPr>
                <a:spLocks noChangeArrowheads="1"/>
              </p:cNvSpPr>
              <p:nvPr/>
            </p:nvSpPr>
            <p:spPr bwMode="auto">
              <a:xfrm>
                <a:off x="1443" y="-142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53_0654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4" name="Rectangle 743"/>
              <p:cNvSpPr>
                <a:spLocks noChangeArrowheads="1"/>
              </p:cNvSpPr>
              <p:nvPr/>
            </p:nvSpPr>
            <p:spPr bwMode="auto">
              <a:xfrm>
                <a:off x="1241" y="-139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61.6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5" name="Freeform 744"/>
              <p:cNvSpPr>
                <a:spLocks/>
              </p:cNvSpPr>
              <p:nvPr/>
            </p:nvSpPr>
            <p:spPr bwMode="auto">
              <a:xfrm>
                <a:off x="1385" y="-116"/>
                <a:ext cx="75" cy="419"/>
              </a:xfrm>
              <a:custGeom>
                <a:avLst/>
                <a:gdLst>
                  <a:gd name="T0" fmla="*/ 0 w 83"/>
                  <a:gd name="T1" fmla="*/ 0 h 462"/>
                  <a:gd name="T2" fmla="*/ 15 w 83"/>
                  <a:gd name="T3" fmla="*/ 0 h 462"/>
                  <a:gd name="T4" fmla="*/ 83 w 83"/>
                  <a:gd name="T5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62">
                    <a:moveTo>
                      <a:pt x="0" y="0"/>
                    </a:moveTo>
                    <a:lnTo>
                      <a:pt x="15" y="0"/>
                    </a:lnTo>
                    <a:lnTo>
                      <a:pt x="83" y="46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6" name="Freeform 745"/>
              <p:cNvSpPr>
                <a:spLocks/>
              </p:cNvSpPr>
              <p:nvPr/>
            </p:nvSpPr>
            <p:spPr bwMode="auto">
              <a:xfrm>
                <a:off x="1464" y="-116"/>
                <a:ext cx="134" cy="419"/>
              </a:xfrm>
              <a:custGeom>
                <a:avLst/>
                <a:gdLst>
                  <a:gd name="T0" fmla="*/ 0 w 147"/>
                  <a:gd name="T1" fmla="*/ 462 h 462"/>
                  <a:gd name="T2" fmla="*/ 66 w 147"/>
                  <a:gd name="T3" fmla="*/ 462 h 462"/>
                  <a:gd name="T4" fmla="*/ 134 w 147"/>
                  <a:gd name="T5" fmla="*/ 0 h 462"/>
                  <a:gd name="T6" fmla="*/ 147 w 147"/>
                  <a:gd name="T7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462">
                    <a:moveTo>
                      <a:pt x="0" y="462"/>
                    </a:moveTo>
                    <a:lnTo>
                      <a:pt x="66" y="462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7" name="Rectangle 746"/>
              <p:cNvSpPr>
                <a:spLocks noChangeArrowheads="1"/>
              </p:cNvSpPr>
              <p:nvPr/>
            </p:nvSpPr>
            <p:spPr bwMode="auto">
              <a:xfrm>
                <a:off x="1443" y="-108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51_1128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8" name="Rectangle 747"/>
              <p:cNvSpPr>
                <a:spLocks noChangeArrowheads="1"/>
              </p:cNvSpPr>
              <p:nvPr/>
            </p:nvSpPr>
            <p:spPr bwMode="auto">
              <a:xfrm>
                <a:off x="1241" y="-105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62.2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9" name="Freeform 748"/>
              <p:cNvSpPr>
                <a:spLocks/>
              </p:cNvSpPr>
              <p:nvPr/>
            </p:nvSpPr>
            <p:spPr bwMode="auto">
              <a:xfrm>
                <a:off x="1385" y="-81"/>
                <a:ext cx="75" cy="390"/>
              </a:xfrm>
              <a:custGeom>
                <a:avLst/>
                <a:gdLst>
                  <a:gd name="T0" fmla="*/ 0 w 83"/>
                  <a:gd name="T1" fmla="*/ 0 h 431"/>
                  <a:gd name="T2" fmla="*/ 15 w 83"/>
                  <a:gd name="T3" fmla="*/ 0 h 431"/>
                  <a:gd name="T4" fmla="*/ 83 w 83"/>
                  <a:gd name="T5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31">
                    <a:moveTo>
                      <a:pt x="0" y="0"/>
                    </a:moveTo>
                    <a:lnTo>
                      <a:pt x="15" y="0"/>
                    </a:lnTo>
                    <a:lnTo>
                      <a:pt x="83" y="43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0" name="Freeform 749"/>
              <p:cNvSpPr>
                <a:spLocks/>
              </p:cNvSpPr>
              <p:nvPr/>
            </p:nvSpPr>
            <p:spPr bwMode="auto">
              <a:xfrm>
                <a:off x="1464" y="-81"/>
                <a:ext cx="134" cy="390"/>
              </a:xfrm>
              <a:custGeom>
                <a:avLst/>
                <a:gdLst>
                  <a:gd name="T0" fmla="*/ 0 w 147"/>
                  <a:gd name="T1" fmla="*/ 431 h 431"/>
                  <a:gd name="T2" fmla="*/ 66 w 147"/>
                  <a:gd name="T3" fmla="*/ 431 h 431"/>
                  <a:gd name="T4" fmla="*/ 134 w 147"/>
                  <a:gd name="T5" fmla="*/ 0 h 431"/>
                  <a:gd name="T6" fmla="*/ 147 w 147"/>
                  <a:gd name="T7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431">
                    <a:moveTo>
                      <a:pt x="0" y="431"/>
                    </a:moveTo>
                    <a:lnTo>
                      <a:pt x="66" y="431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1" name="Rectangle 750"/>
              <p:cNvSpPr>
                <a:spLocks noChangeArrowheads="1"/>
              </p:cNvSpPr>
              <p:nvPr/>
            </p:nvSpPr>
            <p:spPr bwMode="auto">
              <a:xfrm>
                <a:off x="1463" y="-7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A62366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2" name="Rectangle 751"/>
              <p:cNvSpPr>
                <a:spLocks noChangeArrowheads="1"/>
              </p:cNvSpPr>
              <p:nvPr/>
            </p:nvSpPr>
            <p:spPr bwMode="auto">
              <a:xfrm>
                <a:off x="1574" y="-7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A16750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3" name="Rectangle 752"/>
              <p:cNvSpPr>
                <a:spLocks noChangeArrowheads="1"/>
              </p:cNvSpPr>
              <p:nvPr/>
            </p:nvSpPr>
            <p:spPr bwMode="auto">
              <a:xfrm>
                <a:off x="1685" y="-7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A62372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4" name="Rectangle 753"/>
              <p:cNvSpPr>
                <a:spLocks noChangeArrowheads="1"/>
              </p:cNvSpPr>
              <p:nvPr/>
            </p:nvSpPr>
            <p:spPr bwMode="auto">
              <a:xfrm>
                <a:off x="1463" y="-39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A14013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5" name="Rectangle 754"/>
              <p:cNvSpPr>
                <a:spLocks noChangeArrowheads="1"/>
              </p:cNvSpPr>
              <p:nvPr/>
            </p:nvSpPr>
            <p:spPr bwMode="auto">
              <a:xfrm>
                <a:off x="1241" y="-53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64.6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6" name="Freeform 755"/>
              <p:cNvSpPr>
                <a:spLocks/>
              </p:cNvSpPr>
              <p:nvPr/>
            </p:nvSpPr>
            <p:spPr bwMode="auto">
              <a:xfrm>
                <a:off x="1385" y="-30"/>
                <a:ext cx="75" cy="364"/>
              </a:xfrm>
              <a:custGeom>
                <a:avLst/>
                <a:gdLst>
                  <a:gd name="T0" fmla="*/ 0 w 83"/>
                  <a:gd name="T1" fmla="*/ 0 h 402"/>
                  <a:gd name="T2" fmla="*/ 15 w 83"/>
                  <a:gd name="T3" fmla="*/ 0 h 402"/>
                  <a:gd name="T4" fmla="*/ 83 w 83"/>
                  <a:gd name="T5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02">
                    <a:moveTo>
                      <a:pt x="0" y="0"/>
                    </a:moveTo>
                    <a:lnTo>
                      <a:pt x="15" y="0"/>
                    </a:lnTo>
                    <a:lnTo>
                      <a:pt x="83" y="40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7" name="Freeform 756"/>
              <p:cNvSpPr>
                <a:spLocks/>
              </p:cNvSpPr>
              <p:nvPr/>
            </p:nvSpPr>
            <p:spPr bwMode="auto">
              <a:xfrm>
                <a:off x="1464" y="-30"/>
                <a:ext cx="134" cy="364"/>
              </a:xfrm>
              <a:custGeom>
                <a:avLst/>
                <a:gdLst>
                  <a:gd name="T0" fmla="*/ 0 w 147"/>
                  <a:gd name="T1" fmla="*/ 402 h 402"/>
                  <a:gd name="T2" fmla="*/ 66 w 147"/>
                  <a:gd name="T3" fmla="*/ 402 h 402"/>
                  <a:gd name="T4" fmla="*/ 134 w 147"/>
                  <a:gd name="T5" fmla="*/ 0 h 402"/>
                  <a:gd name="T6" fmla="*/ 147 w 147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402">
                    <a:moveTo>
                      <a:pt x="0" y="402"/>
                    </a:moveTo>
                    <a:lnTo>
                      <a:pt x="66" y="402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8" name="Line 127"/>
              <p:cNvSpPr>
                <a:spLocks noChangeShapeType="1"/>
              </p:cNvSpPr>
              <p:nvPr/>
            </p:nvSpPr>
            <p:spPr bwMode="auto">
              <a:xfrm>
                <a:off x="1599" y="-59"/>
                <a:ext cx="0" cy="5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9" name="Rectangle 758"/>
              <p:cNvSpPr>
                <a:spLocks noChangeArrowheads="1"/>
              </p:cNvSpPr>
              <p:nvPr/>
            </p:nvSpPr>
            <p:spPr bwMode="auto">
              <a:xfrm>
                <a:off x="1463" y="-4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A27948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60" name="Rectangle 759"/>
              <p:cNvSpPr>
                <a:spLocks noChangeArrowheads="1"/>
              </p:cNvSpPr>
              <p:nvPr/>
            </p:nvSpPr>
            <p:spPr bwMode="auto">
              <a:xfrm>
                <a:off x="1241" y="-2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65.2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61" name="Freeform 760"/>
              <p:cNvSpPr>
                <a:spLocks/>
              </p:cNvSpPr>
              <p:nvPr/>
            </p:nvSpPr>
            <p:spPr bwMode="auto">
              <a:xfrm>
                <a:off x="1385" y="22"/>
                <a:ext cx="75" cy="319"/>
              </a:xfrm>
              <a:custGeom>
                <a:avLst/>
                <a:gdLst>
                  <a:gd name="T0" fmla="*/ 0 w 83"/>
                  <a:gd name="T1" fmla="*/ 0 h 352"/>
                  <a:gd name="T2" fmla="*/ 15 w 83"/>
                  <a:gd name="T3" fmla="*/ 0 h 352"/>
                  <a:gd name="T4" fmla="*/ 83 w 83"/>
                  <a:gd name="T5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352">
                    <a:moveTo>
                      <a:pt x="0" y="0"/>
                    </a:moveTo>
                    <a:lnTo>
                      <a:pt x="15" y="0"/>
                    </a:lnTo>
                    <a:lnTo>
                      <a:pt x="83" y="35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2" name="Freeform 761"/>
              <p:cNvSpPr>
                <a:spLocks/>
              </p:cNvSpPr>
              <p:nvPr/>
            </p:nvSpPr>
            <p:spPr bwMode="auto">
              <a:xfrm>
                <a:off x="1464" y="22"/>
                <a:ext cx="134" cy="319"/>
              </a:xfrm>
              <a:custGeom>
                <a:avLst/>
                <a:gdLst>
                  <a:gd name="T0" fmla="*/ 0 w 147"/>
                  <a:gd name="T1" fmla="*/ 352 h 352"/>
                  <a:gd name="T2" fmla="*/ 66 w 147"/>
                  <a:gd name="T3" fmla="*/ 352 h 352"/>
                  <a:gd name="T4" fmla="*/ 134 w 147"/>
                  <a:gd name="T5" fmla="*/ 0 h 352"/>
                  <a:gd name="T6" fmla="*/ 147 w 147"/>
                  <a:gd name="T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352">
                    <a:moveTo>
                      <a:pt x="0" y="352"/>
                    </a:moveTo>
                    <a:lnTo>
                      <a:pt x="66" y="352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3" name="Rectangle 762"/>
              <p:cNvSpPr>
                <a:spLocks noChangeArrowheads="1"/>
              </p:cNvSpPr>
              <p:nvPr/>
            </p:nvSpPr>
            <p:spPr bwMode="auto">
              <a:xfrm>
                <a:off x="1463" y="30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A58627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64" name="Rectangle 763"/>
              <p:cNvSpPr>
                <a:spLocks noChangeArrowheads="1"/>
              </p:cNvSpPr>
              <p:nvPr/>
            </p:nvSpPr>
            <p:spPr bwMode="auto">
              <a:xfrm>
                <a:off x="1241" y="33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65.8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65" name="Freeform 764"/>
              <p:cNvSpPr>
                <a:spLocks/>
              </p:cNvSpPr>
              <p:nvPr/>
            </p:nvSpPr>
            <p:spPr bwMode="auto">
              <a:xfrm>
                <a:off x="1385" y="56"/>
                <a:ext cx="75" cy="291"/>
              </a:xfrm>
              <a:custGeom>
                <a:avLst/>
                <a:gdLst>
                  <a:gd name="T0" fmla="*/ 0 w 83"/>
                  <a:gd name="T1" fmla="*/ 0 h 321"/>
                  <a:gd name="T2" fmla="*/ 15 w 83"/>
                  <a:gd name="T3" fmla="*/ 0 h 321"/>
                  <a:gd name="T4" fmla="*/ 83 w 83"/>
                  <a:gd name="T5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321">
                    <a:moveTo>
                      <a:pt x="0" y="0"/>
                    </a:moveTo>
                    <a:lnTo>
                      <a:pt x="15" y="0"/>
                    </a:lnTo>
                    <a:lnTo>
                      <a:pt x="83" y="32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6" name="Freeform 765"/>
              <p:cNvSpPr>
                <a:spLocks/>
              </p:cNvSpPr>
              <p:nvPr/>
            </p:nvSpPr>
            <p:spPr bwMode="auto">
              <a:xfrm>
                <a:off x="1464" y="56"/>
                <a:ext cx="134" cy="291"/>
              </a:xfrm>
              <a:custGeom>
                <a:avLst/>
                <a:gdLst>
                  <a:gd name="T0" fmla="*/ 0 w 147"/>
                  <a:gd name="T1" fmla="*/ 321 h 321"/>
                  <a:gd name="T2" fmla="*/ 66 w 147"/>
                  <a:gd name="T3" fmla="*/ 321 h 321"/>
                  <a:gd name="T4" fmla="*/ 134 w 147"/>
                  <a:gd name="T5" fmla="*/ 0 h 321"/>
                  <a:gd name="T6" fmla="*/ 147 w 147"/>
                  <a:gd name="T7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321">
                    <a:moveTo>
                      <a:pt x="0" y="321"/>
                    </a:moveTo>
                    <a:lnTo>
                      <a:pt x="66" y="321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7" name="Rectangle 766"/>
              <p:cNvSpPr>
                <a:spLocks noChangeArrowheads="1"/>
              </p:cNvSpPr>
              <p:nvPr/>
            </p:nvSpPr>
            <p:spPr bwMode="auto">
              <a:xfrm>
                <a:off x="1463" y="64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A28098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68" name="Rectangle 767"/>
              <p:cNvSpPr>
                <a:spLocks noChangeArrowheads="1"/>
              </p:cNvSpPr>
              <p:nvPr/>
            </p:nvSpPr>
            <p:spPr bwMode="auto">
              <a:xfrm>
                <a:off x="1241" y="67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66.0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69" name="Freeform 768"/>
              <p:cNvSpPr>
                <a:spLocks/>
              </p:cNvSpPr>
              <p:nvPr/>
            </p:nvSpPr>
            <p:spPr bwMode="auto">
              <a:xfrm>
                <a:off x="1385" y="91"/>
                <a:ext cx="75" cy="259"/>
              </a:xfrm>
              <a:custGeom>
                <a:avLst/>
                <a:gdLst>
                  <a:gd name="T0" fmla="*/ 0 w 83"/>
                  <a:gd name="T1" fmla="*/ 0 h 286"/>
                  <a:gd name="T2" fmla="*/ 15 w 83"/>
                  <a:gd name="T3" fmla="*/ 0 h 286"/>
                  <a:gd name="T4" fmla="*/ 83 w 83"/>
                  <a:gd name="T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86">
                    <a:moveTo>
                      <a:pt x="0" y="0"/>
                    </a:moveTo>
                    <a:lnTo>
                      <a:pt x="15" y="0"/>
                    </a:lnTo>
                    <a:lnTo>
                      <a:pt x="83" y="28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0" name="Freeform 769"/>
              <p:cNvSpPr>
                <a:spLocks/>
              </p:cNvSpPr>
              <p:nvPr/>
            </p:nvSpPr>
            <p:spPr bwMode="auto">
              <a:xfrm>
                <a:off x="1464" y="91"/>
                <a:ext cx="134" cy="259"/>
              </a:xfrm>
              <a:custGeom>
                <a:avLst/>
                <a:gdLst>
                  <a:gd name="T0" fmla="*/ 0 w 147"/>
                  <a:gd name="T1" fmla="*/ 286 h 286"/>
                  <a:gd name="T2" fmla="*/ 66 w 147"/>
                  <a:gd name="T3" fmla="*/ 286 h 286"/>
                  <a:gd name="T4" fmla="*/ 134 w 147"/>
                  <a:gd name="T5" fmla="*/ 0 h 286"/>
                  <a:gd name="T6" fmla="*/ 147 w 147"/>
                  <a:gd name="T7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86">
                    <a:moveTo>
                      <a:pt x="0" y="286"/>
                    </a:moveTo>
                    <a:lnTo>
                      <a:pt x="66" y="286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1" name="Rectangle 770"/>
              <p:cNvSpPr>
                <a:spLocks noChangeArrowheads="1"/>
              </p:cNvSpPr>
              <p:nvPr/>
            </p:nvSpPr>
            <p:spPr bwMode="auto">
              <a:xfrm>
                <a:off x="1463" y="99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A23036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72" name="Rectangle 771"/>
              <p:cNvSpPr>
                <a:spLocks noChangeArrowheads="1"/>
              </p:cNvSpPr>
              <p:nvPr/>
            </p:nvSpPr>
            <p:spPr bwMode="auto">
              <a:xfrm>
                <a:off x="1241" y="102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66.2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73" name="Freeform 772"/>
              <p:cNvSpPr>
                <a:spLocks/>
              </p:cNvSpPr>
              <p:nvPr/>
            </p:nvSpPr>
            <p:spPr bwMode="auto">
              <a:xfrm>
                <a:off x="1385" y="125"/>
                <a:ext cx="75" cy="227"/>
              </a:xfrm>
              <a:custGeom>
                <a:avLst/>
                <a:gdLst>
                  <a:gd name="T0" fmla="*/ 0 w 83"/>
                  <a:gd name="T1" fmla="*/ 0 h 250"/>
                  <a:gd name="T2" fmla="*/ 15 w 83"/>
                  <a:gd name="T3" fmla="*/ 0 h 250"/>
                  <a:gd name="T4" fmla="*/ 83 w 83"/>
                  <a:gd name="T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50">
                    <a:moveTo>
                      <a:pt x="0" y="0"/>
                    </a:moveTo>
                    <a:lnTo>
                      <a:pt x="15" y="0"/>
                    </a:lnTo>
                    <a:lnTo>
                      <a:pt x="83" y="2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4" name="Freeform 773"/>
              <p:cNvSpPr>
                <a:spLocks/>
              </p:cNvSpPr>
              <p:nvPr/>
            </p:nvSpPr>
            <p:spPr bwMode="auto">
              <a:xfrm>
                <a:off x="1464" y="125"/>
                <a:ext cx="134" cy="227"/>
              </a:xfrm>
              <a:custGeom>
                <a:avLst/>
                <a:gdLst>
                  <a:gd name="T0" fmla="*/ 0 w 147"/>
                  <a:gd name="T1" fmla="*/ 250 h 250"/>
                  <a:gd name="T2" fmla="*/ 66 w 147"/>
                  <a:gd name="T3" fmla="*/ 250 h 250"/>
                  <a:gd name="T4" fmla="*/ 134 w 147"/>
                  <a:gd name="T5" fmla="*/ 0 h 250"/>
                  <a:gd name="T6" fmla="*/ 147 w 147"/>
                  <a:gd name="T7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50">
                    <a:moveTo>
                      <a:pt x="0" y="250"/>
                    </a:moveTo>
                    <a:lnTo>
                      <a:pt x="66" y="250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5" name="Rectangle 774"/>
              <p:cNvSpPr>
                <a:spLocks noChangeArrowheads="1"/>
              </p:cNvSpPr>
              <p:nvPr/>
            </p:nvSpPr>
            <p:spPr bwMode="auto">
              <a:xfrm>
                <a:off x="1463" y="13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A53775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76" name="Rectangle 775"/>
              <p:cNvSpPr>
                <a:spLocks noChangeArrowheads="1"/>
              </p:cNvSpPr>
              <p:nvPr/>
            </p:nvSpPr>
            <p:spPr bwMode="auto">
              <a:xfrm>
                <a:off x="1241" y="136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66.4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77" name="Freeform 776"/>
              <p:cNvSpPr>
                <a:spLocks/>
              </p:cNvSpPr>
              <p:nvPr/>
            </p:nvSpPr>
            <p:spPr bwMode="auto">
              <a:xfrm>
                <a:off x="1385" y="160"/>
                <a:ext cx="75" cy="193"/>
              </a:xfrm>
              <a:custGeom>
                <a:avLst/>
                <a:gdLst>
                  <a:gd name="T0" fmla="*/ 0 w 83"/>
                  <a:gd name="T1" fmla="*/ 0 h 214"/>
                  <a:gd name="T2" fmla="*/ 15 w 83"/>
                  <a:gd name="T3" fmla="*/ 0 h 214"/>
                  <a:gd name="T4" fmla="*/ 83 w 83"/>
                  <a:gd name="T5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14">
                    <a:moveTo>
                      <a:pt x="0" y="0"/>
                    </a:moveTo>
                    <a:lnTo>
                      <a:pt x="15" y="0"/>
                    </a:lnTo>
                    <a:lnTo>
                      <a:pt x="83" y="2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8" name="Freeform 777"/>
              <p:cNvSpPr>
                <a:spLocks/>
              </p:cNvSpPr>
              <p:nvPr/>
            </p:nvSpPr>
            <p:spPr bwMode="auto">
              <a:xfrm>
                <a:off x="1464" y="160"/>
                <a:ext cx="134" cy="193"/>
              </a:xfrm>
              <a:custGeom>
                <a:avLst/>
                <a:gdLst>
                  <a:gd name="T0" fmla="*/ 0 w 147"/>
                  <a:gd name="T1" fmla="*/ 214 h 214"/>
                  <a:gd name="T2" fmla="*/ 66 w 147"/>
                  <a:gd name="T3" fmla="*/ 214 h 214"/>
                  <a:gd name="T4" fmla="*/ 134 w 147"/>
                  <a:gd name="T5" fmla="*/ 0 h 214"/>
                  <a:gd name="T6" fmla="*/ 147 w 147"/>
                  <a:gd name="T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14">
                    <a:moveTo>
                      <a:pt x="0" y="214"/>
                    </a:moveTo>
                    <a:lnTo>
                      <a:pt x="66" y="214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9" name="Rectangle 778"/>
              <p:cNvSpPr>
                <a:spLocks noChangeArrowheads="1"/>
              </p:cNvSpPr>
              <p:nvPr/>
            </p:nvSpPr>
            <p:spPr bwMode="auto">
              <a:xfrm>
                <a:off x="1463" y="168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A13235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80" name="Rectangle 779"/>
              <p:cNvSpPr>
                <a:spLocks noChangeArrowheads="1"/>
              </p:cNvSpPr>
              <p:nvPr/>
            </p:nvSpPr>
            <p:spPr bwMode="auto">
              <a:xfrm>
                <a:off x="1241" y="170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66.5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81" name="Freeform 780"/>
              <p:cNvSpPr>
                <a:spLocks/>
              </p:cNvSpPr>
              <p:nvPr/>
            </p:nvSpPr>
            <p:spPr bwMode="auto">
              <a:xfrm>
                <a:off x="1385" y="194"/>
                <a:ext cx="75" cy="160"/>
              </a:xfrm>
              <a:custGeom>
                <a:avLst/>
                <a:gdLst>
                  <a:gd name="T0" fmla="*/ 0 w 83"/>
                  <a:gd name="T1" fmla="*/ 0 h 177"/>
                  <a:gd name="T2" fmla="*/ 15 w 83"/>
                  <a:gd name="T3" fmla="*/ 0 h 177"/>
                  <a:gd name="T4" fmla="*/ 83 w 83"/>
                  <a:gd name="T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77">
                    <a:moveTo>
                      <a:pt x="0" y="0"/>
                    </a:moveTo>
                    <a:lnTo>
                      <a:pt x="15" y="0"/>
                    </a:lnTo>
                    <a:lnTo>
                      <a:pt x="83" y="1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2" name="Freeform 781"/>
              <p:cNvSpPr>
                <a:spLocks/>
              </p:cNvSpPr>
              <p:nvPr/>
            </p:nvSpPr>
            <p:spPr bwMode="auto">
              <a:xfrm>
                <a:off x="1464" y="194"/>
                <a:ext cx="134" cy="160"/>
              </a:xfrm>
              <a:custGeom>
                <a:avLst/>
                <a:gdLst>
                  <a:gd name="T0" fmla="*/ 0 w 147"/>
                  <a:gd name="T1" fmla="*/ 177 h 177"/>
                  <a:gd name="T2" fmla="*/ 66 w 147"/>
                  <a:gd name="T3" fmla="*/ 177 h 177"/>
                  <a:gd name="T4" fmla="*/ 134 w 147"/>
                  <a:gd name="T5" fmla="*/ 0 h 177"/>
                  <a:gd name="T6" fmla="*/ 147 w 147"/>
                  <a:gd name="T7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77">
                    <a:moveTo>
                      <a:pt x="0" y="177"/>
                    </a:moveTo>
                    <a:lnTo>
                      <a:pt x="66" y="177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3" name="Rectangle 782"/>
              <p:cNvSpPr>
                <a:spLocks noChangeArrowheads="1"/>
              </p:cNvSpPr>
              <p:nvPr/>
            </p:nvSpPr>
            <p:spPr bwMode="auto">
              <a:xfrm>
                <a:off x="1463" y="202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A52324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84" name="Rectangle 783"/>
              <p:cNvSpPr>
                <a:spLocks noChangeArrowheads="1"/>
              </p:cNvSpPr>
              <p:nvPr/>
            </p:nvSpPr>
            <p:spPr bwMode="auto">
              <a:xfrm>
                <a:off x="1241" y="205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67.1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85" name="Freeform 784"/>
              <p:cNvSpPr>
                <a:spLocks/>
              </p:cNvSpPr>
              <p:nvPr/>
            </p:nvSpPr>
            <p:spPr bwMode="auto">
              <a:xfrm>
                <a:off x="1385" y="228"/>
                <a:ext cx="75" cy="134"/>
              </a:xfrm>
              <a:custGeom>
                <a:avLst/>
                <a:gdLst>
                  <a:gd name="T0" fmla="*/ 0 w 83"/>
                  <a:gd name="T1" fmla="*/ 0 h 147"/>
                  <a:gd name="T2" fmla="*/ 15 w 83"/>
                  <a:gd name="T3" fmla="*/ 0 h 147"/>
                  <a:gd name="T4" fmla="*/ 83 w 83"/>
                  <a:gd name="T5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47">
                    <a:moveTo>
                      <a:pt x="0" y="0"/>
                    </a:moveTo>
                    <a:lnTo>
                      <a:pt x="15" y="0"/>
                    </a:lnTo>
                    <a:lnTo>
                      <a:pt x="83" y="14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6" name="Freeform 785"/>
              <p:cNvSpPr>
                <a:spLocks/>
              </p:cNvSpPr>
              <p:nvPr/>
            </p:nvSpPr>
            <p:spPr bwMode="auto">
              <a:xfrm>
                <a:off x="1464" y="228"/>
                <a:ext cx="134" cy="134"/>
              </a:xfrm>
              <a:custGeom>
                <a:avLst/>
                <a:gdLst>
                  <a:gd name="T0" fmla="*/ 0 w 147"/>
                  <a:gd name="T1" fmla="*/ 147 h 147"/>
                  <a:gd name="T2" fmla="*/ 66 w 147"/>
                  <a:gd name="T3" fmla="*/ 147 h 147"/>
                  <a:gd name="T4" fmla="*/ 134 w 147"/>
                  <a:gd name="T5" fmla="*/ 0 h 147"/>
                  <a:gd name="T6" fmla="*/ 147 w 147"/>
                  <a:gd name="T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47">
                    <a:moveTo>
                      <a:pt x="0" y="147"/>
                    </a:moveTo>
                    <a:lnTo>
                      <a:pt x="66" y="147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7" name="Rectangle 786"/>
              <p:cNvSpPr>
                <a:spLocks noChangeArrowheads="1"/>
              </p:cNvSpPr>
              <p:nvPr/>
            </p:nvSpPr>
            <p:spPr bwMode="auto">
              <a:xfrm>
                <a:off x="1463" y="237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A28510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88" name="Rectangle 787"/>
              <p:cNvSpPr>
                <a:spLocks noChangeArrowheads="1"/>
              </p:cNvSpPr>
              <p:nvPr/>
            </p:nvSpPr>
            <p:spPr bwMode="auto">
              <a:xfrm>
                <a:off x="1574" y="237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A40667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89" name="Rectangle 788"/>
              <p:cNvSpPr>
                <a:spLocks noChangeArrowheads="1"/>
              </p:cNvSpPr>
              <p:nvPr/>
            </p:nvSpPr>
            <p:spPr bwMode="auto">
              <a:xfrm>
                <a:off x="1685" y="237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A25784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90" name="Rectangle 789"/>
              <p:cNvSpPr>
                <a:spLocks noChangeArrowheads="1"/>
              </p:cNvSpPr>
              <p:nvPr/>
            </p:nvSpPr>
            <p:spPr bwMode="auto">
              <a:xfrm>
                <a:off x="1463" y="271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A38634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91" name="Rectangle 790"/>
              <p:cNvSpPr>
                <a:spLocks noChangeArrowheads="1"/>
              </p:cNvSpPr>
              <p:nvPr/>
            </p:nvSpPr>
            <p:spPr bwMode="auto">
              <a:xfrm>
                <a:off x="1241" y="257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70.6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92" name="Freeform 791"/>
              <p:cNvSpPr>
                <a:spLocks/>
              </p:cNvSpPr>
              <p:nvPr/>
            </p:nvSpPr>
            <p:spPr bwMode="auto">
              <a:xfrm>
                <a:off x="1385" y="280"/>
                <a:ext cx="75" cy="119"/>
              </a:xfrm>
              <a:custGeom>
                <a:avLst/>
                <a:gdLst>
                  <a:gd name="T0" fmla="*/ 0 w 83"/>
                  <a:gd name="T1" fmla="*/ 0 h 131"/>
                  <a:gd name="T2" fmla="*/ 15 w 83"/>
                  <a:gd name="T3" fmla="*/ 0 h 131"/>
                  <a:gd name="T4" fmla="*/ 83 w 83"/>
                  <a:gd name="T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31">
                    <a:moveTo>
                      <a:pt x="0" y="0"/>
                    </a:moveTo>
                    <a:lnTo>
                      <a:pt x="15" y="0"/>
                    </a:lnTo>
                    <a:lnTo>
                      <a:pt x="83" y="13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3" name="Freeform 792"/>
              <p:cNvSpPr>
                <a:spLocks/>
              </p:cNvSpPr>
              <p:nvPr/>
            </p:nvSpPr>
            <p:spPr bwMode="auto">
              <a:xfrm>
                <a:off x="1464" y="280"/>
                <a:ext cx="134" cy="119"/>
              </a:xfrm>
              <a:custGeom>
                <a:avLst/>
                <a:gdLst>
                  <a:gd name="T0" fmla="*/ 0 w 147"/>
                  <a:gd name="T1" fmla="*/ 131 h 131"/>
                  <a:gd name="T2" fmla="*/ 66 w 147"/>
                  <a:gd name="T3" fmla="*/ 131 h 131"/>
                  <a:gd name="T4" fmla="*/ 134 w 147"/>
                  <a:gd name="T5" fmla="*/ 0 h 131"/>
                  <a:gd name="T6" fmla="*/ 147 w 147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31">
                    <a:moveTo>
                      <a:pt x="0" y="131"/>
                    </a:moveTo>
                    <a:lnTo>
                      <a:pt x="66" y="131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4" name="Line 163"/>
              <p:cNvSpPr>
                <a:spLocks noChangeShapeType="1"/>
              </p:cNvSpPr>
              <p:nvPr/>
            </p:nvSpPr>
            <p:spPr bwMode="auto">
              <a:xfrm>
                <a:off x="1599" y="251"/>
                <a:ext cx="0" cy="5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5" name="Rectangle 794"/>
              <p:cNvSpPr>
                <a:spLocks noChangeArrowheads="1"/>
              </p:cNvSpPr>
              <p:nvPr/>
            </p:nvSpPr>
            <p:spPr bwMode="auto">
              <a:xfrm>
                <a:off x="1443" y="305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51_1221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96" name="Rectangle 795"/>
              <p:cNvSpPr>
                <a:spLocks noChangeArrowheads="1"/>
              </p:cNvSpPr>
              <p:nvPr/>
            </p:nvSpPr>
            <p:spPr bwMode="auto">
              <a:xfrm>
                <a:off x="1567" y="305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51_0671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97" name="Rectangle 796"/>
              <p:cNvSpPr>
                <a:spLocks noChangeArrowheads="1"/>
              </p:cNvSpPr>
              <p:nvPr/>
            </p:nvSpPr>
            <p:spPr bwMode="auto">
              <a:xfrm>
                <a:off x="1241" y="308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72.3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98" name="Freeform 797"/>
              <p:cNvSpPr>
                <a:spLocks/>
              </p:cNvSpPr>
              <p:nvPr/>
            </p:nvSpPr>
            <p:spPr bwMode="auto">
              <a:xfrm>
                <a:off x="1385" y="332"/>
                <a:ext cx="75" cy="85"/>
              </a:xfrm>
              <a:custGeom>
                <a:avLst/>
                <a:gdLst>
                  <a:gd name="T0" fmla="*/ 0 w 83"/>
                  <a:gd name="T1" fmla="*/ 0 h 94"/>
                  <a:gd name="T2" fmla="*/ 15 w 83"/>
                  <a:gd name="T3" fmla="*/ 0 h 94"/>
                  <a:gd name="T4" fmla="*/ 83 w 83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94">
                    <a:moveTo>
                      <a:pt x="0" y="0"/>
                    </a:moveTo>
                    <a:lnTo>
                      <a:pt x="15" y="0"/>
                    </a:lnTo>
                    <a:lnTo>
                      <a:pt x="83" y="9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9" name="Freeform 798"/>
              <p:cNvSpPr>
                <a:spLocks/>
              </p:cNvSpPr>
              <p:nvPr/>
            </p:nvSpPr>
            <p:spPr bwMode="auto">
              <a:xfrm>
                <a:off x="1464" y="332"/>
                <a:ext cx="134" cy="85"/>
              </a:xfrm>
              <a:custGeom>
                <a:avLst/>
                <a:gdLst>
                  <a:gd name="T0" fmla="*/ 0 w 147"/>
                  <a:gd name="T1" fmla="*/ 94 h 94"/>
                  <a:gd name="T2" fmla="*/ 66 w 147"/>
                  <a:gd name="T3" fmla="*/ 94 h 94"/>
                  <a:gd name="T4" fmla="*/ 134 w 147"/>
                  <a:gd name="T5" fmla="*/ 0 h 94"/>
                  <a:gd name="T6" fmla="*/ 147 w 147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94">
                    <a:moveTo>
                      <a:pt x="0" y="94"/>
                    </a:moveTo>
                    <a:lnTo>
                      <a:pt x="66" y="94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0" name="Line 169"/>
              <p:cNvSpPr>
                <a:spLocks noChangeShapeType="1"/>
              </p:cNvSpPr>
              <p:nvPr/>
            </p:nvSpPr>
            <p:spPr bwMode="auto">
              <a:xfrm>
                <a:off x="1599" y="320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1" name="Rectangle 800"/>
              <p:cNvSpPr>
                <a:spLocks noChangeArrowheads="1"/>
              </p:cNvSpPr>
              <p:nvPr/>
            </p:nvSpPr>
            <p:spPr bwMode="auto">
              <a:xfrm>
                <a:off x="1443" y="340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52_0441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02" name="Rectangle 801"/>
              <p:cNvSpPr>
                <a:spLocks noChangeArrowheads="1"/>
              </p:cNvSpPr>
              <p:nvPr/>
            </p:nvSpPr>
            <p:spPr bwMode="auto">
              <a:xfrm>
                <a:off x="1241" y="343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72.9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03" name="Freeform 802"/>
              <p:cNvSpPr>
                <a:spLocks/>
              </p:cNvSpPr>
              <p:nvPr/>
            </p:nvSpPr>
            <p:spPr bwMode="auto">
              <a:xfrm>
                <a:off x="1385" y="366"/>
                <a:ext cx="75" cy="57"/>
              </a:xfrm>
              <a:custGeom>
                <a:avLst/>
                <a:gdLst>
                  <a:gd name="T0" fmla="*/ 0 w 83"/>
                  <a:gd name="T1" fmla="*/ 0 h 63"/>
                  <a:gd name="T2" fmla="*/ 15 w 83"/>
                  <a:gd name="T3" fmla="*/ 0 h 63"/>
                  <a:gd name="T4" fmla="*/ 83 w 83"/>
                  <a:gd name="T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3">
                    <a:moveTo>
                      <a:pt x="0" y="0"/>
                    </a:moveTo>
                    <a:lnTo>
                      <a:pt x="15" y="0"/>
                    </a:lnTo>
                    <a:lnTo>
                      <a:pt x="83" y="6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4" name="Freeform 803"/>
              <p:cNvSpPr>
                <a:spLocks/>
              </p:cNvSpPr>
              <p:nvPr/>
            </p:nvSpPr>
            <p:spPr bwMode="auto">
              <a:xfrm>
                <a:off x="1464" y="366"/>
                <a:ext cx="134" cy="57"/>
              </a:xfrm>
              <a:custGeom>
                <a:avLst/>
                <a:gdLst>
                  <a:gd name="T0" fmla="*/ 0 w 147"/>
                  <a:gd name="T1" fmla="*/ 63 h 63"/>
                  <a:gd name="T2" fmla="*/ 66 w 147"/>
                  <a:gd name="T3" fmla="*/ 63 h 63"/>
                  <a:gd name="T4" fmla="*/ 134 w 147"/>
                  <a:gd name="T5" fmla="*/ 0 h 63"/>
                  <a:gd name="T6" fmla="*/ 147 w 14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3">
                    <a:moveTo>
                      <a:pt x="0" y="63"/>
                    </a:moveTo>
                    <a:lnTo>
                      <a:pt x="66" y="63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5" name="Rectangle 804"/>
              <p:cNvSpPr>
                <a:spLocks noChangeArrowheads="1"/>
              </p:cNvSpPr>
              <p:nvPr/>
            </p:nvSpPr>
            <p:spPr bwMode="auto">
              <a:xfrm>
                <a:off x="1463" y="374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A39562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06" name="Rectangle 805"/>
              <p:cNvSpPr>
                <a:spLocks noChangeArrowheads="1"/>
              </p:cNvSpPr>
              <p:nvPr/>
            </p:nvSpPr>
            <p:spPr bwMode="auto">
              <a:xfrm>
                <a:off x="1241" y="377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74.6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07" name="Freeform 806"/>
              <p:cNvSpPr>
                <a:spLocks/>
              </p:cNvSpPr>
              <p:nvPr/>
            </p:nvSpPr>
            <p:spPr bwMode="auto">
              <a:xfrm>
                <a:off x="1385" y="401"/>
                <a:ext cx="75" cy="40"/>
              </a:xfrm>
              <a:custGeom>
                <a:avLst/>
                <a:gdLst>
                  <a:gd name="T0" fmla="*/ 0 w 83"/>
                  <a:gd name="T1" fmla="*/ 0 h 45"/>
                  <a:gd name="T2" fmla="*/ 15 w 83"/>
                  <a:gd name="T3" fmla="*/ 0 h 45"/>
                  <a:gd name="T4" fmla="*/ 83 w 83"/>
                  <a:gd name="T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5">
                    <a:moveTo>
                      <a:pt x="0" y="0"/>
                    </a:moveTo>
                    <a:lnTo>
                      <a:pt x="15" y="0"/>
                    </a:lnTo>
                    <a:lnTo>
                      <a:pt x="83" y="4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8" name="Freeform 807"/>
              <p:cNvSpPr>
                <a:spLocks/>
              </p:cNvSpPr>
              <p:nvPr/>
            </p:nvSpPr>
            <p:spPr bwMode="auto">
              <a:xfrm>
                <a:off x="1464" y="401"/>
                <a:ext cx="134" cy="40"/>
              </a:xfrm>
              <a:custGeom>
                <a:avLst/>
                <a:gdLst>
                  <a:gd name="T0" fmla="*/ 0 w 147"/>
                  <a:gd name="T1" fmla="*/ 45 h 45"/>
                  <a:gd name="T2" fmla="*/ 66 w 147"/>
                  <a:gd name="T3" fmla="*/ 45 h 45"/>
                  <a:gd name="T4" fmla="*/ 134 w 147"/>
                  <a:gd name="T5" fmla="*/ 0 h 45"/>
                  <a:gd name="T6" fmla="*/ 147 w 147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45">
                    <a:moveTo>
                      <a:pt x="0" y="45"/>
                    </a:moveTo>
                    <a:lnTo>
                      <a:pt x="66" y="45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9" name="Rectangle 808"/>
              <p:cNvSpPr>
                <a:spLocks noChangeArrowheads="1"/>
              </p:cNvSpPr>
              <p:nvPr/>
            </p:nvSpPr>
            <p:spPr bwMode="auto">
              <a:xfrm>
                <a:off x="1463" y="409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A59246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10" name="Rectangle 809"/>
              <p:cNvSpPr>
                <a:spLocks noChangeArrowheads="1"/>
              </p:cNvSpPr>
              <p:nvPr/>
            </p:nvSpPr>
            <p:spPr bwMode="auto">
              <a:xfrm>
                <a:off x="1241" y="411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74.8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11" name="Freeform 810"/>
              <p:cNvSpPr>
                <a:spLocks/>
              </p:cNvSpPr>
              <p:nvPr/>
            </p:nvSpPr>
            <p:spPr bwMode="auto">
              <a:xfrm>
                <a:off x="1385" y="435"/>
                <a:ext cx="75" cy="8"/>
              </a:xfrm>
              <a:custGeom>
                <a:avLst/>
                <a:gdLst>
                  <a:gd name="T0" fmla="*/ 0 w 83"/>
                  <a:gd name="T1" fmla="*/ 0 h 9"/>
                  <a:gd name="T2" fmla="*/ 15 w 83"/>
                  <a:gd name="T3" fmla="*/ 0 h 9"/>
                  <a:gd name="T4" fmla="*/ 83 w 8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9">
                    <a:moveTo>
                      <a:pt x="0" y="0"/>
                    </a:moveTo>
                    <a:lnTo>
                      <a:pt x="15" y="0"/>
                    </a:lnTo>
                    <a:lnTo>
                      <a:pt x="83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2" name="Freeform 811"/>
              <p:cNvSpPr>
                <a:spLocks/>
              </p:cNvSpPr>
              <p:nvPr/>
            </p:nvSpPr>
            <p:spPr bwMode="auto">
              <a:xfrm>
                <a:off x="1464" y="435"/>
                <a:ext cx="134" cy="8"/>
              </a:xfrm>
              <a:custGeom>
                <a:avLst/>
                <a:gdLst>
                  <a:gd name="T0" fmla="*/ 0 w 147"/>
                  <a:gd name="T1" fmla="*/ 9 h 9"/>
                  <a:gd name="T2" fmla="*/ 66 w 147"/>
                  <a:gd name="T3" fmla="*/ 9 h 9"/>
                  <a:gd name="T4" fmla="*/ 134 w 147"/>
                  <a:gd name="T5" fmla="*/ 0 h 9"/>
                  <a:gd name="T6" fmla="*/ 147 w 14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9">
                    <a:moveTo>
                      <a:pt x="0" y="9"/>
                    </a:moveTo>
                    <a:lnTo>
                      <a:pt x="66" y="9"/>
                    </a:lnTo>
                    <a:lnTo>
                      <a:pt x="134" y="0"/>
                    </a:lnTo>
                    <a:lnTo>
                      <a:pt x="14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3" name="Rectangle 812"/>
              <p:cNvSpPr>
                <a:spLocks noChangeArrowheads="1"/>
              </p:cNvSpPr>
              <p:nvPr/>
            </p:nvSpPr>
            <p:spPr bwMode="auto">
              <a:xfrm>
                <a:off x="1488" y="443"/>
                <a:ext cx="346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A2132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14" name="Rectangle 813"/>
              <p:cNvSpPr>
                <a:spLocks noChangeArrowheads="1"/>
              </p:cNvSpPr>
              <p:nvPr/>
            </p:nvSpPr>
            <p:spPr bwMode="auto">
              <a:xfrm>
                <a:off x="1241" y="446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75.5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15" name="Freeform 814"/>
              <p:cNvSpPr>
                <a:spLocks/>
              </p:cNvSpPr>
              <p:nvPr/>
            </p:nvSpPr>
            <p:spPr bwMode="auto">
              <a:xfrm>
                <a:off x="1385" y="451"/>
                <a:ext cx="75" cy="18"/>
              </a:xfrm>
              <a:custGeom>
                <a:avLst/>
                <a:gdLst>
                  <a:gd name="T0" fmla="*/ 0 w 83"/>
                  <a:gd name="T1" fmla="*/ 20 h 20"/>
                  <a:gd name="T2" fmla="*/ 15 w 83"/>
                  <a:gd name="T3" fmla="*/ 20 h 20"/>
                  <a:gd name="T4" fmla="*/ 83 w 8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0">
                    <a:moveTo>
                      <a:pt x="0" y="20"/>
                    </a:moveTo>
                    <a:lnTo>
                      <a:pt x="15" y="20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6" name="Freeform 815"/>
              <p:cNvSpPr>
                <a:spLocks/>
              </p:cNvSpPr>
              <p:nvPr/>
            </p:nvSpPr>
            <p:spPr bwMode="auto">
              <a:xfrm>
                <a:off x="1464" y="451"/>
                <a:ext cx="134" cy="18"/>
              </a:xfrm>
              <a:custGeom>
                <a:avLst/>
                <a:gdLst>
                  <a:gd name="T0" fmla="*/ 0 w 147"/>
                  <a:gd name="T1" fmla="*/ 0 h 20"/>
                  <a:gd name="T2" fmla="*/ 66 w 147"/>
                  <a:gd name="T3" fmla="*/ 0 h 20"/>
                  <a:gd name="T4" fmla="*/ 134 w 147"/>
                  <a:gd name="T5" fmla="*/ 20 h 20"/>
                  <a:gd name="T6" fmla="*/ 147 w 147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0">
                    <a:moveTo>
                      <a:pt x="0" y="0"/>
                    </a:moveTo>
                    <a:lnTo>
                      <a:pt x="66" y="0"/>
                    </a:lnTo>
                    <a:lnTo>
                      <a:pt x="134" y="20"/>
                    </a:lnTo>
                    <a:lnTo>
                      <a:pt x="147" y="2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7" name="Rectangle 816"/>
              <p:cNvSpPr>
                <a:spLocks noChangeArrowheads="1"/>
              </p:cNvSpPr>
              <p:nvPr/>
            </p:nvSpPr>
            <p:spPr bwMode="auto">
              <a:xfrm>
                <a:off x="1463" y="478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A21727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18" name="Rectangle 817"/>
              <p:cNvSpPr>
                <a:spLocks noChangeArrowheads="1"/>
              </p:cNvSpPr>
              <p:nvPr/>
            </p:nvSpPr>
            <p:spPr bwMode="auto">
              <a:xfrm>
                <a:off x="1241" y="480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76.0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19" name="Freeform 818"/>
              <p:cNvSpPr>
                <a:spLocks/>
              </p:cNvSpPr>
              <p:nvPr/>
            </p:nvSpPr>
            <p:spPr bwMode="auto">
              <a:xfrm>
                <a:off x="1385" y="457"/>
                <a:ext cx="75" cy="47"/>
              </a:xfrm>
              <a:custGeom>
                <a:avLst/>
                <a:gdLst>
                  <a:gd name="T0" fmla="*/ 0 w 83"/>
                  <a:gd name="T1" fmla="*/ 52 h 52"/>
                  <a:gd name="T2" fmla="*/ 15 w 83"/>
                  <a:gd name="T3" fmla="*/ 52 h 52"/>
                  <a:gd name="T4" fmla="*/ 83 w 83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52">
                    <a:moveTo>
                      <a:pt x="0" y="52"/>
                    </a:moveTo>
                    <a:lnTo>
                      <a:pt x="15" y="52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0" name="Freeform 819"/>
              <p:cNvSpPr>
                <a:spLocks/>
              </p:cNvSpPr>
              <p:nvPr/>
            </p:nvSpPr>
            <p:spPr bwMode="auto">
              <a:xfrm>
                <a:off x="1464" y="457"/>
                <a:ext cx="134" cy="47"/>
              </a:xfrm>
              <a:custGeom>
                <a:avLst/>
                <a:gdLst>
                  <a:gd name="T0" fmla="*/ 0 w 147"/>
                  <a:gd name="T1" fmla="*/ 0 h 52"/>
                  <a:gd name="T2" fmla="*/ 66 w 147"/>
                  <a:gd name="T3" fmla="*/ 0 h 52"/>
                  <a:gd name="T4" fmla="*/ 134 w 147"/>
                  <a:gd name="T5" fmla="*/ 52 h 52"/>
                  <a:gd name="T6" fmla="*/ 147 w 147"/>
                  <a:gd name="T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52">
                    <a:moveTo>
                      <a:pt x="0" y="0"/>
                    </a:moveTo>
                    <a:lnTo>
                      <a:pt x="66" y="0"/>
                    </a:lnTo>
                    <a:lnTo>
                      <a:pt x="134" y="52"/>
                    </a:lnTo>
                    <a:lnTo>
                      <a:pt x="147" y="5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1" name="Rectangle 820"/>
              <p:cNvSpPr>
                <a:spLocks noChangeArrowheads="1"/>
              </p:cNvSpPr>
              <p:nvPr/>
            </p:nvSpPr>
            <p:spPr bwMode="auto">
              <a:xfrm>
                <a:off x="1463" y="512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A31634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22" name="Rectangle 821"/>
              <p:cNvSpPr>
                <a:spLocks noChangeArrowheads="1"/>
              </p:cNvSpPr>
              <p:nvPr/>
            </p:nvSpPr>
            <p:spPr bwMode="auto">
              <a:xfrm>
                <a:off x="1574" y="512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A39567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23" name="Rectangle 822"/>
              <p:cNvSpPr>
                <a:spLocks noChangeArrowheads="1"/>
              </p:cNvSpPr>
              <p:nvPr/>
            </p:nvSpPr>
            <p:spPr bwMode="auto">
              <a:xfrm>
                <a:off x="1710" y="512"/>
                <a:ext cx="346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A8401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24" name="Rectangle 823"/>
              <p:cNvSpPr>
                <a:spLocks noChangeArrowheads="1"/>
              </p:cNvSpPr>
              <p:nvPr/>
            </p:nvSpPr>
            <p:spPr bwMode="auto">
              <a:xfrm>
                <a:off x="1241" y="515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76.4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25" name="Freeform 824"/>
              <p:cNvSpPr>
                <a:spLocks/>
              </p:cNvSpPr>
              <p:nvPr/>
            </p:nvSpPr>
            <p:spPr bwMode="auto">
              <a:xfrm>
                <a:off x="1385" y="460"/>
                <a:ext cx="75" cy="78"/>
              </a:xfrm>
              <a:custGeom>
                <a:avLst/>
                <a:gdLst>
                  <a:gd name="T0" fmla="*/ 0 w 83"/>
                  <a:gd name="T1" fmla="*/ 86 h 86"/>
                  <a:gd name="T2" fmla="*/ 15 w 83"/>
                  <a:gd name="T3" fmla="*/ 86 h 86"/>
                  <a:gd name="T4" fmla="*/ 83 w 83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86">
                    <a:moveTo>
                      <a:pt x="0" y="86"/>
                    </a:moveTo>
                    <a:lnTo>
                      <a:pt x="15" y="86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6" name="Freeform 825"/>
              <p:cNvSpPr>
                <a:spLocks/>
              </p:cNvSpPr>
              <p:nvPr/>
            </p:nvSpPr>
            <p:spPr bwMode="auto">
              <a:xfrm>
                <a:off x="1464" y="460"/>
                <a:ext cx="134" cy="78"/>
              </a:xfrm>
              <a:custGeom>
                <a:avLst/>
                <a:gdLst>
                  <a:gd name="T0" fmla="*/ 0 w 147"/>
                  <a:gd name="T1" fmla="*/ 0 h 86"/>
                  <a:gd name="T2" fmla="*/ 66 w 147"/>
                  <a:gd name="T3" fmla="*/ 0 h 86"/>
                  <a:gd name="T4" fmla="*/ 134 w 147"/>
                  <a:gd name="T5" fmla="*/ 86 h 86"/>
                  <a:gd name="T6" fmla="*/ 147 w 147"/>
                  <a:gd name="T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6">
                    <a:moveTo>
                      <a:pt x="0" y="0"/>
                    </a:moveTo>
                    <a:lnTo>
                      <a:pt x="66" y="0"/>
                    </a:lnTo>
                    <a:lnTo>
                      <a:pt x="134" y="86"/>
                    </a:lnTo>
                    <a:lnTo>
                      <a:pt x="147" y="8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7" name="Line 196"/>
              <p:cNvSpPr>
                <a:spLocks noChangeShapeType="1"/>
              </p:cNvSpPr>
              <p:nvPr/>
            </p:nvSpPr>
            <p:spPr bwMode="auto">
              <a:xfrm>
                <a:off x="1599" y="526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8" name="Rectangle 827"/>
              <p:cNvSpPr>
                <a:spLocks noChangeArrowheads="1"/>
              </p:cNvSpPr>
              <p:nvPr/>
            </p:nvSpPr>
            <p:spPr bwMode="auto">
              <a:xfrm>
                <a:off x="1463" y="54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A33667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29" name="Rectangle 828"/>
              <p:cNvSpPr>
                <a:spLocks noChangeArrowheads="1"/>
              </p:cNvSpPr>
              <p:nvPr/>
            </p:nvSpPr>
            <p:spPr bwMode="auto">
              <a:xfrm>
                <a:off x="1241" y="549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77.6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30" name="Freeform 829"/>
              <p:cNvSpPr>
                <a:spLocks/>
              </p:cNvSpPr>
              <p:nvPr/>
            </p:nvSpPr>
            <p:spPr bwMode="auto">
              <a:xfrm>
                <a:off x="1385" y="474"/>
                <a:ext cx="75" cy="99"/>
              </a:xfrm>
              <a:custGeom>
                <a:avLst/>
                <a:gdLst>
                  <a:gd name="T0" fmla="*/ 0 w 83"/>
                  <a:gd name="T1" fmla="*/ 109 h 109"/>
                  <a:gd name="T2" fmla="*/ 15 w 83"/>
                  <a:gd name="T3" fmla="*/ 109 h 109"/>
                  <a:gd name="T4" fmla="*/ 83 w 83"/>
                  <a:gd name="T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09">
                    <a:moveTo>
                      <a:pt x="0" y="109"/>
                    </a:moveTo>
                    <a:lnTo>
                      <a:pt x="15" y="109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1" name="Freeform 830"/>
              <p:cNvSpPr>
                <a:spLocks/>
              </p:cNvSpPr>
              <p:nvPr/>
            </p:nvSpPr>
            <p:spPr bwMode="auto">
              <a:xfrm>
                <a:off x="1464" y="474"/>
                <a:ext cx="134" cy="99"/>
              </a:xfrm>
              <a:custGeom>
                <a:avLst/>
                <a:gdLst>
                  <a:gd name="T0" fmla="*/ 0 w 147"/>
                  <a:gd name="T1" fmla="*/ 0 h 109"/>
                  <a:gd name="T2" fmla="*/ 66 w 147"/>
                  <a:gd name="T3" fmla="*/ 0 h 109"/>
                  <a:gd name="T4" fmla="*/ 134 w 147"/>
                  <a:gd name="T5" fmla="*/ 109 h 109"/>
                  <a:gd name="T6" fmla="*/ 147 w 147"/>
                  <a:gd name="T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09">
                    <a:moveTo>
                      <a:pt x="0" y="0"/>
                    </a:moveTo>
                    <a:lnTo>
                      <a:pt x="66" y="0"/>
                    </a:lnTo>
                    <a:lnTo>
                      <a:pt x="134" y="109"/>
                    </a:lnTo>
                    <a:lnTo>
                      <a:pt x="147" y="10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2" name="Rectangle 831"/>
              <p:cNvSpPr>
                <a:spLocks noChangeArrowheads="1"/>
              </p:cNvSpPr>
              <p:nvPr/>
            </p:nvSpPr>
            <p:spPr bwMode="auto">
              <a:xfrm>
                <a:off x="1463" y="581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A33802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33" name="Rectangle 832"/>
              <p:cNvSpPr>
                <a:spLocks noChangeArrowheads="1"/>
              </p:cNvSpPr>
              <p:nvPr/>
            </p:nvSpPr>
            <p:spPr bwMode="auto">
              <a:xfrm>
                <a:off x="1574" y="581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A24436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34" name="Rectangle 833"/>
              <p:cNvSpPr>
                <a:spLocks noChangeArrowheads="1"/>
              </p:cNvSpPr>
              <p:nvPr/>
            </p:nvSpPr>
            <p:spPr bwMode="auto">
              <a:xfrm>
                <a:off x="1241" y="584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78.8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35" name="Freeform 834"/>
              <p:cNvSpPr>
                <a:spLocks/>
              </p:cNvSpPr>
              <p:nvPr/>
            </p:nvSpPr>
            <p:spPr bwMode="auto">
              <a:xfrm>
                <a:off x="1385" y="487"/>
                <a:ext cx="75" cy="120"/>
              </a:xfrm>
              <a:custGeom>
                <a:avLst/>
                <a:gdLst>
                  <a:gd name="T0" fmla="*/ 0 w 83"/>
                  <a:gd name="T1" fmla="*/ 133 h 133"/>
                  <a:gd name="T2" fmla="*/ 15 w 83"/>
                  <a:gd name="T3" fmla="*/ 133 h 133"/>
                  <a:gd name="T4" fmla="*/ 83 w 83"/>
                  <a:gd name="T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33">
                    <a:moveTo>
                      <a:pt x="0" y="133"/>
                    </a:moveTo>
                    <a:lnTo>
                      <a:pt x="15" y="13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1200" y="487"/>
              <a:ext cx="987" cy="1603"/>
              <a:chOff x="1200" y="487"/>
              <a:chExt cx="987" cy="1603"/>
            </a:xfrm>
          </p:grpSpPr>
          <p:sp>
            <p:nvSpPr>
              <p:cNvPr id="436" name="Freeform 435"/>
              <p:cNvSpPr>
                <a:spLocks/>
              </p:cNvSpPr>
              <p:nvPr/>
            </p:nvSpPr>
            <p:spPr bwMode="auto">
              <a:xfrm>
                <a:off x="1464" y="487"/>
                <a:ext cx="134" cy="120"/>
              </a:xfrm>
              <a:custGeom>
                <a:avLst/>
                <a:gdLst>
                  <a:gd name="T0" fmla="*/ 0 w 147"/>
                  <a:gd name="T1" fmla="*/ 0 h 133"/>
                  <a:gd name="T2" fmla="*/ 66 w 147"/>
                  <a:gd name="T3" fmla="*/ 0 h 133"/>
                  <a:gd name="T4" fmla="*/ 134 w 147"/>
                  <a:gd name="T5" fmla="*/ 133 h 133"/>
                  <a:gd name="T6" fmla="*/ 147 w 147"/>
                  <a:gd name="T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33">
                    <a:moveTo>
                      <a:pt x="0" y="0"/>
                    </a:moveTo>
                    <a:lnTo>
                      <a:pt x="66" y="0"/>
                    </a:lnTo>
                    <a:lnTo>
                      <a:pt x="134" y="133"/>
                    </a:lnTo>
                    <a:lnTo>
                      <a:pt x="147" y="13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7" name="Line 207"/>
              <p:cNvSpPr>
                <a:spLocks noChangeShapeType="1"/>
              </p:cNvSpPr>
              <p:nvPr/>
            </p:nvSpPr>
            <p:spPr bwMode="auto">
              <a:xfrm>
                <a:off x="1599" y="595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8" name="Rectangle 437"/>
              <p:cNvSpPr>
                <a:spLocks noChangeArrowheads="1"/>
              </p:cNvSpPr>
              <p:nvPr/>
            </p:nvSpPr>
            <p:spPr bwMode="auto">
              <a:xfrm>
                <a:off x="1443" y="615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52_0713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39" name="Rectangle 438"/>
              <p:cNvSpPr>
                <a:spLocks noChangeArrowheads="1"/>
              </p:cNvSpPr>
              <p:nvPr/>
            </p:nvSpPr>
            <p:spPr bwMode="auto">
              <a:xfrm>
                <a:off x="1241" y="618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80.0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Freeform 439"/>
              <p:cNvSpPr>
                <a:spLocks/>
              </p:cNvSpPr>
              <p:nvPr/>
            </p:nvSpPr>
            <p:spPr bwMode="auto">
              <a:xfrm>
                <a:off x="1385" y="499"/>
                <a:ext cx="75" cy="142"/>
              </a:xfrm>
              <a:custGeom>
                <a:avLst/>
                <a:gdLst>
                  <a:gd name="T0" fmla="*/ 0 w 83"/>
                  <a:gd name="T1" fmla="*/ 157 h 157"/>
                  <a:gd name="T2" fmla="*/ 15 w 83"/>
                  <a:gd name="T3" fmla="*/ 157 h 157"/>
                  <a:gd name="T4" fmla="*/ 83 w 83"/>
                  <a:gd name="T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57">
                    <a:moveTo>
                      <a:pt x="0" y="157"/>
                    </a:moveTo>
                    <a:lnTo>
                      <a:pt x="15" y="157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1" name="Freeform 440"/>
              <p:cNvSpPr>
                <a:spLocks/>
              </p:cNvSpPr>
              <p:nvPr/>
            </p:nvSpPr>
            <p:spPr bwMode="auto">
              <a:xfrm>
                <a:off x="1464" y="499"/>
                <a:ext cx="134" cy="142"/>
              </a:xfrm>
              <a:custGeom>
                <a:avLst/>
                <a:gdLst>
                  <a:gd name="T0" fmla="*/ 0 w 147"/>
                  <a:gd name="T1" fmla="*/ 0 h 157"/>
                  <a:gd name="T2" fmla="*/ 66 w 147"/>
                  <a:gd name="T3" fmla="*/ 0 h 157"/>
                  <a:gd name="T4" fmla="*/ 134 w 147"/>
                  <a:gd name="T5" fmla="*/ 157 h 157"/>
                  <a:gd name="T6" fmla="*/ 147 w 147"/>
                  <a:gd name="T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57">
                    <a:moveTo>
                      <a:pt x="0" y="0"/>
                    </a:moveTo>
                    <a:lnTo>
                      <a:pt x="66" y="0"/>
                    </a:lnTo>
                    <a:lnTo>
                      <a:pt x="134" y="157"/>
                    </a:lnTo>
                    <a:lnTo>
                      <a:pt x="147" y="15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2" name="Rectangle 441"/>
              <p:cNvSpPr>
                <a:spLocks noChangeArrowheads="1"/>
              </p:cNvSpPr>
              <p:nvPr/>
            </p:nvSpPr>
            <p:spPr bwMode="auto">
              <a:xfrm>
                <a:off x="1443" y="650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52_0392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43" name="Rectangle 442"/>
              <p:cNvSpPr>
                <a:spLocks noChangeArrowheads="1"/>
              </p:cNvSpPr>
              <p:nvPr/>
            </p:nvSpPr>
            <p:spPr bwMode="auto">
              <a:xfrm>
                <a:off x="1241" y="652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1385" y="506"/>
                <a:ext cx="75" cy="170"/>
              </a:xfrm>
              <a:custGeom>
                <a:avLst/>
                <a:gdLst>
                  <a:gd name="T0" fmla="*/ 0 w 83"/>
                  <a:gd name="T1" fmla="*/ 188 h 188"/>
                  <a:gd name="T2" fmla="*/ 15 w 83"/>
                  <a:gd name="T3" fmla="*/ 188 h 188"/>
                  <a:gd name="T4" fmla="*/ 83 w 83"/>
                  <a:gd name="T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88">
                    <a:moveTo>
                      <a:pt x="0" y="188"/>
                    </a:moveTo>
                    <a:lnTo>
                      <a:pt x="15" y="188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1464" y="506"/>
                <a:ext cx="134" cy="170"/>
              </a:xfrm>
              <a:custGeom>
                <a:avLst/>
                <a:gdLst>
                  <a:gd name="T0" fmla="*/ 0 w 147"/>
                  <a:gd name="T1" fmla="*/ 0 h 188"/>
                  <a:gd name="T2" fmla="*/ 66 w 147"/>
                  <a:gd name="T3" fmla="*/ 0 h 188"/>
                  <a:gd name="T4" fmla="*/ 134 w 147"/>
                  <a:gd name="T5" fmla="*/ 188 h 188"/>
                  <a:gd name="T6" fmla="*/ 147 w 147"/>
                  <a:gd name="T7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88">
                    <a:moveTo>
                      <a:pt x="0" y="0"/>
                    </a:moveTo>
                    <a:lnTo>
                      <a:pt x="66" y="0"/>
                    </a:lnTo>
                    <a:lnTo>
                      <a:pt x="134" y="188"/>
                    </a:lnTo>
                    <a:lnTo>
                      <a:pt x="147" y="18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6" name="Rectangle 445"/>
              <p:cNvSpPr>
                <a:spLocks noChangeArrowheads="1"/>
              </p:cNvSpPr>
              <p:nvPr/>
            </p:nvSpPr>
            <p:spPr bwMode="auto">
              <a:xfrm>
                <a:off x="1488" y="684"/>
                <a:ext cx="346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A4388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47" name="Rectangle 446"/>
              <p:cNvSpPr>
                <a:spLocks noChangeArrowheads="1"/>
              </p:cNvSpPr>
              <p:nvPr/>
            </p:nvSpPr>
            <p:spPr bwMode="auto">
              <a:xfrm>
                <a:off x="1558" y="684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A44540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48" name="Rectangle 447"/>
              <p:cNvSpPr>
                <a:spLocks noChangeArrowheads="1"/>
              </p:cNvSpPr>
              <p:nvPr/>
            </p:nvSpPr>
            <p:spPr bwMode="auto">
              <a:xfrm>
                <a:off x="1241" y="687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82.9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Freeform 448"/>
              <p:cNvSpPr>
                <a:spLocks/>
              </p:cNvSpPr>
              <p:nvPr/>
            </p:nvSpPr>
            <p:spPr bwMode="auto">
              <a:xfrm>
                <a:off x="1385" y="530"/>
                <a:ext cx="75" cy="180"/>
              </a:xfrm>
              <a:custGeom>
                <a:avLst/>
                <a:gdLst>
                  <a:gd name="T0" fmla="*/ 0 w 83"/>
                  <a:gd name="T1" fmla="*/ 199 h 199"/>
                  <a:gd name="T2" fmla="*/ 15 w 83"/>
                  <a:gd name="T3" fmla="*/ 199 h 199"/>
                  <a:gd name="T4" fmla="*/ 83 w 83"/>
                  <a:gd name="T5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99">
                    <a:moveTo>
                      <a:pt x="0" y="199"/>
                    </a:moveTo>
                    <a:lnTo>
                      <a:pt x="15" y="199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0" name="Freeform 449"/>
              <p:cNvSpPr>
                <a:spLocks/>
              </p:cNvSpPr>
              <p:nvPr/>
            </p:nvSpPr>
            <p:spPr bwMode="auto">
              <a:xfrm>
                <a:off x="1464" y="530"/>
                <a:ext cx="134" cy="180"/>
              </a:xfrm>
              <a:custGeom>
                <a:avLst/>
                <a:gdLst>
                  <a:gd name="T0" fmla="*/ 0 w 147"/>
                  <a:gd name="T1" fmla="*/ 0 h 199"/>
                  <a:gd name="T2" fmla="*/ 66 w 147"/>
                  <a:gd name="T3" fmla="*/ 0 h 199"/>
                  <a:gd name="T4" fmla="*/ 134 w 147"/>
                  <a:gd name="T5" fmla="*/ 199 h 199"/>
                  <a:gd name="T6" fmla="*/ 147 w 147"/>
                  <a:gd name="T7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99">
                    <a:moveTo>
                      <a:pt x="0" y="0"/>
                    </a:moveTo>
                    <a:lnTo>
                      <a:pt x="66" y="0"/>
                    </a:lnTo>
                    <a:lnTo>
                      <a:pt x="134" y="199"/>
                    </a:lnTo>
                    <a:lnTo>
                      <a:pt x="147" y="19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1" name="Line 221"/>
              <p:cNvSpPr>
                <a:spLocks noChangeShapeType="1"/>
              </p:cNvSpPr>
              <p:nvPr/>
            </p:nvSpPr>
            <p:spPr bwMode="auto">
              <a:xfrm>
                <a:off x="1599" y="699"/>
                <a:ext cx="0" cy="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2" name="Rectangle 451"/>
              <p:cNvSpPr>
                <a:spLocks noChangeArrowheads="1"/>
              </p:cNvSpPr>
              <p:nvPr/>
            </p:nvSpPr>
            <p:spPr bwMode="auto">
              <a:xfrm>
                <a:off x="1463" y="719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A60826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53" name="Rectangle 452"/>
              <p:cNvSpPr>
                <a:spLocks noChangeArrowheads="1"/>
              </p:cNvSpPr>
              <p:nvPr/>
            </p:nvSpPr>
            <p:spPr bwMode="auto">
              <a:xfrm>
                <a:off x="1241" y="721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92.5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54" name="Freeform 453"/>
              <p:cNvSpPr>
                <a:spLocks/>
              </p:cNvSpPr>
              <p:nvPr/>
            </p:nvSpPr>
            <p:spPr bwMode="auto">
              <a:xfrm>
                <a:off x="1385" y="633"/>
                <a:ext cx="75" cy="112"/>
              </a:xfrm>
              <a:custGeom>
                <a:avLst/>
                <a:gdLst>
                  <a:gd name="T0" fmla="*/ 0 w 83"/>
                  <a:gd name="T1" fmla="*/ 123 h 123"/>
                  <a:gd name="T2" fmla="*/ 15 w 83"/>
                  <a:gd name="T3" fmla="*/ 123 h 123"/>
                  <a:gd name="T4" fmla="*/ 83 w 83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23">
                    <a:moveTo>
                      <a:pt x="0" y="123"/>
                    </a:moveTo>
                    <a:lnTo>
                      <a:pt x="15" y="12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5" name="Freeform 454"/>
              <p:cNvSpPr>
                <a:spLocks/>
              </p:cNvSpPr>
              <p:nvPr/>
            </p:nvSpPr>
            <p:spPr bwMode="auto">
              <a:xfrm>
                <a:off x="1464" y="633"/>
                <a:ext cx="134" cy="112"/>
              </a:xfrm>
              <a:custGeom>
                <a:avLst/>
                <a:gdLst>
                  <a:gd name="T0" fmla="*/ 0 w 147"/>
                  <a:gd name="T1" fmla="*/ 0 h 123"/>
                  <a:gd name="T2" fmla="*/ 66 w 147"/>
                  <a:gd name="T3" fmla="*/ 0 h 123"/>
                  <a:gd name="T4" fmla="*/ 134 w 147"/>
                  <a:gd name="T5" fmla="*/ 123 h 123"/>
                  <a:gd name="T6" fmla="*/ 147 w 147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23">
                    <a:moveTo>
                      <a:pt x="0" y="0"/>
                    </a:moveTo>
                    <a:lnTo>
                      <a:pt x="66" y="0"/>
                    </a:lnTo>
                    <a:lnTo>
                      <a:pt x="134" y="123"/>
                    </a:lnTo>
                    <a:lnTo>
                      <a:pt x="147" y="1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6" name="Rectangle 455"/>
              <p:cNvSpPr>
                <a:spLocks noChangeArrowheads="1"/>
              </p:cNvSpPr>
              <p:nvPr/>
            </p:nvSpPr>
            <p:spPr bwMode="auto">
              <a:xfrm>
                <a:off x="1463" y="75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A16532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57" name="Rectangle 456"/>
              <p:cNvSpPr>
                <a:spLocks noChangeArrowheads="1"/>
              </p:cNvSpPr>
              <p:nvPr/>
            </p:nvSpPr>
            <p:spPr bwMode="auto">
              <a:xfrm>
                <a:off x="1574" y="75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A40446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Rectangle 457"/>
              <p:cNvSpPr>
                <a:spLocks noChangeArrowheads="1"/>
              </p:cNvSpPr>
              <p:nvPr/>
            </p:nvSpPr>
            <p:spPr bwMode="auto">
              <a:xfrm>
                <a:off x="1685" y="75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A16546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Rectangle 458"/>
              <p:cNvSpPr>
                <a:spLocks noChangeArrowheads="1"/>
              </p:cNvSpPr>
              <p:nvPr/>
            </p:nvSpPr>
            <p:spPr bwMode="auto">
              <a:xfrm>
                <a:off x="1241" y="756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93.1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1385" y="640"/>
                <a:ext cx="75" cy="139"/>
              </a:xfrm>
              <a:custGeom>
                <a:avLst/>
                <a:gdLst>
                  <a:gd name="T0" fmla="*/ 0 w 83"/>
                  <a:gd name="T1" fmla="*/ 154 h 154"/>
                  <a:gd name="T2" fmla="*/ 15 w 83"/>
                  <a:gd name="T3" fmla="*/ 154 h 154"/>
                  <a:gd name="T4" fmla="*/ 83 w 83"/>
                  <a:gd name="T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54">
                    <a:moveTo>
                      <a:pt x="0" y="154"/>
                    </a:moveTo>
                    <a:lnTo>
                      <a:pt x="15" y="154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1464" y="640"/>
                <a:ext cx="134" cy="139"/>
              </a:xfrm>
              <a:custGeom>
                <a:avLst/>
                <a:gdLst>
                  <a:gd name="T0" fmla="*/ 0 w 147"/>
                  <a:gd name="T1" fmla="*/ 0 h 154"/>
                  <a:gd name="T2" fmla="*/ 66 w 147"/>
                  <a:gd name="T3" fmla="*/ 0 h 154"/>
                  <a:gd name="T4" fmla="*/ 134 w 147"/>
                  <a:gd name="T5" fmla="*/ 154 h 154"/>
                  <a:gd name="T6" fmla="*/ 147 w 147"/>
                  <a:gd name="T7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54">
                    <a:moveTo>
                      <a:pt x="0" y="0"/>
                    </a:moveTo>
                    <a:lnTo>
                      <a:pt x="66" y="0"/>
                    </a:lnTo>
                    <a:lnTo>
                      <a:pt x="134" y="154"/>
                    </a:lnTo>
                    <a:lnTo>
                      <a:pt x="147" y="15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2" name="Line 232"/>
              <p:cNvSpPr>
                <a:spLocks noChangeShapeType="1"/>
              </p:cNvSpPr>
              <p:nvPr/>
            </p:nvSpPr>
            <p:spPr bwMode="auto">
              <a:xfrm>
                <a:off x="1599" y="767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3" name="Rectangle 462"/>
              <p:cNvSpPr>
                <a:spLocks noChangeArrowheads="1"/>
              </p:cNvSpPr>
              <p:nvPr/>
            </p:nvSpPr>
            <p:spPr bwMode="auto">
              <a:xfrm>
                <a:off x="1463" y="787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A16543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Rectangle 463"/>
              <p:cNvSpPr>
                <a:spLocks noChangeArrowheads="1"/>
              </p:cNvSpPr>
              <p:nvPr/>
            </p:nvSpPr>
            <p:spPr bwMode="auto">
              <a:xfrm>
                <a:off x="1241" y="790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93.7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Freeform 464"/>
              <p:cNvSpPr>
                <a:spLocks/>
              </p:cNvSpPr>
              <p:nvPr/>
            </p:nvSpPr>
            <p:spPr bwMode="auto">
              <a:xfrm>
                <a:off x="1385" y="646"/>
                <a:ext cx="75" cy="168"/>
              </a:xfrm>
              <a:custGeom>
                <a:avLst/>
                <a:gdLst>
                  <a:gd name="T0" fmla="*/ 0 w 83"/>
                  <a:gd name="T1" fmla="*/ 185 h 185"/>
                  <a:gd name="T2" fmla="*/ 15 w 83"/>
                  <a:gd name="T3" fmla="*/ 185 h 185"/>
                  <a:gd name="T4" fmla="*/ 83 w 83"/>
                  <a:gd name="T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85">
                    <a:moveTo>
                      <a:pt x="0" y="185"/>
                    </a:moveTo>
                    <a:lnTo>
                      <a:pt x="15" y="185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6" name="Freeform 465"/>
              <p:cNvSpPr>
                <a:spLocks/>
              </p:cNvSpPr>
              <p:nvPr/>
            </p:nvSpPr>
            <p:spPr bwMode="auto">
              <a:xfrm>
                <a:off x="1464" y="646"/>
                <a:ext cx="134" cy="168"/>
              </a:xfrm>
              <a:custGeom>
                <a:avLst/>
                <a:gdLst>
                  <a:gd name="T0" fmla="*/ 0 w 147"/>
                  <a:gd name="T1" fmla="*/ 0 h 185"/>
                  <a:gd name="T2" fmla="*/ 66 w 147"/>
                  <a:gd name="T3" fmla="*/ 0 h 185"/>
                  <a:gd name="T4" fmla="*/ 134 w 147"/>
                  <a:gd name="T5" fmla="*/ 185 h 185"/>
                  <a:gd name="T6" fmla="*/ 147 w 147"/>
                  <a:gd name="T7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85">
                    <a:moveTo>
                      <a:pt x="0" y="0"/>
                    </a:moveTo>
                    <a:lnTo>
                      <a:pt x="66" y="0"/>
                    </a:lnTo>
                    <a:lnTo>
                      <a:pt x="134" y="185"/>
                    </a:lnTo>
                    <a:lnTo>
                      <a:pt x="147" y="18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7" name="Rectangle 466"/>
              <p:cNvSpPr>
                <a:spLocks noChangeArrowheads="1"/>
              </p:cNvSpPr>
              <p:nvPr/>
            </p:nvSpPr>
            <p:spPr bwMode="auto">
              <a:xfrm>
                <a:off x="1463" y="822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A28760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68" name="Rectangle 467"/>
              <p:cNvSpPr>
                <a:spLocks noChangeArrowheads="1"/>
              </p:cNvSpPr>
              <p:nvPr/>
            </p:nvSpPr>
            <p:spPr bwMode="auto">
              <a:xfrm>
                <a:off x="1241" y="825"/>
                <a:ext cx="23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97.3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Freeform 468"/>
              <p:cNvSpPr>
                <a:spLocks/>
              </p:cNvSpPr>
              <p:nvPr/>
            </p:nvSpPr>
            <p:spPr bwMode="auto">
              <a:xfrm>
                <a:off x="1385" y="684"/>
                <a:ext cx="75" cy="164"/>
              </a:xfrm>
              <a:custGeom>
                <a:avLst/>
                <a:gdLst>
                  <a:gd name="T0" fmla="*/ 0 w 83"/>
                  <a:gd name="T1" fmla="*/ 181 h 181"/>
                  <a:gd name="T2" fmla="*/ 15 w 83"/>
                  <a:gd name="T3" fmla="*/ 181 h 181"/>
                  <a:gd name="T4" fmla="*/ 83 w 83"/>
                  <a:gd name="T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81">
                    <a:moveTo>
                      <a:pt x="0" y="181"/>
                    </a:moveTo>
                    <a:lnTo>
                      <a:pt x="15" y="181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0" name="Freeform 469"/>
              <p:cNvSpPr>
                <a:spLocks/>
              </p:cNvSpPr>
              <p:nvPr/>
            </p:nvSpPr>
            <p:spPr bwMode="auto">
              <a:xfrm>
                <a:off x="1464" y="684"/>
                <a:ext cx="134" cy="164"/>
              </a:xfrm>
              <a:custGeom>
                <a:avLst/>
                <a:gdLst>
                  <a:gd name="T0" fmla="*/ 0 w 147"/>
                  <a:gd name="T1" fmla="*/ 0 h 181"/>
                  <a:gd name="T2" fmla="*/ 66 w 147"/>
                  <a:gd name="T3" fmla="*/ 0 h 181"/>
                  <a:gd name="T4" fmla="*/ 134 w 147"/>
                  <a:gd name="T5" fmla="*/ 181 h 181"/>
                  <a:gd name="T6" fmla="*/ 147 w 147"/>
                  <a:gd name="T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81">
                    <a:moveTo>
                      <a:pt x="0" y="0"/>
                    </a:moveTo>
                    <a:lnTo>
                      <a:pt x="66" y="0"/>
                    </a:lnTo>
                    <a:lnTo>
                      <a:pt x="134" y="181"/>
                    </a:lnTo>
                    <a:lnTo>
                      <a:pt x="147" y="18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1" name="Rectangle 470"/>
              <p:cNvSpPr>
                <a:spLocks noChangeArrowheads="1"/>
              </p:cNvSpPr>
              <p:nvPr/>
            </p:nvSpPr>
            <p:spPr bwMode="auto">
              <a:xfrm>
                <a:off x="1463" y="85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A56808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72" name="Rectangle 471"/>
              <p:cNvSpPr>
                <a:spLocks noChangeArrowheads="1"/>
              </p:cNvSpPr>
              <p:nvPr/>
            </p:nvSpPr>
            <p:spPr bwMode="auto">
              <a:xfrm>
                <a:off x="1574" y="85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A56807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73" name="Rectangle 472"/>
              <p:cNvSpPr>
                <a:spLocks noChangeArrowheads="1"/>
              </p:cNvSpPr>
              <p:nvPr/>
            </p:nvSpPr>
            <p:spPr bwMode="auto">
              <a:xfrm>
                <a:off x="1685" y="85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A15768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74" name="Rectangle 473"/>
              <p:cNvSpPr>
                <a:spLocks noChangeArrowheads="1"/>
              </p:cNvSpPr>
              <p:nvPr/>
            </p:nvSpPr>
            <p:spPr bwMode="auto">
              <a:xfrm>
                <a:off x="1463" y="891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A10413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75" name="Rectangle 474"/>
              <p:cNvSpPr>
                <a:spLocks noChangeArrowheads="1"/>
              </p:cNvSpPr>
              <p:nvPr/>
            </p:nvSpPr>
            <p:spPr bwMode="auto">
              <a:xfrm>
                <a:off x="1200" y="876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101.6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1385" y="730"/>
                <a:ext cx="75" cy="170"/>
              </a:xfrm>
              <a:custGeom>
                <a:avLst/>
                <a:gdLst>
                  <a:gd name="T0" fmla="*/ 0 w 83"/>
                  <a:gd name="T1" fmla="*/ 187 h 187"/>
                  <a:gd name="T2" fmla="*/ 15 w 83"/>
                  <a:gd name="T3" fmla="*/ 187 h 187"/>
                  <a:gd name="T4" fmla="*/ 83 w 83"/>
                  <a:gd name="T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87">
                    <a:moveTo>
                      <a:pt x="0" y="187"/>
                    </a:moveTo>
                    <a:lnTo>
                      <a:pt x="15" y="187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1464" y="730"/>
                <a:ext cx="134" cy="170"/>
              </a:xfrm>
              <a:custGeom>
                <a:avLst/>
                <a:gdLst>
                  <a:gd name="T0" fmla="*/ 0 w 147"/>
                  <a:gd name="T1" fmla="*/ 0 h 187"/>
                  <a:gd name="T2" fmla="*/ 66 w 147"/>
                  <a:gd name="T3" fmla="*/ 0 h 187"/>
                  <a:gd name="T4" fmla="*/ 134 w 147"/>
                  <a:gd name="T5" fmla="*/ 187 h 187"/>
                  <a:gd name="T6" fmla="*/ 147 w 147"/>
                  <a:gd name="T7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87">
                    <a:moveTo>
                      <a:pt x="0" y="0"/>
                    </a:moveTo>
                    <a:lnTo>
                      <a:pt x="66" y="0"/>
                    </a:lnTo>
                    <a:lnTo>
                      <a:pt x="134" y="187"/>
                    </a:lnTo>
                    <a:lnTo>
                      <a:pt x="147" y="1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8" name="Line 248"/>
              <p:cNvSpPr>
                <a:spLocks noChangeShapeType="1"/>
              </p:cNvSpPr>
              <p:nvPr/>
            </p:nvSpPr>
            <p:spPr bwMode="auto">
              <a:xfrm>
                <a:off x="1599" y="871"/>
                <a:ext cx="0" cy="5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9" name="Rectangle 478"/>
              <p:cNvSpPr>
                <a:spLocks noChangeArrowheads="1"/>
              </p:cNvSpPr>
              <p:nvPr/>
            </p:nvSpPr>
            <p:spPr bwMode="auto">
              <a:xfrm>
                <a:off x="1463" y="925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A39511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80" name="Rectangle 479"/>
              <p:cNvSpPr>
                <a:spLocks noChangeArrowheads="1"/>
              </p:cNvSpPr>
              <p:nvPr/>
            </p:nvSpPr>
            <p:spPr bwMode="auto">
              <a:xfrm>
                <a:off x="1574" y="925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A62319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81" name="Rectangle 480"/>
              <p:cNvSpPr>
                <a:spLocks noChangeArrowheads="1"/>
              </p:cNvSpPr>
              <p:nvPr/>
            </p:nvSpPr>
            <p:spPr bwMode="auto">
              <a:xfrm>
                <a:off x="1200" y="928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102.2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385" y="737"/>
                <a:ext cx="75" cy="214"/>
              </a:xfrm>
              <a:custGeom>
                <a:avLst/>
                <a:gdLst>
                  <a:gd name="T0" fmla="*/ 0 w 83"/>
                  <a:gd name="T1" fmla="*/ 237 h 237"/>
                  <a:gd name="T2" fmla="*/ 15 w 83"/>
                  <a:gd name="T3" fmla="*/ 237 h 237"/>
                  <a:gd name="T4" fmla="*/ 83 w 83"/>
                  <a:gd name="T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37">
                    <a:moveTo>
                      <a:pt x="0" y="237"/>
                    </a:moveTo>
                    <a:lnTo>
                      <a:pt x="15" y="237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1464" y="737"/>
                <a:ext cx="134" cy="214"/>
              </a:xfrm>
              <a:custGeom>
                <a:avLst/>
                <a:gdLst>
                  <a:gd name="T0" fmla="*/ 0 w 147"/>
                  <a:gd name="T1" fmla="*/ 0 h 237"/>
                  <a:gd name="T2" fmla="*/ 66 w 147"/>
                  <a:gd name="T3" fmla="*/ 0 h 237"/>
                  <a:gd name="T4" fmla="*/ 134 w 147"/>
                  <a:gd name="T5" fmla="*/ 237 h 237"/>
                  <a:gd name="T6" fmla="*/ 147 w 147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37">
                    <a:moveTo>
                      <a:pt x="0" y="0"/>
                    </a:moveTo>
                    <a:lnTo>
                      <a:pt x="66" y="0"/>
                    </a:lnTo>
                    <a:lnTo>
                      <a:pt x="134" y="237"/>
                    </a:lnTo>
                    <a:lnTo>
                      <a:pt x="147" y="2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4" name="Line 254"/>
              <p:cNvSpPr>
                <a:spLocks noChangeShapeType="1"/>
              </p:cNvSpPr>
              <p:nvPr/>
            </p:nvSpPr>
            <p:spPr bwMode="auto">
              <a:xfrm>
                <a:off x="1599" y="940"/>
                <a:ext cx="0" cy="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5" name="Rectangle 484"/>
              <p:cNvSpPr>
                <a:spLocks noChangeArrowheads="1"/>
              </p:cNvSpPr>
              <p:nvPr/>
            </p:nvSpPr>
            <p:spPr bwMode="auto">
              <a:xfrm>
                <a:off x="1463" y="960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A39701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6" name="Rectangle 485"/>
              <p:cNvSpPr>
                <a:spLocks noChangeArrowheads="1"/>
              </p:cNvSpPr>
              <p:nvPr/>
            </p:nvSpPr>
            <p:spPr bwMode="auto">
              <a:xfrm>
                <a:off x="1200" y="962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102.8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1385" y="743"/>
                <a:ext cx="75" cy="243"/>
              </a:xfrm>
              <a:custGeom>
                <a:avLst/>
                <a:gdLst>
                  <a:gd name="T0" fmla="*/ 0 w 83"/>
                  <a:gd name="T1" fmla="*/ 268 h 268"/>
                  <a:gd name="T2" fmla="*/ 15 w 83"/>
                  <a:gd name="T3" fmla="*/ 268 h 268"/>
                  <a:gd name="T4" fmla="*/ 83 w 83"/>
                  <a:gd name="T5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68">
                    <a:moveTo>
                      <a:pt x="0" y="268"/>
                    </a:moveTo>
                    <a:lnTo>
                      <a:pt x="15" y="268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8" name="Freeform 487"/>
              <p:cNvSpPr>
                <a:spLocks/>
              </p:cNvSpPr>
              <p:nvPr/>
            </p:nvSpPr>
            <p:spPr bwMode="auto">
              <a:xfrm>
                <a:off x="1464" y="743"/>
                <a:ext cx="134" cy="243"/>
              </a:xfrm>
              <a:custGeom>
                <a:avLst/>
                <a:gdLst>
                  <a:gd name="T0" fmla="*/ 0 w 147"/>
                  <a:gd name="T1" fmla="*/ 0 h 268"/>
                  <a:gd name="T2" fmla="*/ 66 w 147"/>
                  <a:gd name="T3" fmla="*/ 0 h 268"/>
                  <a:gd name="T4" fmla="*/ 134 w 147"/>
                  <a:gd name="T5" fmla="*/ 268 h 268"/>
                  <a:gd name="T6" fmla="*/ 147 w 147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68">
                    <a:moveTo>
                      <a:pt x="0" y="0"/>
                    </a:moveTo>
                    <a:lnTo>
                      <a:pt x="66" y="0"/>
                    </a:lnTo>
                    <a:lnTo>
                      <a:pt x="134" y="268"/>
                    </a:lnTo>
                    <a:lnTo>
                      <a:pt x="147" y="26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9" name="Rectangle 488"/>
              <p:cNvSpPr>
                <a:spLocks noChangeArrowheads="1"/>
              </p:cNvSpPr>
              <p:nvPr/>
            </p:nvSpPr>
            <p:spPr bwMode="auto">
              <a:xfrm>
                <a:off x="1443" y="994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51_1355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90" name="Rectangle 489"/>
              <p:cNvSpPr>
                <a:spLocks noChangeArrowheads="1"/>
              </p:cNvSpPr>
              <p:nvPr/>
            </p:nvSpPr>
            <p:spPr bwMode="auto">
              <a:xfrm>
                <a:off x="1567" y="994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53_1427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91" name="Rectangle 490"/>
              <p:cNvSpPr>
                <a:spLocks noChangeArrowheads="1"/>
              </p:cNvSpPr>
              <p:nvPr/>
            </p:nvSpPr>
            <p:spPr bwMode="auto">
              <a:xfrm>
                <a:off x="1200" y="997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105.7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1385" y="774"/>
                <a:ext cx="75" cy="246"/>
              </a:xfrm>
              <a:custGeom>
                <a:avLst/>
                <a:gdLst>
                  <a:gd name="T0" fmla="*/ 0 w 83"/>
                  <a:gd name="T1" fmla="*/ 272 h 272"/>
                  <a:gd name="T2" fmla="*/ 15 w 83"/>
                  <a:gd name="T3" fmla="*/ 272 h 272"/>
                  <a:gd name="T4" fmla="*/ 83 w 83"/>
                  <a:gd name="T5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72">
                    <a:moveTo>
                      <a:pt x="0" y="272"/>
                    </a:moveTo>
                    <a:lnTo>
                      <a:pt x="15" y="272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3" name="Freeform 492"/>
              <p:cNvSpPr>
                <a:spLocks/>
              </p:cNvSpPr>
              <p:nvPr/>
            </p:nvSpPr>
            <p:spPr bwMode="auto">
              <a:xfrm>
                <a:off x="1464" y="774"/>
                <a:ext cx="134" cy="246"/>
              </a:xfrm>
              <a:custGeom>
                <a:avLst/>
                <a:gdLst>
                  <a:gd name="T0" fmla="*/ 0 w 147"/>
                  <a:gd name="T1" fmla="*/ 0 h 272"/>
                  <a:gd name="T2" fmla="*/ 66 w 147"/>
                  <a:gd name="T3" fmla="*/ 0 h 272"/>
                  <a:gd name="T4" fmla="*/ 134 w 147"/>
                  <a:gd name="T5" fmla="*/ 272 h 272"/>
                  <a:gd name="T6" fmla="*/ 147 w 147"/>
                  <a:gd name="T7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72">
                    <a:moveTo>
                      <a:pt x="0" y="0"/>
                    </a:moveTo>
                    <a:lnTo>
                      <a:pt x="66" y="0"/>
                    </a:lnTo>
                    <a:lnTo>
                      <a:pt x="134" y="272"/>
                    </a:lnTo>
                    <a:lnTo>
                      <a:pt x="147" y="27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4" name="Line 264"/>
              <p:cNvSpPr>
                <a:spLocks noChangeShapeType="1"/>
              </p:cNvSpPr>
              <p:nvPr/>
            </p:nvSpPr>
            <p:spPr bwMode="auto">
              <a:xfrm>
                <a:off x="1599" y="1008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5" name="Rectangle 494"/>
              <p:cNvSpPr>
                <a:spLocks noChangeArrowheads="1"/>
              </p:cNvSpPr>
              <p:nvPr/>
            </p:nvSpPr>
            <p:spPr bwMode="auto">
              <a:xfrm>
                <a:off x="1443" y="1028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51_0518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96" name="Rectangle 495"/>
              <p:cNvSpPr>
                <a:spLocks noChangeArrowheads="1"/>
              </p:cNvSpPr>
              <p:nvPr/>
            </p:nvSpPr>
            <p:spPr bwMode="auto">
              <a:xfrm>
                <a:off x="1567" y="1028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52_0526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97" name="Rectangle 496"/>
              <p:cNvSpPr>
                <a:spLocks noChangeArrowheads="1"/>
              </p:cNvSpPr>
              <p:nvPr/>
            </p:nvSpPr>
            <p:spPr bwMode="auto">
              <a:xfrm>
                <a:off x="1200" y="1031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111.9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98" name="Freeform 497"/>
              <p:cNvSpPr>
                <a:spLocks/>
              </p:cNvSpPr>
              <p:nvPr/>
            </p:nvSpPr>
            <p:spPr bwMode="auto">
              <a:xfrm>
                <a:off x="1385" y="841"/>
                <a:ext cx="75" cy="214"/>
              </a:xfrm>
              <a:custGeom>
                <a:avLst/>
                <a:gdLst>
                  <a:gd name="T0" fmla="*/ 0 w 83"/>
                  <a:gd name="T1" fmla="*/ 236 h 236"/>
                  <a:gd name="T2" fmla="*/ 15 w 83"/>
                  <a:gd name="T3" fmla="*/ 236 h 236"/>
                  <a:gd name="T4" fmla="*/ 83 w 83"/>
                  <a:gd name="T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36">
                    <a:moveTo>
                      <a:pt x="0" y="236"/>
                    </a:moveTo>
                    <a:lnTo>
                      <a:pt x="15" y="236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9" name="Freeform 498"/>
              <p:cNvSpPr>
                <a:spLocks/>
              </p:cNvSpPr>
              <p:nvPr/>
            </p:nvSpPr>
            <p:spPr bwMode="auto">
              <a:xfrm>
                <a:off x="1464" y="841"/>
                <a:ext cx="134" cy="214"/>
              </a:xfrm>
              <a:custGeom>
                <a:avLst/>
                <a:gdLst>
                  <a:gd name="T0" fmla="*/ 0 w 147"/>
                  <a:gd name="T1" fmla="*/ 0 h 236"/>
                  <a:gd name="T2" fmla="*/ 66 w 147"/>
                  <a:gd name="T3" fmla="*/ 0 h 236"/>
                  <a:gd name="T4" fmla="*/ 134 w 147"/>
                  <a:gd name="T5" fmla="*/ 236 h 236"/>
                  <a:gd name="T6" fmla="*/ 147 w 147"/>
                  <a:gd name="T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36">
                    <a:moveTo>
                      <a:pt x="0" y="0"/>
                    </a:moveTo>
                    <a:lnTo>
                      <a:pt x="66" y="0"/>
                    </a:lnTo>
                    <a:lnTo>
                      <a:pt x="134" y="236"/>
                    </a:lnTo>
                    <a:lnTo>
                      <a:pt x="147" y="2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0" name="Line 270"/>
              <p:cNvSpPr>
                <a:spLocks noChangeShapeType="1"/>
              </p:cNvSpPr>
              <p:nvPr/>
            </p:nvSpPr>
            <p:spPr bwMode="auto">
              <a:xfrm>
                <a:off x="1599" y="1043"/>
                <a:ext cx="0" cy="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1" name="Rectangle 500"/>
              <p:cNvSpPr>
                <a:spLocks noChangeArrowheads="1"/>
              </p:cNvSpPr>
              <p:nvPr/>
            </p:nvSpPr>
            <p:spPr bwMode="auto">
              <a:xfrm>
                <a:off x="1463" y="106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A40885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02" name="Rectangle 501"/>
              <p:cNvSpPr>
                <a:spLocks noChangeArrowheads="1"/>
              </p:cNvSpPr>
              <p:nvPr/>
            </p:nvSpPr>
            <p:spPr bwMode="auto">
              <a:xfrm>
                <a:off x="1574" y="106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A40886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Rectangle 502"/>
              <p:cNvSpPr>
                <a:spLocks noChangeArrowheads="1"/>
              </p:cNvSpPr>
              <p:nvPr/>
            </p:nvSpPr>
            <p:spPr bwMode="auto">
              <a:xfrm>
                <a:off x="1200" y="1065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120.1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04" name="Freeform 503"/>
              <p:cNvSpPr>
                <a:spLocks/>
              </p:cNvSpPr>
              <p:nvPr/>
            </p:nvSpPr>
            <p:spPr bwMode="auto">
              <a:xfrm>
                <a:off x="1385" y="929"/>
                <a:ext cx="75" cy="160"/>
              </a:xfrm>
              <a:custGeom>
                <a:avLst/>
                <a:gdLst>
                  <a:gd name="T0" fmla="*/ 0 w 83"/>
                  <a:gd name="T1" fmla="*/ 177 h 177"/>
                  <a:gd name="T2" fmla="*/ 15 w 83"/>
                  <a:gd name="T3" fmla="*/ 177 h 177"/>
                  <a:gd name="T4" fmla="*/ 83 w 83"/>
                  <a:gd name="T5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77">
                    <a:moveTo>
                      <a:pt x="0" y="177"/>
                    </a:moveTo>
                    <a:lnTo>
                      <a:pt x="15" y="177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1464" y="929"/>
                <a:ext cx="134" cy="160"/>
              </a:xfrm>
              <a:custGeom>
                <a:avLst/>
                <a:gdLst>
                  <a:gd name="T0" fmla="*/ 0 w 147"/>
                  <a:gd name="T1" fmla="*/ 0 h 177"/>
                  <a:gd name="T2" fmla="*/ 66 w 147"/>
                  <a:gd name="T3" fmla="*/ 0 h 177"/>
                  <a:gd name="T4" fmla="*/ 134 w 147"/>
                  <a:gd name="T5" fmla="*/ 177 h 177"/>
                  <a:gd name="T6" fmla="*/ 147 w 147"/>
                  <a:gd name="T7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77">
                    <a:moveTo>
                      <a:pt x="0" y="0"/>
                    </a:moveTo>
                    <a:lnTo>
                      <a:pt x="66" y="0"/>
                    </a:lnTo>
                    <a:lnTo>
                      <a:pt x="134" y="177"/>
                    </a:lnTo>
                    <a:lnTo>
                      <a:pt x="147" y="1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6" name="Line 276"/>
              <p:cNvSpPr>
                <a:spLocks noChangeShapeType="1"/>
              </p:cNvSpPr>
              <p:nvPr/>
            </p:nvSpPr>
            <p:spPr bwMode="auto">
              <a:xfrm>
                <a:off x="1599" y="1077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7" name="Rectangle 506"/>
              <p:cNvSpPr>
                <a:spLocks noChangeArrowheads="1"/>
              </p:cNvSpPr>
              <p:nvPr/>
            </p:nvSpPr>
            <p:spPr bwMode="auto">
              <a:xfrm>
                <a:off x="1443" y="1097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52_0018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08" name="Rectangle 507"/>
              <p:cNvSpPr>
                <a:spLocks noChangeArrowheads="1"/>
              </p:cNvSpPr>
              <p:nvPr/>
            </p:nvSpPr>
            <p:spPr bwMode="auto">
              <a:xfrm>
                <a:off x="1567" y="1097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53_0098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Rectangle 508"/>
              <p:cNvSpPr>
                <a:spLocks noChangeArrowheads="1"/>
              </p:cNvSpPr>
              <p:nvPr/>
            </p:nvSpPr>
            <p:spPr bwMode="auto">
              <a:xfrm>
                <a:off x="1200" y="1100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133.2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10" name="Freeform 509"/>
              <p:cNvSpPr>
                <a:spLocks/>
              </p:cNvSpPr>
              <p:nvPr/>
            </p:nvSpPr>
            <p:spPr bwMode="auto">
              <a:xfrm>
                <a:off x="1385" y="1068"/>
                <a:ext cx="75" cy="55"/>
              </a:xfrm>
              <a:custGeom>
                <a:avLst/>
                <a:gdLst>
                  <a:gd name="T0" fmla="*/ 0 w 83"/>
                  <a:gd name="T1" fmla="*/ 61 h 61"/>
                  <a:gd name="T2" fmla="*/ 15 w 83"/>
                  <a:gd name="T3" fmla="*/ 61 h 61"/>
                  <a:gd name="T4" fmla="*/ 83 w 83"/>
                  <a:gd name="T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1">
                    <a:moveTo>
                      <a:pt x="0" y="61"/>
                    </a:moveTo>
                    <a:lnTo>
                      <a:pt x="15" y="61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1" name="Freeform 510"/>
              <p:cNvSpPr>
                <a:spLocks/>
              </p:cNvSpPr>
              <p:nvPr/>
            </p:nvSpPr>
            <p:spPr bwMode="auto">
              <a:xfrm>
                <a:off x="1464" y="1068"/>
                <a:ext cx="134" cy="55"/>
              </a:xfrm>
              <a:custGeom>
                <a:avLst/>
                <a:gdLst>
                  <a:gd name="T0" fmla="*/ 0 w 147"/>
                  <a:gd name="T1" fmla="*/ 0 h 61"/>
                  <a:gd name="T2" fmla="*/ 66 w 147"/>
                  <a:gd name="T3" fmla="*/ 0 h 61"/>
                  <a:gd name="T4" fmla="*/ 134 w 147"/>
                  <a:gd name="T5" fmla="*/ 61 h 61"/>
                  <a:gd name="T6" fmla="*/ 147 w 147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1">
                    <a:moveTo>
                      <a:pt x="0" y="0"/>
                    </a:moveTo>
                    <a:lnTo>
                      <a:pt x="66" y="0"/>
                    </a:lnTo>
                    <a:lnTo>
                      <a:pt x="134" y="61"/>
                    </a:lnTo>
                    <a:lnTo>
                      <a:pt x="147" y="6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2" name="Line 282"/>
              <p:cNvSpPr>
                <a:spLocks noChangeShapeType="1"/>
              </p:cNvSpPr>
              <p:nvPr/>
            </p:nvSpPr>
            <p:spPr bwMode="auto">
              <a:xfrm>
                <a:off x="1599" y="1112"/>
                <a:ext cx="0" cy="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3" name="Rectangle 512"/>
              <p:cNvSpPr>
                <a:spLocks noChangeArrowheads="1"/>
              </p:cNvSpPr>
              <p:nvPr/>
            </p:nvSpPr>
            <p:spPr bwMode="auto">
              <a:xfrm>
                <a:off x="1443" y="1132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52_0549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14" name="Rectangle 513"/>
              <p:cNvSpPr>
                <a:spLocks noChangeArrowheads="1"/>
              </p:cNvSpPr>
              <p:nvPr/>
            </p:nvSpPr>
            <p:spPr bwMode="auto">
              <a:xfrm>
                <a:off x="1567" y="1132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52_1168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15" name="Rectangle 514"/>
              <p:cNvSpPr>
                <a:spLocks noChangeArrowheads="1"/>
              </p:cNvSpPr>
              <p:nvPr/>
            </p:nvSpPr>
            <p:spPr bwMode="auto">
              <a:xfrm>
                <a:off x="1690" y="1132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52_0795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16" name="Rectangle 515"/>
              <p:cNvSpPr>
                <a:spLocks noChangeArrowheads="1"/>
              </p:cNvSpPr>
              <p:nvPr/>
            </p:nvSpPr>
            <p:spPr bwMode="auto">
              <a:xfrm>
                <a:off x="1200" y="1134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135.7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385" y="1095"/>
                <a:ext cx="75" cy="63"/>
              </a:xfrm>
              <a:custGeom>
                <a:avLst/>
                <a:gdLst>
                  <a:gd name="T0" fmla="*/ 0 w 83"/>
                  <a:gd name="T1" fmla="*/ 69 h 69"/>
                  <a:gd name="T2" fmla="*/ 15 w 83"/>
                  <a:gd name="T3" fmla="*/ 69 h 69"/>
                  <a:gd name="T4" fmla="*/ 83 w 83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9">
                    <a:moveTo>
                      <a:pt x="0" y="69"/>
                    </a:moveTo>
                    <a:lnTo>
                      <a:pt x="15" y="69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464" y="1095"/>
                <a:ext cx="134" cy="63"/>
              </a:xfrm>
              <a:custGeom>
                <a:avLst/>
                <a:gdLst>
                  <a:gd name="T0" fmla="*/ 0 w 147"/>
                  <a:gd name="T1" fmla="*/ 0 h 69"/>
                  <a:gd name="T2" fmla="*/ 66 w 147"/>
                  <a:gd name="T3" fmla="*/ 0 h 69"/>
                  <a:gd name="T4" fmla="*/ 134 w 147"/>
                  <a:gd name="T5" fmla="*/ 69 h 69"/>
                  <a:gd name="T6" fmla="*/ 147 w 147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9">
                    <a:moveTo>
                      <a:pt x="0" y="0"/>
                    </a:moveTo>
                    <a:lnTo>
                      <a:pt x="66" y="0"/>
                    </a:lnTo>
                    <a:lnTo>
                      <a:pt x="134" y="69"/>
                    </a:lnTo>
                    <a:lnTo>
                      <a:pt x="147" y="6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9" name="Line 289"/>
              <p:cNvSpPr>
                <a:spLocks noChangeShapeType="1"/>
              </p:cNvSpPr>
              <p:nvPr/>
            </p:nvSpPr>
            <p:spPr bwMode="auto">
              <a:xfrm>
                <a:off x="1599" y="1146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0" name="Rectangle 519"/>
              <p:cNvSpPr>
                <a:spLocks noChangeArrowheads="1"/>
              </p:cNvSpPr>
              <p:nvPr/>
            </p:nvSpPr>
            <p:spPr bwMode="auto">
              <a:xfrm>
                <a:off x="1463" y="116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A29949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21" name="Rectangle 520"/>
              <p:cNvSpPr>
                <a:spLocks noChangeArrowheads="1"/>
              </p:cNvSpPr>
              <p:nvPr/>
            </p:nvSpPr>
            <p:spPr bwMode="auto">
              <a:xfrm>
                <a:off x="1200" y="1169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138.1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22" name="Freeform 521"/>
              <p:cNvSpPr>
                <a:spLocks/>
              </p:cNvSpPr>
              <p:nvPr/>
            </p:nvSpPr>
            <p:spPr bwMode="auto">
              <a:xfrm>
                <a:off x="1385" y="1121"/>
                <a:ext cx="75" cy="71"/>
              </a:xfrm>
              <a:custGeom>
                <a:avLst/>
                <a:gdLst>
                  <a:gd name="T0" fmla="*/ 0 w 83"/>
                  <a:gd name="T1" fmla="*/ 79 h 79"/>
                  <a:gd name="T2" fmla="*/ 15 w 83"/>
                  <a:gd name="T3" fmla="*/ 79 h 79"/>
                  <a:gd name="T4" fmla="*/ 83 w 83"/>
                  <a:gd name="T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79">
                    <a:moveTo>
                      <a:pt x="0" y="79"/>
                    </a:moveTo>
                    <a:lnTo>
                      <a:pt x="15" y="79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3" name="Freeform 522"/>
              <p:cNvSpPr>
                <a:spLocks/>
              </p:cNvSpPr>
              <p:nvPr/>
            </p:nvSpPr>
            <p:spPr bwMode="auto">
              <a:xfrm>
                <a:off x="1464" y="1121"/>
                <a:ext cx="134" cy="71"/>
              </a:xfrm>
              <a:custGeom>
                <a:avLst/>
                <a:gdLst>
                  <a:gd name="T0" fmla="*/ 0 w 147"/>
                  <a:gd name="T1" fmla="*/ 0 h 79"/>
                  <a:gd name="T2" fmla="*/ 66 w 147"/>
                  <a:gd name="T3" fmla="*/ 0 h 79"/>
                  <a:gd name="T4" fmla="*/ 134 w 147"/>
                  <a:gd name="T5" fmla="*/ 79 h 79"/>
                  <a:gd name="T6" fmla="*/ 147 w 147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79">
                    <a:moveTo>
                      <a:pt x="0" y="0"/>
                    </a:moveTo>
                    <a:lnTo>
                      <a:pt x="66" y="0"/>
                    </a:lnTo>
                    <a:lnTo>
                      <a:pt x="134" y="79"/>
                    </a:lnTo>
                    <a:lnTo>
                      <a:pt x="147" y="7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4" name="Rectangle 523"/>
              <p:cNvSpPr>
                <a:spLocks noChangeArrowheads="1"/>
              </p:cNvSpPr>
              <p:nvPr/>
            </p:nvSpPr>
            <p:spPr bwMode="auto">
              <a:xfrm>
                <a:off x="1463" y="1200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A35656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25" name="Rectangle 524"/>
              <p:cNvSpPr>
                <a:spLocks noChangeArrowheads="1"/>
              </p:cNvSpPr>
              <p:nvPr/>
            </p:nvSpPr>
            <p:spPr bwMode="auto">
              <a:xfrm>
                <a:off x="1200" y="1203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139.3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26" name="Freeform 525"/>
              <p:cNvSpPr>
                <a:spLocks/>
              </p:cNvSpPr>
              <p:nvPr/>
            </p:nvSpPr>
            <p:spPr bwMode="auto">
              <a:xfrm>
                <a:off x="1385" y="1133"/>
                <a:ext cx="75" cy="94"/>
              </a:xfrm>
              <a:custGeom>
                <a:avLst/>
                <a:gdLst>
                  <a:gd name="T0" fmla="*/ 0 w 83"/>
                  <a:gd name="T1" fmla="*/ 103 h 103"/>
                  <a:gd name="T2" fmla="*/ 15 w 83"/>
                  <a:gd name="T3" fmla="*/ 103 h 103"/>
                  <a:gd name="T4" fmla="*/ 83 w 83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03">
                    <a:moveTo>
                      <a:pt x="0" y="103"/>
                    </a:moveTo>
                    <a:lnTo>
                      <a:pt x="15" y="10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7" name="Freeform 526"/>
              <p:cNvSpPr>
                <a:spLocks/>
              </p:cNvSpPr>
              <p:nvPr/>
            </p:nvSpPr>
            <p:spPr bwMode="auto">
              <a:xfrm>
                <a:off x="1464" y="1133"/>
                <a:ext cx="134" cy="94"/>
              </a:xfrm>
              <a:custGeom>
                <a:avLst/>
                <a:gdLst>
                  <a:gd name="T0" fmla="*/ 0 w 147"/>
                  <a:gd name="T1" fmla="*/ 0 h 103"/>
                  <a:gd name="T2" fmla="*/ 66 w 147"/>
                  <a:gd name="T3" fmla="*/ 0 h 103"/>
                  <a:gd name="T4" fmla="*/ 134 w 147"/>
                  <a:gd name="T5" fmla="*/ 103 h 103"/>
                  <a:gd name="T6" fmla="*/ 147 w 14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03">
                    <a:moveTo>
                      <a:pt x="0" y="0"/>
                    </a:moveTo>
                    <a:lnTo>
                      <a:pt x="66" y="0"/>
                    </a:lnTo>
                    <a:lnTo>
                      <a:pt x="134" y="103"/>
                    </a:lnTo>
                    <a:lnTo>
                      <a:pt x="147" y="10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8" name="Rectangle 527"/>
              <p:cNvSpPr>
                <a:spLocks noChangeArrowheads="1"/>
              </p:cNvSpPr>
              <p:nvPr/>
            </p:nvSpPr>
            <p:spPr bwMode="auto">
              <a:xfrm>
                <a:off x="1443" y="1235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52_1061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29" name="Rectangle 528"/>
              <p:cNvSpPr>
                <a:spLocks noChangeArrowheads="1"/>
              </p:cNvSpPr>
              <p:nvPr/>
            </p:nvSpPr>
            <p:spPr bwMode="auto">
              <a:xfrm>
                <a:off x="1587" y="1235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A50994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30" name="Rectangle 529"/>
              <p:cNvSpPr>
                <a:spLocks noChangeArrowheads="1"/>
              </p:cNvSpPr>
              <p:nvPr/>
            </p:nvSpPr>
            <p:spPr bwMode="auto">
              <a:xfrm>
                <a:off x="1841" y="1244"/>
                <a:ext cx="346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A5043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1" name="Rectangle 530"/>
              <p:cNvSpPr>
                <a:spLocks noChangeArrowheads="1"/>
              </p:cNvSpPr>
              <p:nvPr/>
            </p:nvSpPr>
            <p:spPr bwMode="auto">
              <a:xfrm>
                <a:off x="1463" y="1269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A42576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32" name="Rectangle 531"/>
              <p:cNvSpPr>
                <a:spLocks noChangeArrowheads="1"/>
              </p:cNvSpPr>
              <p:nvPr/>
            </p:nvSpPr>
            <p:spPr bwMode="auto">
              <a:xfrm>
                <a:off x="1574" y="1269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A57844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33" name="Rectangle 532"/>
              <p:cNvSpPr>
                <a:spLocks noChangeArrowheads="1"/>
              </p:cNvSpPr>
              <p:nvPr/>
            </p:nvSpPr>
            <p:spPr bwMode="auto">
              <a:xfrm>
                <a:off x="1200" y="1255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139.9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34" name="Freeform 533"/>
              <p:cNvSpPr>
                <a:spLocks/>
              </p:cNvSpPr>
              <p:nvPr/>
            </p:nvSpPr>
            <p:spPr bwMode="auto">
              <a:xfrm>
                <a:off x="1385" y="1140"/>
                <a:ext cx="75" cy="138"/>
              </a:xfrm>
              <a:custGeom>
                <a:avLst/>
                <a:gdLst>
                  <a:gd name="T0" fmla="*/ 0 w 83"/>
                  <a:gd name="T1" fmla="*/ 153 h 153"/>
                  <a:gd name="T2" fmla="*/ 15 w 83"/>
                  <a:gd name="T3" fmla="*/ 153 h 153"/>
                  <a:gd name="T4" fmla="*/ 83 w 83"/>
                  <a:gd name="T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53">
                    <a:moveTo>
                      <a:pt x="0" y="153"/>
                    </a:moveTo>
                    <a:lnTo>
                      <a:pt x="15" y="15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5" name="Freeform 534"/>
              <p:cNvSpPr>
                <a:spLocks/>
              </p:cNvSpPr>
              <p:nvPr/>
            </p:nvSpPr>
            <p:spPr bwMode="auto">
              <a:xfrm>
                <a:off x="1464" y="1140"/>
                <a:ext cx="134" cy="138"/>
              </a:xfrm>
              <a:custGeom>
                <a:avLst/>
                <a:gdLst>
                  <a:gd name="T0" fmla="*/ 0 w 147"/>
                  <a:gd name="T1" fmla="*/ 0 h 153"/>
                  <a:gd name="T2" fmla="*/ 66 w 147"/>
                  <a:gd name="T3" fmla="*/ 0 h 153"/>
                  <a:gd name="T4" fmla="*/ 134 w 147"/>
                  <a:gd name="T5" fmla="*/ 153 h 153"/>
                  <a:gd name="T6" fmla="*/ 147 w 147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53">
                    <a:moveTo>
                      <a:pt x="0" y="0"/>
                    </a:moveTo>
                    <a:lnTo>
                      <a:pt x="66" y="0"/>
                    </a:lnTo>
                    <a:lnTo>
                      <a:pt x="134" y="153"/>
                    </a:lnTo>
                    <a:lnTo>
                      <a:pt x="147" y="15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6" name="Line 306"/>
              <p:cNvSpPr>
                <a:spLocks noChangeShapeType="1"/>
              </p:cNvSpPr>
              <p:nvPr/>
            </p:nvSpPr>
            <p:spPr bwMode="auto">
              <a:xfrm>
                <a:off x="1599" y="1249"/>
                <a:ext cx="0" cy="5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7" name="Rectangle 536"/>
              <p:cNvSpPr>
                <a:spLocks noChangeArrowheads="1"/>
              </p:cNvSpPr>
              <p:nvPr/>
            </p:nvSpPr>
            <p:spPr bwMode="auto">
              <a:xfrm>
                <a:off x="1463" y="1304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A50995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38" name="Rectangle 537"/>
              <p:cNvSpPr>
                <a:spLocks noChangeArrowheads="1"/>
              </p:cNvSpPr>
              <p:nvPr/>
            </p:nvSpPr>
            <p:spPr bwMode="auto">
              <a:xfrm>
                <a:off x="1200" y="1306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140.5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39" name="Freeform 538"/>
              <p:cNvSpPr>
                <a:spLocks/>
              </p:cNvSpPr>
              <p:nvPr/>
            </p:nvSpPr>
            <p:spPr bwMode="auto">
              <a:xfrm>
                <a:off x="1385" y="1146"/>
                <a:ext cx="75" cy="184"/>
              </a:xfrm>
              <a:custGeom>
                <a:avLst/>
                <a:gdLst>
                  <a:gd name="T0" fmla="*/ 0 w 83"/>
                  <a:gd name="T1" fmla="*/ 203 h 203"/>
                  <a:gd name="T2" fmla="*/ 15 w 83"/>
                  <a:gd name="T3" fmla="*/ 203 h 203"/>
                  <a:gd name="T4" fmla="*/ 83 w 83"/>
                  <a:gd name="T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03">
                    <a:moveTo>
                      <a:pt x="0" y="203"/>
                    </a:moveTo>
                    <a:lnTo>
                      <a:pt x="15" y="20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0" name="Freeform 539"/>
              <p:cNvSpPr>
                <a:spLocks/>
              </p:cNvSpPr>
              <p:nvPr/>
            </p:nvSpPr>
            <p:spPr bwMode="auto">
              <a:xfrm>
                <a:off x="1464" y="1146"/>
                <a:ext cx="134" cy="184"/>
              </a:xfrm>
              <a:custGeom>
                <a:avLst/>
                <a:gdLst>
                  <a:gd name="T0" fmla="*/ 0 w 147"/>
                  <a:gd name="T1" fmla="*/ 0 h 203"/>
                  <a:gd name="T2" fmla="*/ 66 w 147"/>
                  <a:gd name="T3" fmla="*/ 0 h 203"/>
                  <a:gd name="T4" fmla="*/ 134 w 147"/>
                  <a:gd name="T5" fmla="*/ 203 h 203"/>
                  <a:gd name="T6" fmla="*/ 147 w 147"/>
                  <a:gd name="T7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03">
                    <a:moveTo>
                      <a:pt x="0" y="0"/>
                    </a:moveTo>
                    <a:lnTo>
                      <a:pt x="66" y="0"/>
                    </a:lnTo>
                    <a:lnTo>
                      <a:pt x="134" y="203"/>
                    </a:lnTo>
                    <a:lnTo>
                      <a:pt x="147" y="20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1" name="Rectangle 540"/>
              <p:cNvSpPr>
                <a:spLocks noChangeArrowheads="1"/>
              </p:cNvSpPr>
              <p:nvPr/>
            </p:nvSpPr>
            <p:spPr bwMode="auto">
              <a:xfrm>
                <a:off x="1463" y="1338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A42579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42" name="Rectangle 541"/>
              <p:cNvSpPr>
                <a:spLocks noChangeArrowheads="1"/>
              </p:cNvSpPr>
              <p:nvPr/>
            </p:nvSpPr>
            <p:spPr bwMode="auto">
              <a:xfrm>
                <a:off x="1200" y="1341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141.1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43" name="Freeform 542"/>
              <p:cNvSpPr>
                <a:spLocks/>
              </p:cNvSpPr>
              <p:nvPr/>
            </p:nvSpPr>
            <p:spPr bwMode="auto">
              <a:xfrm>
                <a:off x="1385" y="1153"/>
                <a:ext cx="75" cy="211"/>
              </a:xfrm>
              <a:custGeom>
                <a:avLst/>
                <a:gdLst>
                  <a:gd name="T0" fmla="*/ 0 w 83"/>
                  <a:gd name="T1" fmla="*/ 233 h 233"/>
                  <a:gd name="T2" fmla="*/ 15 w 83"/>
                  <a:gd name="T3" fmla="*/ 233 h 233"/>
                  <a:gd name="T4" fmla="*/ 83 w 83"/>
                  <a:gd name="T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33">
                    <a:moveTo>
                      <a:pt x="0" y="233"/>
                    </a:moveTo>
                    <a:lnTo>
                      <a:pt x="15" y="23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4" name="Freeform 543"/>
              <p:cNvSpPr>
                <a:spLocks/>
              </p:cNvSpPr>
              <p:nvPr/>
            </p:nvSpPr>
            <p:spPr bwMode="auto">
              <a:xfrm>
                <a:off x="1464" y="1153"/>
                <a:ext cx="134" cy="211"/>
              </a:xfrm>
              <a:custGeom>
                <a:avLst/>
                <a:gdLst>
                  <a:gd name="T0" fmla="*/ 0 w 147"/>
                  <a:gd name="T1" fmla="*/ 0 h 233"/>
                  <a:gd name="T2" fmla="*/ 66 w 147"/>
                  <a:gd name="T3" fmla="*/ 0 h 233"/>
                  <a:gd name="T4" fmla="*/ 134 w 147"/>
                  <a:gd name="T5" fmla="*/ 233 h 233"/>
                  <a:gd name="T6" fmla="*/ 147 w 147"/>
                  <a:gd name="T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33">
                    <a:moveTo>
                      <a:pt x="0" y="0"/>
                    </a:moveTo>
                    <a:lnTo>
                      <a:pt x="66" y="0"/>
                    </a:lnTo>
                    <a:lnTo>
                      <a:pt x="134" y="233"/>
                    </a:lnTo>
                    <a:lnTo>
                      <a:pt x="147" y="23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5" name="Rectangle 544"/>
              <p:cNvSpPr>
                <a:spLocks noChangeArrowheads="1"/>
              </p:cNvSpPr>
              <p:nvPr/>
            </p:nvSpPr>
            <p:spPr bwMode="auto">
              <a:xfrm>
                <a:off x="1463" y="137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A56719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46" name="Rectangle 545"/>
              <p:cNvSpPr>
                <a:spLocks noChangeArrowheads="1"/>
              </p:cNvSpPr>
              <p:nvPr/>
            </p:nvSpPr>
            <p:spPr bwMode="auto">
              <a:xfrm>
                <a:off x="1200" y="1375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161.6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47" name="Freeform 546"/>
              <p:cNvSpPr>
                <a:spLocks/>
              </p:cNvSpPr>
              <p:nvPr/>
            </p:nvSpPr>
            <p:spPr bwMode="auto">
              <a:xfrm>
                <a:off x="1385" y="1373"/>
                <a:ext cx="75" cy="26"/>
              </a:xfrm>
              <a:custGeom>
                <a:avLst/>
                <a:gdLst>
                  <a:gd name="T0" fmla="*/ 0 w 83"/>
                  <a:gd name="T1" fmla="*/ 29 h 29"/>
                  <a:gd name="T2" fmla="*/ 15 w 83"/>
                  <a:gd name="T3" fmla="*/ 29 h 29"/>
                  <a:gd name="T4" fmla="*/ 83 w 83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9">
                    <a:moveTo>
                      <a:pt x="0" y="29"/>
                    </a:moveTo>
                    <a:lnTo>
                      <a:pt x="15" y="29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8" name="Freeform 547"/>
              <p:cNvSpPr>
                <a:spLocks/>
              </p:cNvSpPr>
              <p:nvPr/>
            </p:nvSpPr>
            <p:spPr bwMode="auto">
              <a:xfrm>
                <a:off x="1464" y="1373"/>
                <a:ext cx="134" cy="26"/>
              </a:xfrm>
              <a:custGeom>
                <a:avLst/>
                <a:gdLst>
                  <a:gd name="T0" fmla="*/ 0 w 147"/>
                  <a:gd name="T1" fmla="*/ 0 h 29"/>
                  <a:gd name="T2" fmla="*/ 66 w 147"/>
                  <a:gd name="T3" fmla="*/ 0 h 29"/>
                  <a:gd name="T4" fmla="*/ 134 w 147"/>
                  <a:gd name="T5" fmla="*/ 29 h 29"/>
                  <a:gd name="T6" fmla="*/ 147 w 147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9">
                    <a:moveTo>
                      <a:pt x="0" y="0"/>
                    </a:moveTo>
                    <a:lnTo>
                      <a:pt x="66" y="0"/>
                    </a:lnTo>
                    <a:lnTo>
                      <a:pt x="134" y="29"/>
                    </a:lnTo>
                    <a:lnTo>
                      <a:pt x="147" y="2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9" name="Rectangle 548"/>
              <p:cNvSpPr>
                <a:spLocks noChangeArrowheads="1"/>
              </p:cNvSpPr>
              <p:nvPr/>
            </p:nvSpPr>
            <p:spPr bwMode="auto">
              <a:xfrm>
                <a:off x="1488" y="1407"/>
                <a:ext cx="346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A3016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0" name="Rectangle 549"/>
              <p:cNvSpPr>
                <a:spLocks noChangeArrowheads="1"/>
              </p:cNvSpPr>
              <p:nvPr/>
            </p:nvSpPr>
            <p:spPr bwMode="auto">
              <a:xfrm>
                <a:off x="1200" y="1410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162.8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1" name="Freeform 550"/>
              <p:cNvSpPr>
                <a:spLocks/>
              </p:cNvSpPr>
              <p:nvPr/>
            </p:nvSpPr>
            <p:spPr bwMode="auto">
              <a:xfrm>
                <a:off x="1385" y="1385"/>
                <a:ext cx="75" cy="48"/>
              </a:xfrm>
              <a:custGeom>
                <a:avLst/>
                <a:gdLst>
                  <a:gd name="T0" fmla="*/ 0 w 83"/>
                  <a:gd name="T1" fmla="*/ 53 h 53"/>
                  <a:gd name="T2" fmla="*/ 15 w 83"/>
                  <a:gd name="T3" fmla="*/ 53 h 53"/>
                  <a:gd name="T4" fmla="*/ 83 w 83"/>
                  <a:gd name="T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53">
                    <a:moveTo>
                      <a:pt x="0" y="53"/>
                    </a:moveTo>
                    <a:lnTo>
                      <a:pt x="15" y="5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2" name="Freeform 551"/>
              <p:cNvSpPr>
                <a:spLocks/>
              </p:cNvSpPr>
              <p:nvPr/>
            </p:nvSpPr>
            <p:spPr bwMode="auto">
              <a:xfrm>
                <a:off x="1464" y="1385"/>
                <a:ext cx="134" cy="48"/>
              </a:xfrm>
              <a:custGeom>
                <a:avLst/>
                <a:gdLst>
                  <a:gd name="T0" fmla="*/ 0 w 147"/>
                  <a:gd name="T1" fmla="*/ 0 h 53"/>
                  <a:gd name="T2" fmla="*/ 66 w 147"/>
                  <a:gd name="T3" fmla="*/ 0 h 53"/>
                  <a:gd name="T4" fmla="*/ 134 w 147"/>
                  <a:gd name="T5" fmla="*/ 53 h 53"/>
                  <a:gd name="T6" fmla="*/ 147 w 147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53">
                    <a:moveTo>
                      <a:pt x="0" y="0"/>
                    </a:moveTo>
                    <a:lnTo>
                      <a:pt x="66" y="0"/>
                    </a:lnTo>
                    <a:lnTo>
                      <a:pt x="134" y="53"/>
                    </a:lnTo>
                    <a:lnTo>
                      <a:pt x="147" y="5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3" name="Rectangle 552"/>
              <p:cNvSpPr>
                <a:spLocks noChangeArrowheads="1"/>
              </p:cNvSpPr>
              <p:nvPr/>
            </p:nvSpPr>
            <p:spPr bwMode="auto">
              <a:xfrm>
                <a:off x="1463" y="1441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A56725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4" name="Rectangle 553"/>
              <p:cNvSpPr>
                <a:spLocks noChangeArrowheads="1"/>
              </p:cNvSpPr>
              <p:nvPr/>
            </p:nvSpPr>
            <p:spPr bwMode="auto">
              <a:xfrm>
                <a:off x="1200" y="1444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163.1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5" name="Freeform 554"/>
              <p:cNvSpPr>
                <a:spLocks/>
              </p:cNvSpPr>
              <p:nvPr/>
            </p:nvSpPr>
            <p:spPr bwMode="auto">
              <a:xfrm>
                <a:off x="1385" y="1388"/>
                <a:ext cx="75" cy="80"/>
              </a:xfrm>
              <a:custGeom>
                <a:avLst/>
                <a:gdLst>
                  <a:gd name="T0" fmla="*/ 0 w 83"/>
                  <a:gd name="T1" fmla="*/ 88 h 88"/>
                  <a:gd name="T2" fmla="*/ 15 w 83"/>
                  <a:gd name="T3" fmla="*/ 88 h 88"/>
                  <a:gd name="T4" fmla="*/ 83 w 83"/>
                  <a:gd name="T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88">
                    <a:moveTo>
                      <a:pt x="0" y="88"/>
                    </a:moveTo>
                    <a:lnTo>
                      <a:pt x="15" y="88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6" name="Freeform 555"/>
              <p:cNvSpPr>
                <a:spLocks/>
              </p:cNvSpPr>
              <p:nvPr/>
            </p:nvSpPr>
            <p:spPr bwMode="auto">
              <a:xfrm>
                <a:off x="1464" y="1388"/>
                <a:ext cx="134" cy="80"/>
              </a:xfrm>
              <a:custGeom>
                <a:avLst/>
                <a:gdLst>
                  <a:gd name="T0" fmla="*/ 0 w 147"/>
                  <a:gd name="T1" fmla="*/ 0 h 88"/>
                  <a:gd name="T2" fmla="*/ 66 w 147"/>
                  <a:gd name="T3" fmla="*/ 0 h 88"/>
                  <a:gd name="T4" fmla="*/ 134 w 147"/>
                  <a:gd name="T5" fmla="*/ 88 h 88"/>
                  <a:gd name="T6" fmla="*/ 147 w 147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8">
                    <a:moveTo>
                      <a:pt x="0" y="0"/>
                    </a:moveTo>
                    <a:lnTo>
                      <a:pt x="66" y="0"/>
                    </a:lnTo>
                    <a:lnTo>
                      <a:pt x="134" y="88"/>
                    </a:lnTo>
                    <a:lnTo>
                      <a:pt x="147" y="8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7" name="Rectangle 556"/>
              <p:cNvSpPr>
                <a:spLocks noChangeArrowheads="1"/>
              </p:cNvSpPr>
              <p:nvPr/>
            </p:nvSpPr>
            <p:spPr bwMode="auto">
              <a:xfrm>
                <a:off x="1463" y="147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A15237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8" name="Rectangle 557"/>
              <p:cNvSpPr>
                <a:spLocks noChangeArrowheads="1"/>
              </p:cNvSpPr>
              <p:nvPr/>
            </p:nvSpPr>
            <p:spPr bwMode="auto">
              <a:xfrm>
                <a:off x="1200" y="1479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163.4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9" name="Freeform 558"/>
              <p:cNvSpPr>
                <a:spLocks/>
              </p:cNvSpPr>
              <p:nvPr/>
            </p:nvSpPr>
            <p:spPr bwMode="auto">
              <a:xfrm>
                <a:off x="1385" y="1392"/>
                <a:ext cx="75" cy="110"/>
              </a:xfrm>
              <a:custGeom>
                <a:avLst/>
                <a:gdLst>
                  <a:gd name="T0" fmla="*/ 0 w 83"/>
                  <a:gd name="T1" fmla="*/ 122 h 122"/>
                  <a:gd name="T2" fmla="*/ 15 w 83"/>
                  <a:gd name="T3" fmla="*/ 122 h 122"/>
                  <a:gd name="T4" fmla="*/ 83 w 83"/>
                  <a:gd name="T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22">
                    <a:moveTo>
                      <a:pt x="0" y="122"/>
                    </a:moveTo>
                    <a:lnTo>
                      <a:pt x="15" y="122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0" name="Freeform 559"/>
              <p:cNvSpPr>
                <a:spLocks/>
              </p:cNvSpPr>
              <p:nvPr/>
            </p:nvSpPr>
            <p:spPr bwMode="auto">
              <a:xfrm>
                <a:off x="1464" y="1392"/>
                <a:ext cx="134" cy="110"/>
              </a:xfrm>
              <a:custGeom>
                <a:avLst/>
                <a:gdLst>
                  <a:gd name="T0" fmla="*/ 0 w 147"/>
                  <a:gd name="T1" fmla="*/ 0 h 122"/>
                  <a:gd name="T2" fmla="*/ 66 w 147"/>
                  <a:gd name="T3" fmla="*/ 0 h 122"/>
                  <a:gd name="T4" fmla="*/ 134 w 147"/>
                  <a:gd name="T5" fmla="*/ 122 h 122"/>
                  <a:gd name="T6" fmla="*/ 147 w 147"/>
                  <a:gd name="T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22">
                    <a:moveTo>
                      <a:pt x="0" y="0"/>
                    </a:moveTo>
                    <a:lnTo>
                      <a:pt x="66" y="0"/>
                    </a:lnTo>
                    <a:lnTo>
                      <a:pt x="134" y="122"/>
                    </a:lnTo>
                    <a:lnTo>
                      <a:pt x="147" y="12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1" name="Rectangle 560"/>
              <p:cNvSpPr>
                <a:spLocks noChangeArrowheads="1"/>
              </p:cNvSpPr>
              <p:nvPr/>
            </p:nvSpPr>
            <p:spPr bwMode="auto">
              <a:xfrm>
                <a:off x="1463" y="1510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A56720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62" name="Rectangle 561"/>
              <p:cNvSpPr>
                <a:spLocks noChangeArrowheads="1"/>
              </p:cNvSpPr>
              <p:nvPr/>
            </p:nvSpPr>
            <p:spPr bwMode="auto">
              <a:xfrm>
                <a:off x="1200" y="1513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163.8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63" name="Freeform 562"/>
              <p:cNvSpPr>
                <a:spLocks/>
              </p:cNvSpPr>
              <p:nvPr/>
            </p:nvSpPr>
            <p:spPr bwMode="auto">
              <a:xfrm>
                <a:off x="1385" y="1396"/>
                <a:ext cx="75" cy="141"/>
              </a:xfrm>
              <a:custGeom>
                <a:avLst/>
                <a:gdLst>
                  <a:gd name="T0" fmla="*/ 0 w 83"/>
                  <a:gd name="T1" fmla="*/ 155 h 155"/>
                  <a:gd name="T2" fmla="*/ 15 w 83"/>
                  <a:gd name="T3" fmla="*/ 155 h 155"/>
                  <a:gd name="T4" fmla="*/ 83 w 83"/>
                  <a:gd name="T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55">
                    <a:moveTo>
                      <a:pt x="0" y="155"/>
                    </a:moveTo>
                    <a:lnTo>
                      <a:pt x="15" y="155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4" name="Freeform 563"/>
              <p:cNvSpPr>
                <a:spLocks/>
              </p:cNvSpPr>
              <p:nvPr/>
            </p:nvSpPr>
            <p:spPr bwMode="auto">
              <a:xfrm>
                <a:off x="1464" y="1396"/>
                <a:ext cx="134" cy="141"/>
              </a:xfrm>
              <a:custGeom>
                <a:avLst/>
                <a:gdLst>
                  <a:gd name="T0" fmla="*/ 0 w 147"/>
                  <a:gd name="T1" fmla="*/ 0 h 155"/>
                  <a:gd name="T2" fmla="*/ 66 w 147"/>
                  <a:gd name="T3" fmla="*/ 0 h 155"/>
                  <a:gd name="T4" fmla="*/ 134 w 147"/>
                  <a:gd name="T5" fmla="*/ 155 h 155"/>
                  <a:gd name="T6" fmla="*/ 147 w 147"/>
                  <a:gd name="T7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55">
                    <a:moveTo>
                      <a:pt x="0" y="0"/>
                    </a:moveTo>
                    <a:lnTo>
                      <a:pt x="66" y="0"/>
                    </a:lnTo>
                    <a:lnTo>
                      <a:pt x="134" y="155"/>
                    </a:lnTo>
                    <a:lnTo>
                      <a:pt x="147" y="1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5" name="Rectangle 564"/>
              <p:cNvSpPr>
                <a:spLocks noChangeArrowheads="1"/>
              </p:cNvSpPr>
              <p:nvPr/>
            </p:nvSpPr>
            <p:spPr bwMode="auto">
              <a:xfrm>
                <a:off x="1463" y="1545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A15242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66" name="Rectangle 565"/>
              <p:cNvSpPr>
                <a:spLocks noChangeArrowheads="1"/>
              </p:cNvSpPr>
              <p:nvPr/>
            </p:nvSpPr>
            <p:spPr bwMode="auto">
              <a:xfrm>
                <a:off x="1200" y="1547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164.2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67" name="Freeform 566"/>
              <p:cNvSpPr>
                <a:spLocks/>
              </p:cNvSpPr>
              <p:nvPr/>
            </p:nvSpPr>
            <p:spPr bwMode="auto">
              <a:xfrm>
                <a:off x="1385" y="1400"/>
                <a:ext cx="75" cy="171"/>
              </a:xfrm>
              <a:custGeom>
                <a:avLst/>
                <a:gdLst>
                  <a:gd name="T0" fmla="*/ 0 w 83"/>
                  <a:gd name="T1" fmla="*/ 189 h 189"/>
                  <a:gd name="T2" fmla="*/ 15 w 83"/>
                  <a:gd name="T3" fmla="*/ 189 h 189"/>
                  <a:gd name="T4" fmla="*/ 83 w 83"/>
                  <a:gd name="T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89">
                    <a:moveTo>
                      <a:pt x="0" y="189"/>
                    </a:moveTo>
                    <a:lnTo>
                      <a:pt x="15" y="189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8" name="Freeform 567"/>
              <p:cNvSpPr>
                <a:spLocks/>
              </p:cNvSpPr>
              <p:nvPr/>
            </p:nvSpPr>
            <p:spPr bwMode="auto">
              <a:xfrm>
                <a:off x="1464" y="1400"/>
                <a:ext cx="134" cy="171"/>
              </a:xfrm>
              <a:custGeom>
                <a:avLst/>
                <a:gdLst>
                  <a:gd name="T0" fmla="*/ 0 w 147"/>
                  <a:gd name="T1" fmla="*/ 0 h 189"/>
                  <a:gd name="T2" fmla="*/ 66 w 147"/>
                  <a:gd name="T3" fmla="*/ 0 h 189"/>
                  <a:gd name="T4" fmla="*/ 134 w 147"/>
                  <a:gd name="T5" fmla="*/ 189 h 189"/>
                  <a:gd name="T6" fmla="*/ 147 w 147"/>
                  <a:gd name="T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89">
                    <a:moveTo>
                      <a:pt x="0" y="0"/>
                    </a:moveTo>
                    <a:lnTo>
                      <a:pt x="66" y="0"/>
                    </a:lnTo>
                    <a:lnTo>
                      <a:pt x="134" y="189"/>
                    </a:lnTo>
                    <a:lnTo>
                      <a:pt x="147" y="18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9" name="Rectangle 568"/>
              <p:cNvSpPr>
                <a:spLocks noChangeArrowheads="1"/>
              </p:cNvSpPr>
              <p:nvPr/>
            </p:nvSpPr>
            <p:spPr bwMode="auto">
              <a:xfrm>
                <a:off x="1463" y="1579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A26145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0" name="Rectangle 569"/>
              <p:cNvSpPr>
                <a:spLocks noChangeArrowheads="1"/>
              </p:cNvSpPr>
              <p:nvPr/>
            </p:nvSpPr>
            <p:spPr bwMode="auto">
              <a:xfrm>
                <a:off x="1599" y="1579"/>
                <a:ext cx="346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A6950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1" name="Rectangle 570"/>
              <p:cNvSpPr>
                <a:spLocks noChangeArrowheads="1"/>
              </p:cNvSpPr>
              <p:nvPr/>
            </p:nvSpPr>
            <p:spPr bwMode="auto">
              <a:xfrm>
                <a:off x="1200" y="1582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165.1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2" name="Freeform 571"/>
              <p:cNvSpPr>
                <a:spLocks/>
              </p:cNvSpPr>
              <p:nvPr/>
            </p:nvSpPr>
            <p:spPr bwMode="auto">
              <a:xfrm>
                <a:off x="1385" y="1410"/>
                <a:ext cx="75" cy="195"/>
              </a:xfrm>
              <a:custGeom>
                <a:avLst/>
                <a:gdLst>
                  <a:gd name="T0" fmla="*/ 0 w 83"/>
                  <a:gd name="T1" fmla="*/ 216 h 216"/>
                  <a:gd name="T2" fmla="*/ 15 w 83"/>
                  <a:gd name="T3" fmla="*/ 216 h 216"/>
                  <a:gd name="T4" fmla="*/ 83 w 83"/>
                  <a:gd name="T5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16">
                    <a:moveTo>
                      <a:pt x="0" y="216"/>
                    </a:moveTo>
                    <a:lnTo>
                      <a:pt x="15" y="216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3" name="Freeform 572"/>
              <p:cNvSpPr>
                <a:spLocks/>
              </p:cNvSpPr>
              <p:nvPr/>
            </p:nvSpPr>
            <p:spPr bwMode="auto">
              <a:xfrm>
                <a:off x="1464" y="1410"/>
                <a:ext cx="134" cy="195"/>
              </a:xfrm>
              <a:custGeom>
                <a:avLst/>
                <a:gdLst>
                  <a:gd name="T0" fmla="*/ 0 w 147"/>
                  <a:gd name="T1" fmla="*/ 0 h 216"/>
                  <a:gd name="T2" fmla="*/ 66 w 147"/>
                  <a:gd name="T3" fmla="*/ 0 h 216"/>
                  <a:gd name="T4" fmla="*/ 134 w 147"/>
                  <a:gd name="T5" fmla="*/ 216 h 216"/>
                  <a:gd name="T6" fmla="*/ 147 w 147"/>
                  <a:gd name="T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16">
                    <a:moveTo>
                      <a:pt x="0" y="0"/>
                    </a:moveTo>
                    <a:lnTo>
                      <a:pt x="66" y="0"/>
                    </a:lnTo>
                    <a:lnTo>
                      <a:pt x="134" y="216"/>
                    </a:lnTo>
                    <a:lnTo>
                      <a:pt x="147" y="21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4" name="Line 344"/>
              <p:cNvSpPr>
                <a:spLocks noChangeShapeType="1"/>
              </p:cNvSpPr>
              <p:nvPr/>
            </p:nvSpPr>
            <p:spPr bwMode="auto">
              <a:xfrm>
                <a:off x="1599" y="1594"/>
                <a:ext cx="0" cy="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5" name="Rectangle 574"/>
              <p:cNvSpPr>
                <a:spLocks noChangeArrowheads="1"/>
              </p:cNvSpPr>
              <p:nvPr/>
            </p:nvSpPr>
            <p:spPr bwMode="auto">
              <a:xfrm>
                <a:off x="1443" y="1614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5366981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6" name="Rectangle 575"/>
              <p:cNvSpPr>
                <a:spLocks noChangeArrowheads="1"/>
              </p:cNvSpPr>
              <p:nvPr/>
            </p:nvSpPr>
            <p:spPr bwMode="auto">
              <a:xfrm>
                <a:off x="1200" y="1616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168.9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7" name="Freeform 576"/>
              <p:cNvSpPr>
                <a:spLocks/>
              </p:cNvSpPr>
              <p:nvPr/>
            </p:nvSpPr>
            <p:spPr bwMode="auto">
              <a:xfrm>
                <a:off x="1385" y="1450"/>
                <a:ext cx="75" cy="190"/>
              </a:xfrm>
              <a:custGeom>
                <a:avLst/>
                <a:gdLst>
                  <a:gd name="T0" fmla="*/ 0 w 83"/>
                  <a:gd name="T1" fmla="*/ 209 h 209"/>
                  <a:gd name="T2" fmla="*/ 15 w 83"/>
                  <a:gd name="T3" fmla="*/ 209 h 209"/>
                  <a:gd name="T4" fmla="*/ 83 w 83"/>
                  <a:gd name="T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09">
                    <a:moveTo>
                      <a:pt x="0" y="209"/>
                    </a:moveTo>
                    <a:lnTo>
                      <a:pt x="15" y="209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8" name="Freeform 577"/>
              <p:cNvSpPr>
                <a:spLocks/>
              </p:cNvSpPr>
              <p:nvPr/>
            </p:nvSpPr>
            <p:spPr bwMode="auto">
              <a:xfrm>
                <a:off x="1464" y="1450"/>
                <a:ext cx="134" cy="190"/>
              </a:xfrm>
              <a:custGeom>
                <a:avLst/>
                <a:gdLst>
                  <a:gd name="T0" fmla="*/ 0 w 147"/>
                  <a:gd name="T1" fmla="*/ 0 h 209"/>
                  <a:gd name="T2" fmla="*/ 66 w 147"/>
                  <a:gd name="T3" fmla="*/ 0 h 209"/>
                  <a:gd name="T4" fmla="*/ 134 w 147"/>
                  <a:gd name="T5" fmla="*/ 209 h 209"/>
                  <a:gd name="T6" fmla="*/ 147 w 147"/>
                  <a:gd name="T7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09">
                    <a:moveTo>
                      <a:pt x="0" y="0"/>
                    </a:moveTo>
                    <a:lnTo>
                      <a:pt x="66" y="0"/>
                    </a:lnTo>
                    <a:lnTo>
                      <a:pt x="134" y="209"/>
                    </a:lnTo>
                    <a:lnTo>
                      <a:pt x="147" y="20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9" name="Rectangle 578"/>
              <p:cNvSpPr>
                <a:spLocks noChangeArrowheads="1"/>
              </p:cNvSpPr>
              <p:nvPr/>
            </p:nvSpPr>
            <p:spPr bwMode="auto">
              <a:xfrm>
                <a:off x="1443" y="1648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53_0524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0" name="Rectangle 579"/>
              <p:cNvSpPr>
                <a:spLocks noChangeArrowheads="1"/>
              </p:cNvSpPr>
              <p:nvPr/>
            </p:nvSpPr>
            <p:spPr bwMode="auto">
              <a:xfrm>
                <a:off x="1200" y="1651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180.3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1" name="Freeform 580"/>
              <p:cNvSpPr>
                <a:spLocks/>
              </p:cNvSpPr>
              <p:nvPr/>
            </p:nvSpPr>
            <p:spPr bwMode="auto">
              <a:xfrm>
                <a:off x="1385" y="1573"/>
                <a:ext cx="75" cy="101"/>
              </a:xfrm>
              <a:custGeom>
                <a:avLst/>
                <a:gdLst>
                  <a:gd name="T0" fmla="*/ 0 w 83"/>
                  <a:gd name="T1" fmla="*/ 112 h 112"/>
                  <a:gd name="T2" fmla="*/ 15 w 83"/>
                  <a:gd name="T3" fmla="*/ 112 h 112"/>
                  <a:gd name="T4" fmla="*/ 83 w 83"/>
                  <a:gd name="T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12">
                    <a:moveTo>
                      <a:pt x="0" y="112"/>
                    </a:moveTo>
                    <a:lnTo>
                      <a:pt x="15" y="112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2" name="Freeform 581"/>
              <p:cNvSpPr>
                <a:spLocks/>
              </p:cNvSpPr>
              <p:nvPr/>
            </p:nvSpPr>
            <p:spPr bwMode="auto">
              <a:xfrm>
                <a:off x="1464" y="1573"/>
                <a:ext cx="134" cy="101"/>
              </a:xfrm>
              <a:custGeom>
                <a:avLst/>
                <a:gdLst>
                  <a:gd name="T0" fmla="*/ 0 w 147"/>
                  <a:gd name="T1" fmla="*/ 0 h 112"/>
                  <a:gd name="T2" fmla="*/ 66 w 147"/>
                  <a:gd name="T3" fmla="*/ 0 h 112"/>
                  <a:gd name="T4" fmla="*/ 134 w 147"/>
                  <a:gd name="T5" fmla="*/ 112 h 112"/>
                  <a:gd name="T6" fmla="*/ 147 w 147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2">
                    <a:moveTo>
                      <a:pt x="0" y="0"/>
                    </a:moveTo>
                    <a:lnTo>
                      <a:pt x="66" y="0"/>
                    </a:lnTo>
                    <a:lnTo>
                      <a:pt x="134" y="112"/>
                    </a:lnTo>
                    <a:lnTo>
                      <a:pt x="147" y="1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3" name="Rectangle 582"/>
              <p:cNvSpPr>
                <a:spLocks noChangeArrowheads="1"/>
              </p:cNvSpPr>
              <p:nvPr/>
            </p:nvSpPr>
            <p:spPr bwMode="auto">
              <a:xfrm>
                <a:off x="1463" y="1682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A17309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4" name="Rectangle 583"/>
              <p:cNvSpPr>
                <a:spLocks noChangeArrowheads="1"/>
              </p:cNvSpPr>
              <p:nvPr/>
            </p:nvSpPr>
            <p:spPr bwMode="auto">
              <a:xfrm>
                <a:off x="1200" y="1685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185.4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5" name="Freeform 584"/>
              <p:cNvSpPr>
                <a:spLocks/>
              </p:cNvSpPr>
              <p:nvPr/>
            </p:nvSpPr>
            <p:spPr bwMode="auto">
              <a:xfrm>
                <a:off x="1385" y="1627"/>
                <a:ext cx="75" cy="82"/>
              </a:xfrm>
              <a:custGeom>
                <a:avLst/>
                <a:gdLst>
                  <a:gd name="T0" fmla="*/ 0 w 83"/>
                  <a:gd name="T1" fmla="*/ 90 h 90"/>
                  <a:gd name="T2" fmla="*/ 15 w 83"/>
                  <a:gd name="T3" fmla="*/ 90 h 90"/>
                  <a:gd name="T4" fmla="*/ 83 w 83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90">
                    <a:moveTo>
                      <a:pt x="0" y="90"/>
                    </a:moveTo>
                    <a:lnTo>
                      <a:pt x="15" y="90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6" name="Freeform 585"/>
              <p:cNvSpPr>
                <a:spLocks/>
              </p:cNvSpPr>
              <p:nvPr/>
            </p:nvSpPr>
            <p:spPr bwMode="auto">
              <a:xfrm>
                <a:off x="1464" y="1627"/>
                <a:ext cx="134" cy="82"/>
              </a:xfrm>
              <a:custGeom>
                <a:avLst/>
                <a:gdLst>
                  <a:gd name="T0" fmla="*/ 0 w 147"/>
                  <a:gd name="T1" fmla="*/ 0 h 90"/>
                  <a:gd name="T2" fmla="*/ 66 w 147"/>
                  <a:gd name="T3" fmla="*/ 0 h 90"/>
                  <a:gd name="T4" fmla="*/ 134 w 147"/>
                  <a:gd name="T5" fmla="*/ 90 h 90"/>
                  <a:gd name="T6" fmla="*/ 147 w 147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90">
                    <a:moveTo>
                      <a:pt x="0" y="0"/>
                    </a:moveTo>
                    <a:lnTo>
                      <a:pt x="66" y="0"/>
                    </a:lnTo>
                    <a:lnTo>
                      <a:pt x="134" y="90"/>
                    </a:lnTo>
                    <a:lnTo>
                      <a:pt x="147" y="9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7" name="Rectangle 586"/>
              <p:cNvSpPr>
                <a:spLocks noChangeArrowheads="1"/>
              </p:cNvSpPr>
              <p:nvPr/>
            </p:nvSpPr>
            <p:spPr bwMode="auto">
              <a:xfrm>
                <a:off x="1463" y="1717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A47689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8" name="Rectangle 587"/>
              <p:cNvSpPr>
                <a:spLocks noChangeArrowheads="1"/>
              </p:cNvSpPr>
              <p:nvPr/>
            </p:nvSpPr>
            <p:spPr bwMode="auto">
              <a:xfrm>
                <a:off x="1574" y="1717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A52248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9" name="Rectangle 588"/>
              <p:cNvSpPr>
                <a:spLocks noChangeArrowheads="1"/>
              </p:cNvSpPr>
              <p:nvPr/>
            </p:nvSpPr>
            <p:spPr bwMode="auto">
              <a:xfrm>
                <a:off x="1200" y="1720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187.2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0" name="Freeform 589"/>
              <p:cNvSpPr>
                <a:spLocks/>
              </p:cNvSpPr>
              <p:nvPr/>
            </p:nvSpPr>
            <p:spPr bwMode="auto">
              <a:xfrm>
                <a:off x="1385" y="1646"/>
                <a:ext cx="75" cy="97"/>
              </a:xfrm>
              <a:custGeom>
                <a:avLst/>
                <a:gdLst>
                  <a:gd name="T0" fmla="*/ 0 w 83"/>
                  <a:gd name="T1" fmla="*/ 107 h 107"/>
                  <a:gd name="T2" fmla="*/ 15 w 83"/>
                  <a:gd name="T3" fmla="*/ 107 h 107"/>
                  <a:gd name="T4" fmla="*/ 83 w 83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07">
                    <a:moveTo>
                      <a:pt x="0" y="107"/>
                    </a:moveTo>
                    <a:lnTo>
                      <a:pt x="15" y="107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1" name="Freeform 590"/>
              <p:cNvSpPr>
                <a:spLocks/>
              </p:cNvSpPr>
              <p:nvPr/>
            </p:nvSpPr>
            <p:spPr bwMode="auto">
              <a:xfrm>
                <a:off x="1464" y="1646"/>
                <a:ext cx="134" cy="97"/>
              </a:xfrm>
              <a:custGeom>
                <a:avLst/>
                <a:gdLst>
                  <a:gd name="T0" fmla="*/ 0 w 147"/>
                  <a:gd name="T1" fmla="*/ 0 h 107"/>
                  <a:gd name="T2" fmla="*/ 66 w 147"/>
                  <a:gd name="T3" fmla="*/ 0 h 107"/>
                  <a:gd name="T4" fmla="*/ 134 w 147"/>
                  <a:gd name="T5" fmla="*/ 107 h 107"/>
                  <a:gd name="T6" fmla="*/ 147 w 147"/>
                  <a:gd name="T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07">
                    <a:moveTo>
                      <a:pt x="0" y="0"/>
                    </a:moveTo>
                    <a:lnTo>
                      <a:pt x="66" y="0"/>
                    </a:lnTo>
                    <a:lnTo>
                      <a:pt x="134" y="107"/>
                    </a:lnTo>
                    <a:lnTo>
                      <a:pt x="147" y="10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2" name="Line 362"/>
              <p:cNvSpPr>
                <a:spLocks noChangeShapeType="1"/>
              </p:cNvSpPr>
              <p:nvPr/>
            </p:nvSpPr>
            <p:spPr bwMode="auto">
              <a:xfrm>
                <a:off x="1599" y="1731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3" name="Rectangle 592"/>
              <p:cNvSpPr>
                <a:spLocks noChangeArrowheads="1"/>
              </p:cNvSpPr>
              <p:nvPr/>
            </p:nvSpPr>
            <p:spPr bwMode="auto">
              <a:xfrm>
                <a:off x="1463" y="1751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A61559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" name="Rectangle 593"/>
              <p:cNvSpPr>
                <a:spLocks noChangeArrowheads="1"/>
              </p:cNvSpPr>
              <p:nvPr/>
            </p:nvSpPr>
            <p:spPr bwMode="auto">
              <a:xfrm>
                <a:off x="1200" y="1754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189.0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5" name="Freeform 594"/>
              <p:cNvSpPr>
                <a:spLocks/>
              </p:cNvSpPr>
              <p:nvPr/>
            </p:nvSpPr>
            <p:spPr bwMode="auto">
              <a:xfrm>
                <a:off x="1385" y="1665"/>
                <a:ext cx="75" cy="112"/>
              </a:xfrm>
              <a:custGeom>
                <a:avLst/>
                <a:gdLst>
                  <a:gd name="T0" fmla="*/ 0 w 83"/>
                  <a:gd name="T1" fmla="*/ 124 h 124"/>
                  <a:gd name="T2" fmla="*/ 15 w 83"/>
                  <a:gd name="T3" fmla="*/ 124 h 124"/>
                  <a:gd name="T4" fmla="*/ 83 w 83"/>
                  <a:gd name="T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24">
                    <a:moveTo>
                      <a:pt x="0" y="124"/>
                    </a:moveTo>
                    <a:lnTo>
                      <a:pt x="15" y="124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6" name="Freeform 595"/>
              <p:cNvSpPr>
                <a:spLocks/>
              </p:cNvSpPr>
              <p:nvPr/>
            </p:nvSpPr>
            <p:spPr bwMode="auto">
              <a:xfrm>
                <a:off x="1464" y="1665"/>
                <a:ext cx="134" cy="112"/>
              </a:xfrm>
              <a:custGeom>
                <a:avLst/>
                <a:gdLst>
                  <a:gd name="T0" fmla="*/ 0 w 147"/>
                  <a:gd name="T1" fmla="*/ 0 h 124"/>
                  <a:gd name="T2" fmla="*/ 66 w 147"/>
                  <a:gd name="T3" fmla="*/ 0 h 124"/>
                  <a:gd name="T4" fmla="*/ 134 w 147"/>
                  <a:gd name="T5" fmla="*/ 124 h 124"/>
                  <a:gd name="T6" fmla="*/ 147 w 147"/>
                  <a:gd name="T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24">
                    <a:moveTo>
                      <a:pt x="0" y="0"/>
                    </a:moveTo>
                    <a:lnTo>
                      <a:pt x="66" y="0"/>
                    </a:lnTo>
                    <a:lnTo>
                      <a:pt x="134" y="124"/>
                    </a:lnTo>
                    <a:lnTo>
                      <a:pt x="147" y="12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7" name="Rectangle 596"/>
              <p:cNvSpPr>
                <a:spLocks noChangeArrowheads="1"/>
              </p:cNvSpPr>
              <p:nvPr/>
            </p:nvSpPr>
            <p:spPr bwMode="auto">
              <a:xfrm>
                <a:off x="1463" y="178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A19829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8" name="Rectangle 597"/>
              <p:cNvSpPr>
                <a:spLocks noChangeArrowheads="1"/>
              </p:cNvSpPr>
              <p:nvPr/>
            </p:nvSpPr>
            <p:spPr bwMode="auto">
              <a:xfrm>
                <a:off x="1574" y="178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A19833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9" name="Rectangle 598"/>
              <p:cNvSpPr>
                <a:spLocks noChangeArrowheads="1"/>
              </p:cNvSpPr>
              <p:nvPr/>
            </p:nvSpPr>
            <p:spPr bwMode="auto">
              <a:xfrm>
                <a:off x="1685" y="178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A19834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0" name="Rectangle 599"/>
              <p:cNvSpPr>
                <a:spLocks noChangeArrowheads="1"/>
              </p:cNvSpPr>
              <p:nvPr/>
            </p:nvSpPr>
            <p:spPr bwMode="auto">
              <a:xfrm>
                <a:off x="1200" y="1788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191.4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1" name="Freeform 600"/>
              <p:cNvSpPr>
                <a:spLocks/>
              </p:cNvSpPr>
              <p:nvPr/>
            </p:nvSpPr>
            <p:spPr bwMode="auto">
              <a:xfrm>
                <a:off x="1385" y="1691"/>
                <a:ext cx="75" cy="121"/>
              </a:xfrm>
              <a:custGeom>
                <a:avLst/>
                <a:gdLst>
                  <a:gd name="T0" fmla="*/ 0 w 83"/>
                  <a:gd name="T1" fmla="*/ 133 h 133"/>
                  <a:gd name="T2" fmla="*/ 15 w 83"/>
                  <a:gd name="T3" fmla="*/ 133 h 133"/>
                  <a:gd name="T4" fmla="*/ 83 w 83"/>
                  <a:gd name="T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33">
                    <a:moveTo>
                      <a:pt x="0" y="133"/>
                    </a:moveTo>
                    <a:lnTo>
                      <a:pt x="15" y="13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2" name="Freeform 601"/>
              <p:cNvSpPr>
                <a:spLocks/>
              </p:cNvSpPr>
              <p:nvPr/>
            </p:nvSpPr>
            <p:spPr bwMode="auto">
              <a:xfrm>
                <a:off x="1464" y="1691"/>
                <a:ext cx="134" cy="121"/>
              </a:xfrm>
              <a:custGeom>
                <a:avLst/>
                <a:gdLst>
                  <a:gd name="T0" fmla="*/ 0 w 147"/>
                  <a:gd name="T1" fmla="*/ 0 h 133"/>
                  <a:gd name="T2" fmla="*/ 66 w 147"/>
                  <a:gd name="T3" fmla="*/ 0 h 133"/>
                  <a:gd name="T4" fmla="*/ 134 w 147"/>
                  <a:gd name="T5" fmla="*/ 133 h 133"/>
                  <a:gd name="T6" fmla="*/ 147 w 147"/>
                  <a:gd name="T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33">
                    <a:moveTo>
                      <a:pt x="0" y="0"/>
                    </a:moveTo>
                    <a:lnTo>
                      <a:pt x="66" y="0"/>
                    </a:lnTo>
                    <a:lnTo>
                      <a:pt x="134" y="133"/>
                    </a:lnTo>
                    <a:lnTo>
                      <a:pt x="147" y="13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3" name="Line 373"/>
              <p:cNvSpPr>
                <a:spLocks noChangeShapeType="1"/>
              </p:cNvSpPr>
              <p:nvPr/>
            </p:nvSpPr>
            <p:spPr bwMode="auto">
              <a:xfrm>
                <a:off x="1599" y="1800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4" name="Rectangle 603"/>
              <p:cNvSpPr>
                <a:spLocks noChangeArrowheads="1"/>
              </p:cNvSpPr>
              <p:nvPr/>
            </p:nvSpPr>
            <p:spPr bwMode="auto">
              <a:xfrm>
                <a:off x="1443" y="1820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51_0805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5" name="Rectangle 604"/>
              <p:cNvSpPr>
                <a:spLocks noChangeArrowheads="1"/>
              </p:cNvSpPr>
              <p:nvPr/>
            </p:nvSpPr>
            <p:spPr bwMode="auto">
              <a:xfrm>
                <a:off x="1200" y="1823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194.4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Freeform 605"/>
              <p:cNvSpPr>
                <a:spLocks/>
              </p:cNvSpPr>
              <p:nvPr/>
            </p:nvSpPr>
            <p:spPr bwMode="auto">
              <a:xfrm>
                <a:off x="1385" y="1723"/>
                <a:ext cx="75" cy="123"/>
              </a:xfrm>
              <a:custGeom>
                <a:avLst/>
                <a:gdLst>
                  <a:gd name="T0" fmla="*/ 0 w 83"/>
                  <a:gd name="T1" fmla="*/ 136 h 136"/>
                  <a:gd name="T2" fmla="*/ 15 w 83"/>
                  <a:gd name="T3" fmla="*/ 136 h 136"/>
                  <a:gd name="T4" fmla="*/ 83 w 83"/>
                  <a:gd name="T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36">
                    <a:moveTo>
                      <a:pt x="0" y="136"/>
                    </a:moveTo>
                    <a:lnTo>
                      <a:pt x="15" y="136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7" name="Freeform 606"/>
              <p:cNvSpPr>
                <a:spLocks/>
              </p:cNvSpPr>
              <p:nvPr/>
            </p:nvSpPr>
            <p:spPr bwMode="auto">
              <a:xfrm>
                <a:off x="1464" y="1723"/>
                <a:ext cx="134" cy="123"/>
              </a:xfrm>
              <a:custGeom>
                <a:avLst/>
                <a:gdLst>
                  <a:gd name="T0" fmla="*/ 0 w 147"/>
                  <a:gd name="T1" fmla="*/ 0 h 136"/>
                  <a:gd name="T2" fmla="*/ 66 w 147"/>
                  <a:gd name="T3" fmla="*/ 0 h 136"/>
                  <a:gd name="T4" fmla="*/ 134 w 147"/>
                  <a:gd name="T5" fmla="*/ 136 h 136"/>
                  <a:gd name="T6" fmla="*/ 147 w 147"/>
                  <a:gd name="T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36">
                    <a:moveTo>
                      <a:pt x="0" y="0"/>
                    </a:moveTo>
                    <a:lnTo>
                      <a:pt x="66" y="0"/>
                    </a:lnTo>
                    <a:lnTo>
                      <a:pt x="134" y="136"/>
                    </a:lnTo>
                    <a:lnTo>
                      <a:pt x="147" y="1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8" name="Rectangle 607"/>
              <p:cNvSpPr>
                <a:spLocks noChangeArrowheads="1"/>
              </p:cNvSpPr>
              <p:nvPr/>
            </p:nvSpPr>
            <p:spPr bwMode="auto">
              <a:xfrm>
                <a:off x="1443" y="1855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51_0783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608"/>
              <p:cNvSpPr>
                <a:spLocks noChangeArrowheads="1"/>
              </p:cNvSpPr>
              <p:nvPr/>
            </p:nvSpPr>
            <p:spPr bwMode="auto">
              <a:xfrm>
                <a:off x="1200" y="1857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200.4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Freeform 609"/>
              <p:cNvSpPr>
                <a:spLocks/>
              </p:cNvSpPr>
              <p:nvPr/>
            </p:nvSpPr>
            <p:spPr bwMode="auto">
              <a:xfrm>
                <a:off x="1385" y="1787"/>
                <a:ext cx="75" cy="94"/>
              </a:xfrm>
              <a:custGeom>
                <a:avLst/>
                <a:gdLst>
                  <a:gd name="T0" fmla="*/ 0 w 83"/>
                  <a:gd name="T1" fmla="*/ 103 h 103"/>
                  <a:gd name="T2" fmla="*/ 15 w 83"/>
                  <a:gd name="T3" fmla="*/ 103 h 103"/>
                  <a:gd name="T4" fmla="*/ 83 w 83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03">
                    <a:moveTo>
                      <a:pt x="0" y="103"/>
                    </a:moveTo>
                    <a:lnTo>
                      <a:pt x="15" y="10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1" name="Freeform 610"/>
              <p:cNvSpPr>
                <a:spLocks/>
              </p:cNvSpPr>
              <p:nvPr/>
            </p:nvSpPr>
            <p:spPr bwMode="auto">
              <a:xfrm>
                <a:off x="1464" y="1787"/>
                <a:ext cx="134" cy="94"/>
              </a:xfrm>
              <a:custGeom>
                <a:avLst/>
                <a:gdLst>
                  <a:gd name="T0" fmla="*/ 0 w 147"/>
                  <a:gd name="T1" fmla="*/ 0 h 103"/>
                  <a:gd name="T2" fmla="*/ 66 w 147"/>
                  <a:gd name="T3" fmla="*/ 0 h 103"/>
                  <a:gd name="T4" fmla="*/ 134 w 147"/>
                  <a:gd name="T5" fmla="*/ 103 h 103"/>
                  <a:gd name="T6" fmla="*/ 147 w 14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03">
                    <a:moveTo>
                      <a:pt x="0" y="0"/>
                    </a:moveTo>
                    <a:lnTo>
                      <a:pt x="66" y="0"/>
                    </a:lnTo>
                    <a:lnTo>
                      <a:pt x="134" y="103"/>
                    </a:lnTo>
                    <a:lnTo>
                      <a:pt x="147" y="10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2" name="Rectangle 611"/>
              <p:cNvSpPr>
                <a:spLocks noChangeArrowheads="1"/>
              </p:cNvSpPr>
              <p:nvPr/>
            </p:nvSpPr>
            <p:spPr bwMode="auto">
              <a:xfrm>
                <a:off x="1443" y="1889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51_0095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3" name="Rectangle 612"/>
              <p:cNvSpPr>
                <a:spLocks noChangeArrowheads="1"/>
              </p:cNvSpPr>
              <p:nvPr/>
            </p:nvSpPr>
            <p:spPr bwMode="auto">
              <a:xfrm>
                <a:off x="1567" y="1889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53_0929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613"/>
              <p:cNvSpPr>
                <a:spLocks noChangeArrowheads="1"/>
              </p:cNvSpPr>
              <p:nvPr/>
            </p:nvSpPr>
            <p:spPr bwMode="auto">
              <a:xfrm>
                <a:off x="1690" y="1889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53_0930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5" name="Rectangle 614"/>
              <p:cNvSpPr>
                <a:spLocks noChangeArrowheads="1"/>
              </p:cNvSpPr>
              <p:nvPr/>
            </p:nvSpPr>
            <p:spPr bwMode="auto">
              <a:xfrm>
                <a:off x="1200" y="1892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201.1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6" name="Freeform 615"/>
              <p:cNvSpPr>
                <a:spLocks/>
              </p:cNvSpPr>
              <p:nvPr/>
            </p:nvSpPr>
            <p:spPr bwMode="auto">
              <a:xfrm>
                <a:off x="1385" y="1795"/>
                <a:ext cx="75" cy="120"/>
              </a:xfrm>
              <a:custGeom>
                <a:avLst/>
                <a:gdLst>
                  <a:gd name="T0" fmla="*/ 0 w 83"/>
                  <a:gd name="T1" fmla="*/ 133 h 133"/>
                  <a:gd name="T2" fmla="*/ 15 w 83"/>
                  <a:gd name="T3" fmla="*/ 133 h 133"/>
                  <a:gd name="T4" fmla="*/ 83 w 83"/>
                  <a:gd name="T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33">
                    <a:moveTo>
                      <a:pt x="0" y="133"/>
                    </a:moveTo>
                    <a:lnTo>
                      <a:pt x="15" y="13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7" name="Freeform 616"/>
              <p:cNvSpPr>
                <a:spLocks/>
              </p:cNvSpPr>
              <p:nvPr/>
            </p:nvSpPr>
            <p:spPr bwMode="auto">
              <a:xfrm>
                <a:off x="1464" y="1795"/>
                <a:ext cx="134" cy="120"/>
              </a:xfrm>
              <a:custGeom>
                <a:avLst/>
                <a:gdLst>
                  <a:gd name="T0" fmla="*/ 0 w 147"/>
                  <a:gd name="T1" fmla="*/ 0 h 133"/>
                  <a:gd name="T2" fmla="*/ 66 w 147"/>
                  <a:gd name="T3" fmla="*/ 0 h 133"/>
                  <a:gd name="T4" fmla="*/ 134 w 147"/>
                  <a:gd name="T5" fmla="*/ 133 h 133"/>
                  <a:gd name="T6" fmla="*/ 147 w 147"/>
                  <a:gd name="T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33">
                    <a:moveTo>
                      <a:pt x="0" y="0"/>
                    </a:moveTo>
                    <a:lnTo>
                      <a:pt x="66" y="0"/>
                    </a:lnTo>
                    <a:lnTo>
                      <a:pt x="134" y="133"/>
                    </a:lnTo>
                    <a:lnTo>
                      <a:pt x="147" y="13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8" name="Line 388"/>
              <p:cNvSpPr>
                <a:spLocks noChangeShapeType="1"/>
              </p:cNvSpPr>
              <p:nvPr/>
            </p:nvSpPr>
            <p:spPr bwMode="auto">
              <a:xfrm>
                <a:off x="1599" y="1903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9" name="Rectangle 618"/>
              <p:cNvSpPr>
                <a:spLocks noChangeArrowheads="1"/>
              </p:cNvSpPr>
              <p:nvPr/>
            </p:nvSpPr>
            <p:spPr bwMode="auto">
              <a:xfrm>
                <a:off x="1463" y="192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A10668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20" name="Rectangle 619"/>
              <p:cNvSpPr>
                <a:spLocks noChangeArrowheads="1"/>
              </p:cNvSpPr>
              <p:nvPr/>
            </p:nvSpPr>
            <p:spPr bwMode="auto">
              <a:xfrm>
                <a:off x="1200" y="1926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202.6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21" name="Freeform 620"/>
              <p:cNvSpPr>
                <a:spLocks/>
              </p:cNvSpPr>
              <p:nvPr/>
            </p:nvSpPr>
            <p:spPr bwMode="auto">
              <a:xfrm>
                <a:off x="1385" y="1811"/>
                <a:ext cx="75" cy="139"/>
              </a:xfrm>
              <a:custGeom>
                <a:avLst/>
                <a:gdLst>
                  <a:gd name="T0" fmla="*/ 0 w 83"/>
                  <a:gd name="T1" fmla="*/ 153 h 153"/>
                  <a:gd name="T2" fmla="*/ 15 w 83"/>
                  <a:gd name="T3" fmla="*/ 153 h 153"/>
                  <a:gd name="T4" fmla="*/ 83 w 83"/>
                  <a:gd name="T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53">
                    <a:moveTo>
                      <a:pt x="0" y="153"/>
                    </a:moveTo>
                    <a:lnTo>
                      <a:pt x="15" y="15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2" name="Freeform 621"/>
              <p:cNvSpPr>
                <a:spLocks/>
              </p:cNvSpPr>
              <p:nvPr/>
            </p:nvSpPr>
            <p:spPr bwMode="auto">
              <a:xfrm>
                <a:off x="1464" y="1811"/>
                <a:ext cx="134" cy="139"/>
              </a:xfrm>
              <a:custGeom>
                <a:avLst/>
                <a:gdLst>
                  <a:gd name="T0" fmla="*/ 0 w 147"/>
                  <a:gd name="T1" fmla="*/ 0 h 153"/>
                  <a:gd name="T2" fmla="*/ 66 w 147"/>
                  <a:gd name="T3" fmla="*/ 0 h 153"/>
                  <a:gd name="T4" fmla="*/ 134 w 147"/>
                  <a:gd name="T5" fmla="*/ 153 h 153"/>
                  <a:gd name="T6" fmla="*/ 147 w 147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53">
                    <a:moveTo>
                      <a:pt x="0" y="0"/>
                    </a:moveTo>
                    <a:lnTo>
                      <a:pt x="66" y="0"/>
                    </a:lnTo>
                    <a:lnTo>
                      <a:pt x="134" y="153"/>
                    </a:lnTo>
                    <a:lnTo>
                      <a:pt x="147" y="15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3" name="Rectangle 622"/>
              <p:cNvSpPr>
                <a:spLocks noChangeArrowheads="1"/>
              </p:cNvSpPr>
              <p:nvPr/>
            </p:nvSpPr>
            <p:spPr bwMode="auto">
              <a:xfrm>
                <a:off x="1463" y="1958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A10672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24" name="Rectangle 623"/>
              <p:cNvSpPr>
                <a:spLocks noChangeArrowheads="1"/>
              </p:cNvSpPr>
              <p:nvPr/>
            </p:nvSpPr>
            <p:spPr bwMode="auto">
              <a:xfrm>
                <a:off x="1574" y="1958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A10673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25" name="Rectangle 624"/>
              <p:cNvSpPr>
                <a:spLocks noChangeArrowheads="1"/>
              </p:cNvSpPr>
              <p:nvPr/>
            </p:nvSpPr>
            <p:spPr bwMode="auto">
              <a:xfrm>
                <a:off x="1200" y="1961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204.1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26" name="Freeform 625"/>
              <p:cNvSpPr>
                <a:spLocks/>
              </p:cNvSpPr>
              <p:nvPr/>
            </p:nvSpPr>
            <p:spPr bwMode="auto">
              <a:xfrm>
                <a:off x="1385" y="1827"/>
                <a:ext cx="75" cy="157"/>
              </a:xfrm>
              <a:custGeom>
                <a:avLst/>
                <a:gdLst>
                  <a:gd name="T0" fmla="*/ 0 w 83"/>
                  <a:gd name="T1" fmla="*/ 173 h 173"/>
                  <a:gd name="T2" fmla="*/ 15 w 83"/>
                  <a:gd name="T3" fmla="*/ 173 h 173"/>
                  <a:gd name="T4" fmla="*/ 83 w 83"/>
                  <a:gd name="T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73">
                    <a:moveTo>
                      <a:pt x="0" y="173"/>
                    </a:moveTo>
                    <a:lnTo>
                      <a:pt x="15" y="17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7" name="Freeform 626"/>
              <p:cNvSpPr>
                <a:spLocks/>
              </p:cNvSpPr>
              <p:nvPr/>
            </p:nvSpPr>
            <p:spPr bwMode="auto">
              <a:xfrm>
                <a:off x="1464" y="1827"/>
                <a:ext cx="134" cy="157"/>
              </a:xfrm>
              <a:custGeom>
                <a:avLst/>
                <a:gdLst>
                  <a:gd name="T0" fmla="*/ 0 w 147"/>
                  <a:gd name="T1" fmla="*/ 0 h 173"/>
                  <a:gd name="T2" fmla="*/ 66 w 147"/>
                  <a:gd name="T3" fmla="*/ 0 h 173"/>
                  <a:gd name="T4" fmla="*/ 134 w 147"/>
                  <a:gd name="T5" fmla="*/ 173 h 173"/>
                  <a:gd name="T6" fmla="*/ 147 w 147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73">
                    <a:moveTo>
                      <a:pt x="0" y="0"/>
                    </a:moveTo>
                    <a:lnTo>
                      <a:pt x="66" y="0"/>
                    </a:lnTo>
                    <a:lnTo>
                      <a:pt x="134" y="173"/>
                    </a:lnTo>
                    <a:lnTo>
                      <a:pt x="147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8" name="Line 398"/>
              <p:cNvSpPr>
                <a:spLocks noChangeShapeType="1"/>
              </p:cNvSpPr>
              <p:nvPr/>
            </p:nvSpPr>
            <p:spPr bwMode="auto">
              <a:xfrm>
                <a:off x="1599" y="1972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9" name="Rectangle 628"/>
              <p:cNvSpPr>
                <a:spLocks noChangeArrowheads="1"/>
              </p:cNvSpPr>
              <p:nvPr/>
            </p:nvSpPr>
            <p:spPr bwMode="auto">
              <a:xfrm>
                <a:off x="1463" y="1992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A25187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30" name="Rectangle 629"/>
              <p:cNvSpPr>
                <a:spLocks noChangeArrowheads="1"/>
              </p:cNvSpPr>
              <p:nvPr/>
            </p:nvSpPr>
            <p:spPr bwMode="auto">
              <a:xfrm>
                <a:off x="1200" y="1995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208.3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31" name="Freeform 630"/>
              <p:cNvSpPr>
                <a:spLocks/>
              </p:cNvSpPr>
              <p:nvPr/>
            </p:nvSpPr>
            <p:spPr bwMode="auto">
              <a:xfrm>
                <a:off x="1385" y="1872"/>
                <a:ext cx="75" cy="146"/>
              </a:xfrm>
              <a:custGeom>
                <a:avLst/>
                <a:gdLst>
                  <a:gd name="T0" fmla="*/ 0 w 83"/>
                  <a:gd name="T1" fmla="*/ 162 h 162"/>
                  <a:gd name="T2" fmla="*/ 15 w 83"/>
                  <a:gd name="T3" fmla="*/ 162 h 162"/>
                  <a:gd name="T4" fmla="*/ 83 w 83"/>
                  <a:gd name="T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62">
                    <a:moveTo>
                      <a:pt x="0" y="162"/>
                    </a:moveTo>
                    <a:lnTo>
                      <a:pt x="15" y="162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2" name="Freeform 631"/>
              <p:cNvSpPr>
                <a:spLocks/>
              </p:cNvSpPr>
              <p:nvPr/>
            </p:nvSpPr>
            <p:spPr bwMode="auto">
              <a:xfrm>
                <a:off x="1464" y="1872"/>
                <a:ext cx="134" cy="146"/>
              </a:xfrm>
              <a:custGeom>
                <a:avLst/>
                <a:gdLst>
                  <a:gd name="T0" fmla="*/ 0 w 147"/>
                  <a:gd name="T1" fmla="*/ 0 h 162"/>
                  <a:gd name="T2" fmla="*/ 66 w 147"/>
                  <a:gd name="T3" fmla="*/ 0 h 162"/>
                  <a:gd name="T4" fmla="*/ 134 w 147"/>
                  <a:gd name="T5" fmla="*/ 162 h 162"/>
                  <a:gd name="T6" fmla="*/ 147 w 147"/>
                  <a:gd name="T7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62">
                    <a:moveTo>
                      <a:pt x="0" y="0"/>
                    </a:moveTo>
                    <a:lnTo>
                      <a:pt x="66" y="0"/>
                    </a:lnTo>
                    <a:lnTo>
                      <a:pt x="134" y="162"/>
                    </a:lnTo>
                    <a:lnTo>
                      <a:pt x="147" y="16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3" name="Rectangle 632"/>
              <p:cNvSpPr>
                <a:spLocks noChangeArrowheads="1"/>
              </p:cNvSpPr>
              <p:nvPr/>
            </p:nvSpPr>
            <p:spPr bwMode="auto">
              <a:xfrm>
                <a:off x="1443" y="2027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53_0635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34" name="Rectangle 633"/>
              <p:cNvSpPr>
                <a:spLocks noChangeArrowheads="1"/>
              </p:cNvSpPr>
              <p:nvPr/>
            </p:nvSpPr>
            <p:spPr bwMode="auto">
              <a:xfrm>
                <a:off x="1200" y="2029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210.1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35" name="Freeform 634"/>
              <p:cNvSpPr>
                <a:spLocks/>
              </p:cNvSpPr>
              <p:nvPr/>
            </p:nvSpPr>
            <p:spPr bwMode="auto">
              <a:xfrm>
                <a:off x="1385" y="1891"/>
                <a:ext cx="75" cy="162"/>
              </a:xfrm>
              <a:custGeom>
                <a:avLst/>
                <a:gdLst>
                  <a:gd name="T0" fmla="*/ 0 w 83"/>
                  <a:gd name="T1" fmla="*/ 179 h 179"/>
                  <a:gd name="T2" fmla="*/ 15 w 83"/>
                  <a:gd name="T3" fmla="*/ 179 h 179"/>
                  <a:gd name="T4" fmla="*/ 83 w 83"/>
                  <a:gd name="T5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79">
                    <a:moveTo>
                      <a:pt x="0" y="179"/>
                    </a:moveTo>
                    <a:lnTo>
                      <a:pt x="15" y="179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1200" y="1891"/>
              <a:ext cx="958" cy="1645"/>
              <a:chOff x="1200" y="1891"/>
              <a:chExt cx="958" cy="1645"/>
            </a:xfrm>
          </p:grpSpPr>
          <p:sp>
            <p:nvSpPr>
              <p:cNvPr id="236" name="Freeform 235"/>
              <p:cNvSpPr>
                <a:spLocks/>
              </p:cNvSpPr>
              <p:nvPr/>
            </p:nvSpPr>
            <p:spPr bwMode="auto">
              <a:xfrm>
                <a:off x="1464" y="1891"/>
                <a:ext cx="134" cy="162"/>
              </a:xfrm>
              <a:custGeom>
                <a:avLst/>
                <a:gdLst>
                  <a:gd name="T0" fmla="*/ 0 w 147"/>
                  <a:gd name="T1" fmla="*/ 0 h 179"/>
                  <a:gd name="T2" fmla="*/ 66 w 147"/>
                  <a:gd name="T3" fmla="*/ 0 h 179"/>
                  <a:gd name="T4" fmla="*/ 134 w 147"/>
                  <a:gd name="T5" fmla="*/ 179 h 179"/>
                  <a:gd name="T6" fmla="*/ 147 w 147"/>
                  <a:gd name="T7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79">
                    <a:moveTo>
                      <a:pt x="0" y="0"/>
                    </a:moveTo>
                    <a:lnTo>
                      <a:pt x="66" y="0"/>
                    </a:lnTo>
                    <a:lnTo>
                      <a:pt x="134" y="179"/>
                    </a:lnTo>
                    <a:lnTo>
                      <a:pt x="147" y="17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7" name="Rectangle 236"/>
              <p:cNvSpPr>
                <a:spLocks noChangeArrowheads="1"/>
              </p:cNvSpPr>
              <p:nvPr/>
            </p:nvSpPr>
            <p:spPr bwMode="auto">
              <a:xfrm>
                <a:off x="1443" y="2061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51_0819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237"/>
              <p:cNvSpPr>
                <a:spLocks noChangeArrowheads="1"/>
              </p:cNvSpPr>
              <p:nvPr/>
            </p:nvSpPr>
            <p:spPr bwMode="auto">
              <a:xfrm>
                <a:off x="1200" y="2064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214.4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Freeform 238"/>
              <p:cNvSpPr>
                <a:spLocks/>
              </p:cNvSpPr>
              <p:nvPr/>
            </p:nvSpPr>
            <p:spPr bwMode="auto">
              <a:xfrm>
                <a:off x="1385" y="1937"/>
                <a:ext cx="75" cy="150"/>
              </a:xfrm>
              <a:custGeom>
                <a:avLst/>
                <a:gdLst>
                  <a:gd name="T0" fmla="*/ 0 w 83"/>
                  <a:gd name="T1" fmla="*/ 166 h 166"/>
                  <a:gd name="T2" fmla="*/ 15 w 83"/>
                  <a:gd name="T3" fmla="*/ 166 h 166"/>
                  <a:gd name="T4" fmla="*/ 83 w 83"/>
                  <a:gd name="T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66">
                    <a:moveTo>
                      <a:pt x="0" y="166"/>
                    </a:moveTo>
                    <a:lnTo>
                      <a:pt x="15" y="166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0" name="Freeform 239"/>
              <p:cNvSpPr>
                <a:spLocks/>
              </p:cNvSpPr>
              <p:nvPr/>
            </p:nvSpPr>
            <p:spPr bwMode="auto">
              <a:xfrm>
                <a:off x="1464" y="1937"/>
                <a:ext cx="134" cy="150"/>
              </a:xfrm>
              <a:custGeom>
                <a:avLst/>
                <a:gdLst>
                  <a:gd name="T0" fmla="*/ 0 w 147"/>
                  <a:gd name="T1" fmla="*/ 0 h 166"/>
                  <a:gd name="T2" fmla="*/ 66 w 147"/>
                  <a:gd name="T3" fmla="*/ 0 h 166"/>
                  <a:gd name="T4" fmla="*/ 134 w 147"/>
                  <a:gd name="T5" fmla="*/ 166 h 166"/>
                  <a:gd name="T6" fmla="*/ 147 w 147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66">
                    <a:moveTo>
                      <a:pt x="0" y="0"/>
                    </a:moveTo>
                    <a:lnTo>
                      <a:pt x="66" y="0"/>
                    </a:lnTo>
                    <a:lnTo>
                      <a:pt x="134" y="166"/>
                    </a:lnTo>
                    <a:lnTo>
                      <a:pt x="147" y="16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1" name="Rectangle 240"/>
              <p:cNvSpPr>
                <a:spLocks noChangeArrowheads="1"/>
              </p:cNvSpPr>
              <p:nvPr/>
            </p:nvSpPr>
            <p:spPr bwMode="auto">
              <a:xfrm>
                <a:off x="1463" y="209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A10187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241"/>
              <p:cNvSpPr>
                <a:spLocks noChangeArrowheads="1"/>
              </p:cNvSpPr>
              <p:nvPr/>
            </p:nvSpPr>
            <p:spPr bwMode="auto">
              <a:xfrm>
                <a:off x="1200" y="2098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216.2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1385" y="1957"/>
                <a:ext cx="75" cy="165"/>
              </a:xfrm>
              <a:custGeom>
                <a:avLst/>
                <a:gdLst>
                  <a:gd name="T0" fmla="*/ 0 w 83"/>
                  <a:gd name="T1" fmla="*/ 182 h 182"/>
                  <a:gd name="T2" fmla="*/ 15 w 83"/>
                  <a:gd name="T3" fmla="*/ 182 h 182"/>
                  <a:gd name="T4" fmla="*/ 83 w 83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82">
                    <a:moveTo>
                      <a:pt x="0" y="182"/>
                    </a:moveTo>
                    <a:lnTo>
                      <a:pt x="15" y="182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1464" y="1957"/>
                <a:ext cx="134" cy="165"/>
              </a:xfrm>
              <a:custGeom>
                <a:avLst/>
                <a:gdLst>
                  <a:gd name="T0" fmla="*/ 0 w 147"/>
                  <a:gd name="T1" fmla="*/ 0 h 182"/>
                  <a:gd name="T2" fmla="*/ 66 w 147"/>
                  <a:gd name="T3" fmla="*/ 0 h 182"/>
                  <a:gd name="T4" fmla="*/ 134 w 147"/>
                  <a:gd name="T5" fmla="*/ 182 h 182"/>
                  <a:gd name="T6" fmla="*/ 147 w 147"/>
                  <a:gd name="T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82">
                    <a:moveTo>
                      <a:pt x="0" y="0"/>
                    </a:moveTo>
                    <a:lnTo>
                      <a:pt x="66" y="0"/>
                    </a:lnTo>
                    <a:lnTo>
                      <a:pt x="134" y="182"/>
                    </a:lnTo>
                    <a:lnTo>
                      <a:pt x="147" y="18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Rectangle 244"/>
              <p:cNvSpPr>
                <a:spLocks noChangeArrowheads="1"/>
              </p:cNvSpPr>
              <p:nvPr/>
            </p:nvSpPr>
            <p:spPr bwMode="auto">
              <a:xfrm>
                <a:off x="1463" y="2130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A11995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245"/>
              <p:cNvSpPr>
                <a:spLocks noChangeArrowheads="1"/>
              </p:cNvSpPr>
              <p:nvPr/>
            </p:nvSpPr>
            <p:spPr bwMode="auto">
              <a:xfrm>
                <a:off x="1200" y="2133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216.9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Freeform 246"/>
              <p:cNvSpPr>
                <a:spLocks/>
              </p:cNvSpPr>
              <p:nvPr/>
            </p:nvSpPr>
            <p:spPr bwMode="auto">
              <a:xfrm>
                <a:off x="1385" y="1964"/>
                <a:ext cx="75" cy="192"/>
              </a:xfrm>
              <a:custGeom>
                <a:avLst/>
                <a:gdLst>
                  <a:gd name="T0" fmla="*/ 0 w 83"/>
                  <a:gd name="T1" fmla="*/ 212 h 212"/>
                  <a:gd name="T2" fmla="*/ 15 w 83"/>
                  <a:gd name="T3" fmla="*/ 212 h 212"/>
                  <a:gd name="T4" fmla="*/ 83 w 83"/>
                  <a:gd name="T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12">
                    <a:moveTo>
                      <a:pt x="0" y="212"/>
                    </a:moveTo>
                    <a:lnTo>
                      <a:pt x="15" y="212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8" name="Freeform 247"/>
              <p:cNvSpPr>
                <a:spLocks/>
              </p:cNvSpPr>
              <p:nvPr/>
            </p:nvSpPr>
            <p:spPr bwMode="auto">
              <a:xfrm>
                <a:off x="1464" y="1964"/>
                <a:ext cx="134" cy="192"/>
              </a:xfrm>
              <a:custGeom>
                <a:avLst/>
                <a:gdLst>
                  <a:gd name="T0" fmla="*/ 0 w 147"/>
                  <a:gd name="T1" fmla="*/ 0 h 212"/>
                  <a:gd name="T2" fmla="*/ 66 w 147"/>
                  <a:gd name="T3" fmla="*/ 0 h 212"/>
                  <a:gd name="T4" fmla="*/ 134 w 147"/>
                  <a:gd name="T5" fmla="*/ 212 h 212"/>
                  <a:gd name="T6" fmla="*/ 147 w 147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12">
                    <a:moveTo>
                      <a:pt x="0" y="0"/>
                    </a:moveTo>
                    <a:lnTo>
                      <a:pt x="66" y="0"/>
                    </a:lnTo>
                    <a:lnTo>
                      <a:pt x="134" y="212"/>
                    </a:lnTo>
                    <a:lnTo>
                      <a:pt x="147" y="2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9" name="Rectangle 248"/>
              <p:cNvSpPr>
                <a:spLocks noChangeArrowheads="1"/>
              </p:cNvSpPr>
              <p:nvPr/>
            </p:nvSpPr>
            <p:spPr bwMode="auto">
              <a:xfrm>
                <a:off x="1463" y="2164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A45575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Rectangle 249"/>
              <p:cNvSpPr>
                <a:spLocks noChangeArrowheads="1"/>
              </p:cNvSpPr>
              <p:nvPr/>
            </p:nvSpPr>
            <p:spPr bwMode="auto">
              <a:xfrm>
                <a:off x="1200" y="2167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227.0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Freeform 250"/>
              <p:cNvSpPr>
                <a:spLocks/>
              </p:cNvSpPr>
              <p:nvPr/>
            </p:nvSpPr>
            <p:spPr bwMode="auto">
              <a:xfrm>
                <a:off x="1385" y="2072"/>
                <a:ext cx="75" cy="119"/>
              </a:xfrm>
              <a:custGeom>
                <a:avLst/>
                <a:gdLst>
                  <a:gd name="T0" fmla="*/ 0 w 83"/>
                  <a:gd name="T1" fmla="*/ 131 h 131"/>
                  <a:gd name="T2" fmla="*/ 15 w 83"/>
                  <a:gd name="T3" fmla="*/ 131 h 131"/>
                  <a:gd name="T4" fmla="*/ 83 w 83"/>
                  <a:gd name="T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31">
                    <a:moveTo>
                      <a:pt x="0" y="131"/>
                    </a:moveTo>
                    <a:lnTo>
                      <a:pt x="15" y="131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2" name="Freeform 251"/>
              <p:cNvSpPr>
                <a:spLocks/>
              </p:cNvSpPr>
              <p:nvPr/>
            </p:nvSpPr>
            <p:spPr bwMode="auto">
              <a:xfrm>
                <a:off x="1464" y="2072"/>
                <a:ext cx="134" cy="119"/>
              </a:xfrm>
              <a:custGeom>
                <a:avLst/>
                <a:gdLst>
                  <a:gd name="T0" fmla="*/ 0 w 147"/>
                  <a:gd name="T1" fmla="*/ 0 h 131"/>
                  <a:gd name="T2" fmla="*/ 66 w 147"/>
                  <a:gd name="T3" fmla="*/ 0 h 131"/>
                  <a:gd name="T4" fmla="*/ 134 w 147"/>
                  <a:gd name="T5" fmla="*/ 131 h 131"/>
                  <a:gd name="T6" fmla="*/ 147 w 147"/>
                  <a:gd name="T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31">
                    <a:moveTo>
                      <a:pt x="0" y="0"/>
                    </a:moveTo>
                    <a:lnTo>
                      <a:pt x="66" y="0"/>
                    </a:lnTo>
                    <a:lnTo>
                      <a:pt x="134" y="131"/>
                    </a:lnTo>
                    <a:lnTo>
                      <a:pt x="147" y="13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3" name="Rectangle 252"/>
              <p:cNvSpPr>
                <a:spLocks noChangeArrowheads="1"/>
              </p:cNvSpPr>
              <p:nvPr/>
            </p:nvSpPr>
            <p:spPr bwMode="auto">
              <a:xfrm>
                <a:off x="1488" y="2199"/>
                <a:ext cx="346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A3583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Rectangle 253"/>
              <p:cNvSpPr>
                <a:spLocks noChangeArrowheads="1"/>
              </p:cNvSpPr>
              <p:nvPr/>
            </p:nvSpPr>
            <p:spPr bwMode="auto">
              <a:xfrm>
                <a:off x="1200" y="2201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229.0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Freeform 254"/>
              <p:cNvSpPr>
                <a:spLocks/>
              </p:cNvSpPr>
              <p:nvPr/>
            </p:nvSpPr>
            <p:spPr bwMode="auto">
              <a:xfrm>
                <a:off x="1385" y="2094"/>
                <a:ext cx="75" cy="131"/>
              </a:xfrm>
              <a:custGeom>
                <a:avLst/>
                <a:gdLst>
                  <a:gd name="T0" fmla="*/ 0 w 83"/>
                  <a:gd name="T1" fmla="*/ 145 h 145"/>
                  <a:gd name="T2" fmla="*/ 15 w 83"/>
                  <a:gd name="T3" fmla="*/ 145 h 145"/>
                  <a:gd name="T4" fmla="*/ 83 w 83"/>
                  <a:gd name="T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45">
                    <a:moveTo>
                      <a:pt x="0" y="145"/>
                    </a:moveTo>
                    <a:lnTo>
                      <a:pt x="15" y="145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6" name="Freeform 255"/>
              <p:cNvSpPr>
                <a:spLocks/>
              </p:cNvSpPr>
              <p:nvPr/>
            </p:nvSpPr>
            <p:spPr bwMode="auto">
              <a:xfrm>
                <a:off x="1464" y="2094"/>
                <a:ext cx="134" cy="131"/>
              </a:xfrm>
              <a:custGeom>
                <a:avLst/>
                <a:gdLst>
                  <a:gd name="T0" fmla="*/ 0 w 147"/>
                  <a:gd name="T1" fmla="*/ 0 h 145"/>
                  <a:gd name="T2" fmla="*/ 66 w 147"/>
                  <a:gd name="T3" fmla="*/ 0 h 145"/>
                  <a:gd name="T4" fmla="*/ 134 w 147"/>
                  <a:gd name="T5" fmla="*/ 145 h 145"/>
                  <a:gd name="T6" fmla="*/ 147 w 147"/>
                  <a:gd name="T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45">
                    <a:moveTo>
                      <a:pt x="0" y="0"/>
                    </a:moveTo>
                    <a:lnTo>
                      <a:pt x="66" y="0"/>
                    </a:lnTo>
                    <a:lnTo>
                      <a:pt x="134" y="145"/>
                    </a:lnTo>
                    <a:lnTo>
                      <a:pt x="147" y="14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7" name="Rectangle 256"/>
              <p:cNvSpPr>
                <a:spLocks noChangeArrowheads="1"/>
              </p:cNvSpPr>
              <p:nvPr/>
            </p:nvSpPr>
            <p:spPr bwMode="auto">
              <a:xfrm>
                <a:off x="1463" y="223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A39117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Rectangle 257"/>
              <p:cNvSpPr>
                <a:spLocks noChangeArrowheads="1"/>
              </p:cNvSpPr>
              <p:nvPr/>
            </p:nvSpPr>
            <p:spPr bwMode="auto">
              <a:xfrm>
                <a:off x="1200" y="2236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229.6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Freeform 258"/>
              <p:cNvSpPr>
                <a:spLocks/>
              </p:cNvSpPr>
              <p:nvPr/>
            </p:nvSpPr>
            <p:spPr bwMode="auto">
              <a:xfrm>
                <a:off x="1385" y="2100"/>
                <a:ext cx="75" cy="159"/>
              </a:xfrm>
              <a:custGeom>
                <a:avLst/>
                <a:gdLst>
                  <a:gd name="T0" fmla="*/ 0 w 83"/>
                  <a:gd name="T1" fmla="*/ 176 h 176"/>
                  <a:gd name="T2" fmla="*/ 15 w 83"/>
                  <a:gd name="T3" fmla="*/ 176 h 176"/>
                  <a:gd name="T4" fmla="*/ 83 w 83"/>
                  <a:gd name="T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76">
                    <a:moveTo>
                      <a:pt x="0" y="176"/>
                    </a:moveTo>
                    <a:lnTo>
                      <a:pt x="15" y="176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0" name="Freeform 259"/>
              <p:cNvSpPr>
                <a:spLocks/>
              </p:cNvSpPr>
              <p:nvPr/>
            </p:nvSpPr>
            <p:spPr bwMode="auto">
              <a:xfrm>
                <a:off x="1464" y="2100"/>
                <a:ext cx="134" cy="159"/>
              </a:xfrm>
              <a:custGeom>
                <a:avLst/>
                <a:gdLst>
                  <a:gd name="T0" fmla="*/ 0 w 147"/>
                  <a:gd name="T1" fmla="*/ 0 h 176"/>
                  <a:gd name="T2" fmla="*/ 66 w 147"/>
                  <a:gd name="T3" fmla="*/ 0 h 176"/>
                  <a:gd name="T4" fmla="*/ 134 w 147"/>
                  <a:gd name="T5" fmla="*/ 176 h 176"/>
                  <a:gd name="T6" fmla="*/ 147 w 147"/>
                  <a:gd name="T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76">
                    <a:moveTo>
                      <a:pt x="0" y="0"/>
                    </a:moveTo>
                    <a:lnTo>
                      <a:pt x="66" y="0"/>
                    </a:lnTo>
                    <a:lnTo>
                      <a:pt x="134" y="176"/>
                    </a:lnTo>
                    <a:lnTo>
                      <a:pt x="147" y="17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1" name="Rectangle 260"/>
              <p:cNvSpPr>
                <a:spLocks noChangeArrowheads="1"/>
              </p:cNvSpPr>
              <p:nvPr/>
            </p:nvSpPr>
            <p:spPr bwMode="auto">
              <a:xfrm>
                <a:off x="1463" y="2268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A12032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Rectangle 261"/>
              <p:cNvSpPr>
                <a:spLocks noChangeArrowheads="1"/>
              </p:cNvSpPr>
              <p:nvPr/>
            </p:nvSpPr>
            <p:spPr bwMode="auto">
              <a:xfrm>
                <a:off x="1200" y="2270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236.1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Freeform 262"/>
              <p:cNvSpPr>
                <a:spLocks/>
              </p:cNvSpPr>
              <p:nvPr/>
            </p:nvSpPr>
            <p:spPr bwMode="auto">
              <a:xfrm>
                <a:off x="1385" y="2170"/>
                <a:ext cx="75" cy="124"/>
              </a:xfrm>
              <a:custGeom>
                <a:avLst/>
                <a:gdLst>
                  <a:gd name="T0" fmla="*/ 0 w 83"/>
                  <a:gd name="T1" fmla="*/ 137 h 137"/>
                  <a:gd name="T2" fmla="*/ 15 w 83"/>
                  <a:gd name="T3" fmla="*/ 137 h 137"/>
                  <a:gd name="T4" fmla="*/ 83 w 83"/>
                  <a:gd name="T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37">
                    <a:moveTo>
                      <a:pt x="0" y="137"/>
                    </a:moveTo>
                    <a:lnTo>
                      <a:pt x="15" y="137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4" name="Freeform 263"/>
              <p:cNvSpPr>
                <a:spLocks/>
              </p:cNvSpPr>
              <p:nvPr/>
            </p:nvSpPr>
            <p:spPr bwMode="auto">
              <a:xfrm>
                <a:off x="1464" y="2170"/>
                <a:ext cx="134" cy="124"/>
              </a:xfrm>
              <a:custGeom>
                <a:avLst/>
                <a:gdLst>
                  <a:gd name="T0" fmla="*/ 0 w 147"/>
                  <a:gd name="T1" fmla="*/ 0 h 137"/>
                  <a:gd name="T2" fmla="*/ 66 w 147"/>
                  <a:gd name="T3" fmla="*/ 0 h 137"/>
                  <a:gd name="T4" fmla="*/ 134 w 147"/>
                  <a:gd name="T5" fmla="*/ 137 h 137"/>
                  <a:gd name="T6" fmla="*/ 147 w 147"/>
                  <a:gd name="T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37">
                    <a:moveTo>
                      <a:pt x="0" y="0"/>
                    </a:moveTo>
                    <a:lnTo>
                      <a:pt x="66" y="0"/>
                    </a:lnTo>
                    <a:lnTo>
                      <a:pt x="134" y="137"/>
                    </a:lnTo>
                    <a:lnTo>
                      <a:pt x="147" y="1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5" name="Rectangle 264"/>
              <p:cNvSpPr>
                <a:spLocks noChangeArrowheads="1"/>
              </p:cNvSpPr>
              <p:nvPr/>
            </p:nvSpPr>
            <p:spPr bwMode="auto">
              <a:xfrm>
                <a:off x="1463" y="2302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A44849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Rectangle 265"/>
              <p:cNvSpPr>
                <a:spLocks noChangeArrowheads="1"/>
              </p:cNvSpPr>
              <p:nvPr/>
            </p:nvSpPr>
            <p:spPr bwMode="auto">
              <a:xfrm>
                <a:off x="1574" y="2302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A61082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Rectangle 266"/>
              <p:cNvSpPr>
                <a:spLocks noChangeArrowheads="1"/>
              </p:cNvSpPr>
              <p:nvPr/>
            </p:nvSpPr>
            <p:spPr bwMode="auto">
              <a:xfrm>
                <a:off x="1200" y="2305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237.4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Freeform 267"/>
              <p:cNvSpPr>
                <a:spLocks/>
              </p:cNvSpPr>
              <p:nvPr/>
            </p:nvSpPr>
            <p:spPr bwMode="auto">
              <a:xfrm>
                <a:off x="1385" y="2183"/>
                <a:ext cx="75" cy="145"/>
              </a:xfrm>
              <a:custGeom>
                <a:avLst/>
                <a:gdLst>
                  <a:gd name="T0" fmla="*/ 0 w 83"/>
                  <a:gd name="T1" fmla="*/ 160 h 160"/>
                  <a:gd name="T2" fmla="*/ 15 w 83"/>
                  <a:gd name="T3" fmla="*/ 160 h 160"/>
                  <a:gd name="T4" fmla="*/ 83 w 83"/>
                  <a:gd name="T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60">
                    <a:moveTo>
                      <a:pt x="0" y="160"/>
                    </a:moveTo>
                    <a:lnTo>
                      <a:pt x="15" y="160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9" name="Freeform 268"/>
              <p:cNvSpPr>
                <a:spLocks/>
              </p:cNvSpPr>
              <p:nvPr/>
            </p:nvSpPr>
            <p:spPr bwMode="auto">
              <a:xfrm>
                <a:off x="1464" y="2183"/>
                <a:ext cx="134" cy="145"/>
              </a:xfrm>
              <a:custGeom>
                <a:avLst/>
                <a:gdLst>
                  <a:gd name="T0" fmla="*/ 0 w 147"/>
                  <a:gd name="T1" fmla="*/ 0 h 160"/>
                  <a:gd name="T2" fmla="*/ 66 w 147"/>
                  <a:gd name="T3" fmla="*/ 0 h 160"/>
                  <a:gd name="T4" fmla="*/ 134 w 147"/>
                  <a:gd name="T5" fmla="*/ 160 h 160"/>
                  <a:gd name="T6" fmla="*/ 147 w 147"/>
                  <a:gd name="T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60">
                    <a:moveTo>
                      <a:pt x="0" y="0"/>
                    </a:moveTo>
                    <a:lnTo>
                      <a:pt x="66" y="0"/>
                    </a:lnTo>
                    <a:lnTo>
                      <a:pt x="134" y="160"/>
                    </a:lnTo>
                    <a:lnTo>
                      <a:pt x="147" y="1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0" name="Line 441"/>
              <p:cNvSpPr>
                <a:spLocks noChangeShapeType="1"/>
              </p:cNvSpPr>
              <p:nvPr/>
            </p:nvSpPr>
            <p:spPr bwMode="auto">
              <a:xfrm>
                <a:off x="1599" y="2316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1" name="Rectangle 270"/>
              <p:cNvSpPr>
                <a:spLocks noChangeArrowheads="1"/>
              </p:cNvSpPr>
              <p:nvPr/>
            </p:nvSpPr>
            <p:spPr bwMode="auto">
              <a:xfrm>
                <a:off x="1488" y="2336"/>
                <a:ext cx="346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A6348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Rectangle 271"/>
              <p:cNvSpPr>
                <a:spLocks noChangeArrowheads="1"/>
              </p:cNvSpPr>
              <p:nvPr/>
            </p:nvSpPr>
            <p:spPr bwMode="auto">
              <a:xfrm>
                <a:off x="1200" y="2339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237.8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Freeform 272"/>
              <p:cNvSpPr>
                <a:spLocks/>
              </p:cNvSpPr>
              <p:nvPr/>
            </p:nvSpPr>
            <p:spPr bwMode="auto">
              <a:xfrm>
                <a:off x="1385" y="2188"/>
                <a:ext cx="75" cy="175"/>
              </a:xfrm>
              <a:custGeom>
                <a:avLst/>
                <a:gdLst>
                  <a:gd name="T0" fmla="*/ 0 w 83"/>
                  <a:gd name="T1" fmla="*/ 193 h 193"/>
                  <a:gd name="T2" fmla="*/ 15 w 83"/>
                  <a:gd name="T3" fmla="*/ 193 h 193"/>
                  <a:gd name="T4" fmla="*/ 83 w 83"/>
                  <a:gd name="T5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93">
                    <a:moveTo>
                      <a:pt x="0" y="193"/>
                    </a:moveTo>
                    <a:lnTo>
                      <a:pt x="15" y="19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4" name="Freeform 273"/>
              <p:cNvSpPr>
                <a:spLocks/>
              </p:cNvSpPr>
              <p:nvPr/>
            </p:nvSpPr>
            <p:spPr bwMode="auto">
              <a:xfrm>
                <a:off x="1464" y="2188"/>
                <a:ext cx="134" cy="175"/>
              </a:xfrm>
              <a:custGeom>
                <a:avLst/>
                <a:gdLst>
                  <a:gd name="T0" fmla="*/ 0 w 147"/>
                  <a:gd name="T1" fmla="*/ 0 h 193"/>
                  <a:gd name="T2" fmla="*/ 66 w 147"/>
                  <a:gd name="T3" fmla="*/ 0 h 193"/>
                  <a:gd name="T4" fmla="*/ 134 w 147"/>
                  <a:gd name="T5" fmla="*/ 193 h 193"/>
                  <a:gd name="T6" fmla="*/ 147 w 147"/>
                  <a:gd name="T7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93">
                    <a:moveTo>
                      <a:pt x="0" y="0"/>
                    </a:moveTo>
                    <a:lnTo>
                      <a:pt x="66" y="0"/>
                    </a:lnTo>
                    <a:lnTo>
                      <a:pt x="134" y="193"/>
                    </a:lnTo>
                    <a:lnTo>
                      <a:pt x="147" y="19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5" name="Rectangle 274"/>
              <p:cNvSpPr>
                <a:spLocks noChangeArrowheads="1"/>
              </p:cNvSpPr>
              <p:nvPr/>
            </p:nvSpPr>
            <p:spPr bwMode="auto">
              <a:xfrm>
                <a:off x="1463" y="2371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A32892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Rectangle 275"/>
              <p:cNvSpPr>
                <a:spLocks noChangeArrowheads="1"/>
              </p:cNvSpPr>
              <p:nvPr/>
            </p:nvSpPr>
            <p:spPr bwMode="auto">
              <a:xfrm>
                <a:off x="1200" y="2374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238.6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Freeform 276"/>
              <p:cNvSpPr>
                <a:spLocks/>
              </p:cNvSpPr>
              <p:nvPr/>
            </p:nvSpPr>
            <p:spPr bwMode="auto">
              <a:xfrm>
                <a:off x="1385" y="2196"/>
                <a:ext cx="75" cy="201"/>
              </a:xfrm>
              <a:custGeom>
                <a:avLst/>
                <a:gdLst>
                  <a:gd name="T0" fmla="*/ 0 w 83"/>
                  <a:gd name="T1" fmla="*/ 222 h 222"/>
                  <a:gd name="T2" fmla="*/ 15 w 83"/>
                  <a:gd name="T3" fmla="*/ 222 h 222"/>
                  <a:gd name="T4" fmla="*/ 83 w 83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22">
                    <a:moveTo>
                      <a:pt x="0" y="222"/>
                    </a:moveTo>
                    <a:lnTo>
                      <a:pt x="15" y="222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8" name="Freeform 277"/>
              <p:cNvSpPr>
                <a:spLocks/>
              </p:cNvSpPr>
              <p:nvPr/>
            </p:nvSpPr>
            <p:spPr bwMode="auto">
              <a:xfrm>
                <a:off x="1464" y="2196"/>
                <a:ext cx="134" cy="201"/>
              </a:xfrm>
              <a:custGeom>
                <a:avLst/>
                <a:gdLst>
                  <a:gd name="T0" fmla="*/ 0 w 147"/>
                  <a:gd name="T1" fmla="*/ 0 h 222"/>
                  <a:gd name="T2" fmla="*/ 66 w 147"/>
                  <a:gd name="T3" fmla="*/ 0 h 222"/>
                  <a:gd name="T4" fmla="*/ 134 w 147"/>
                  <a:gd name="T5" fmla="*/ 222 h 222"/>
                  <a:gd name="T6" fmla="*/ 147 w 147"/>
                  <a:gd name="T7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22">
                    <a:moveTo>
                      <a:pt x="0" y="0"/>
                    </a:moveTo>
                    <a:lnTo>
                      <a:pt x="66" y="0"/>
                    </a:lnTo>
                    <a:lnTo>
                      <a:pt x="134" y="222"/>
                    </a:lnTo>
                    <a:lnTo>
                      <a:pt x="147" y="22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9" name="Rectangle 278"/>
              <p:cNvSpPr>
                <a:spLocks noChangeArrowheads="1"/>
              </p:cNvSpPr>
              <p:nvPr/>
            </p:nvSpPr>
            <p:spPr bwMode="auto">
              <a:xfrm>
                <a:off x="1463" y="2405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A45211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Rectangle 279"/>
              <p:cNvSpPr>
                <a:spLocks noChangeArrowheads="1"/>
              </p:cNvSpPr>
              <p:nvPr/>
            </p:nvSpPr>
            <p:spPr bwMode="auto">
              <a:xfrm>
                <a:off x="1200" y="2408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244.4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Freeform 280"/>
              <p:cNvSpPr>
                <a:spLocks/>
              </p:cNvSpPr>
              <p:nvPr/>
            </p:nvSpPr>
            <p:spPr bwMode="auto">
              <a:xfrm>
                <a:off x="1385" y="2259"/>
                <a:ext cx="75" cy="173"/>
              </a:xfrm>
              <a:custGeom>
                <a:avLst/>
                <a:gdLst>
                  <a:gd name="T0" fmla="*/ 0 w 83"/>
                  <a:gd name="T1" fmla="*/ 191 h 191"/>
                  <a:gd name="T2" fmla="*/ 15 w 83"/>
                  <a:gd name="T3" fmla="*/ 191 h 191"/>
                  <a:gd name="T4" fmla="*/ 83 w 83"/>
                  <a:gd name="T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91">
                    <a:moveTo>
                      <a:pt x="0" y="191"/>
                    </a:moveTo>
                    <a:lnTo>
                      <a:pt x="15" y="191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2" name="Freeform 281"/>
              <p:cNvSpPr>
                <a:spLocks/>
              </p:cNvSpPr>
              <p:nvPr/>
            </p:nvSpPr>
            <p:spPr bwMode="auto">
              <a:xfrm>
                <a:off x="1464" y="2259"/>
                <a:ext cx="134" cy="173"/>
              </a:xfrm>
              <a:custGeom>
                <a:avLst/>
                <a:gdLst>
                  <a:gd name="T0" fmla="*/ 0 w 147"/>
                  <a:gd name="T1" fmla="*/ 0 h 191"/>
                  <a:gd name="T2" fmla="*/ 66 w 147"/>
                  <a:gd name="T3" fmla="*/ 0 h 191"/>
                  <a:gd name="T4" fmla="*/ 134 w 147"/>
                  <a:gd name="T5" fmla="*/ 191 h 191"/>
                  <a:gd name="T6" fmla="*/ 147 w 147"/>
                  <a:gd name="T7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91">
                    <a:moveTo>
                      <a:pt x="0" y="0"/>
                    </a:moveTo>
                    <a:lnTo>
                      <a:pt x="66" y="0"/>
                    </a:lnTo>
                    <a:lnTo>
                      <a:pt x="134" y="191"/>
                    </a:lnTo>
                    <a:lnTo>
                      <a:pt x="147" y="19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3" name="Rectangle 282"/>
              <p:cNvSpPr>
                <a:spLocks noChangeArrowheads="1"/>
              </p:cNvSpPr>
              <p:nvPr/>
            </p:nvSpPr>
            <p:spPr bwMode="auto">
              <a:xfrm>
                <a:off x="1463" y="2440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A23407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Rectangle 283"/>
              <p:cNvSpPr>
                <a:spLocks noChangeArrowheads="1"/>
              </p:cNvSpPr>
              <p:nvPr/>
            </p:nvSpPr>
            <p:spPr bwMode="auto">
              <a:xfrm>
                <a:off x="1554" y="2440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52_1018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Rectangle 284"/>
              <p:cNvSpPr>
                <a:spLocks noChangeArrowheads="1"/>
              </p:cNvSpPr>
              <p:nvPr/>
            </p:nvSpPr>
            <p:spPr bwMode="auto">
              <a:xfrm>
                <a:off x="1697" y="2440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A43929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Rectangle 285"/>
              <p:cNvSpPr>
                <a:spLocks noChangeArrowheads="1"/>
              </p:cNvSpPr>
              <p:nvPr/>
            </p:nvSpPr>
            <p:spPr bwMode="auto">
              <a:xfrm>
                <a:off x="1463" y="2474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A43332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Rectangle 286"/>
              <p:cNvSpPr>
                <a:spLocks noChangeArrowheads="1"/>
              </p:cNvSpPr>
              <p:nvPr/>
            </p:nvSpPr>
            <p:spPr bwMode="auto">
              <a:xfrm>
                <a:off x="1200" y="2460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247.8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Freeform 287"/>
              <p:cNvSpPr>
                <a:spLocks/>
              </p:cNvSpPr>
              <p:nvPr/>
            </p:nvSpPr>
            <p:spPr bwMode="auto">
              <a:xfrm>
                <a:off x="1385" y="2295"/>
                <a:ext cx="75" cy="188"/>
              </a:xfrm>
              <a:custGeom>
                <a:avLst/>
                <a:gdLst>
                  <a:gd name="T0" fmla="*/ 0 w 83"/>
                  <a:gd name="T1" fmla="*/ 208 h 208"/>
                  <a:gd name="T2" fmla="*/ 15 w 83"/>
                  <a:gd name="T3" fmla="*/ 208 h 208"/>
                  <a:gd name="T4" fmla="*/ 83 w 83"/>
                  <a:gd name="T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08">
                    <a:moveTo>
                      <a:pt x="0" y="208"/>
                    </a:moveTo>
                    <a:lnTo>
                      <a:pt x="15" y="208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9" name="Freeform 288"/>
              <p:cNvSpPr>
                <a:spLocks/>
              </p:cNvSpPr>
              <p:nvPr/>
            </p:nvSpPr>
            <p:spPr bwMode="auto">
              <a:xfrm>
                <a:off x="1464" y="2295"/>
                <a:ext cx="134" cy="188"/>
              </a:xfrm>
              <a:custGeom>
                <a:avLst/>
                <a:gdLst>
                  <a:gd name="T0" fmla="*/ 0 w 147"/>
                  <a:gd name="T1" fmla="*/ 0 h 208"/>
                  <a:gd name="T2" fmla="*/ 66 w 147"/>
                  <a:gd name="T3" fmla="*/ 0 h 208"/>
                  <a:gd name="T4" fmla="*/ 134 w 147"/>
                  <a:gd name="T5" fmla="*/ 208 h 208"/>
                  <a:gd name="T6" fmla="*/ 147 w 147"/>
                  <a:gd name="T7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08">
                    <a:moveTo>
                      <a:pt x="0" y="0"/>
                    </a:moveTo>
                    <a:lnTo>
                      <a:pt x="66" y="0"/>
                    </a:lnTo>
                    <a:lnTo>
                      <a:pt x="134" y="208"/>
                    </a:lnTo>
                    <a:lnTo>
                      <a:pt x="147" y="20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0" name="Line 461"/>
              <p:cNvSpPr>
                <a:spLocks noChangeShapeType="1"/>
              </p:cNvSpPr>
              <p:nvPr/>
            </p:nvSpPr>
            <p:spPr bwMode="auto">
              <a:xfrm>
                <a:off x="1599" y="2454"/>
                <a:ext cx="0" cy="5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1" name="Rectangle 290"/>
              <p:cNvSpPr>
                <a:spLocks noChangeArrowheads="1"/>
              </p:cNvSpPr>
              <p:nvPr/>
            </p:nvSpPr>
            <p:spPr bwMode="auto">
              <a:xfrm>
                <a:off x="1463" y="2509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A44323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92" name="Rectangle 291"/>
              <p:cNvSpPr>
                <a:spLocks noChangeArrowheads="1"/>
              </p:cNvSpPr>
              <p:nvPr/>
            </p:nvSpPr>
            <p:spPr bwMode="auto">
              <a:xfrm>
                <a:off x="1574" y="2509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A44334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Rectangle 292"/>
              <p:cNvSpPr>
                <a:spLocks noChangeArrowheads="1"/>
              </p:cNvSpPr>
              <p:nvPr/>
            </p:nvSpPr>
            <p:spPr bwMode="auto">
              <a:xfrm>
                <a:off x="1200" y="2511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249.0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1385" y="2307"/>
                <a:ext cx="75" cy="228"/>
              </a:xfrm>
              <a:custGeom>
                <a:avLst/>
                <a:gdLst>
                  <a:gd name="T0" fmla="*/ 0 w 83"/>
                  <a:gd name="T1" fmla="*/ 251 h 251"/>
                  <a:gd name="T2" fmla="*/ 15 w 83"/>
                  <a:gd name="T3" fmla="*/ 251 h 251"/>
                  <a:gd name="T4" fmla="*/ 83 w 83"/>
                  <a:gd name="T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51">
                    <a:moveTo>
                      <a:pt x="0" y="251"/>
                    </a:moveTo>
                    <a:lnTo>
                      <a:pt x="15" y="251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1464" y="2307"/>
                <a:ext cx="134" cy="228"/>
              </a:xfrm>
              <a:custGeom>
                <a:avLst/>
                <a:gdLst>
                  <a:gd name="T0" fmla="*/ 0 w 147"/>
                  <a:gd name="T1" fmla="*/ 0 h 251"/>
                  <a:gd name="T2" fmla="*/ 66 w 147"/>
                  <a:gd name="T3" fmla="*/ 0 h 251"/>
                  <a:gd name="T4" fmla="*/ 134 w 147"/>
                  <a:gd name="T5" fmla="*/ 251 h 251"/>
                  <a:gd name="T6" fmla="*/ 147 w 147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51">
                    <a:moveTo>
                      <a:pt x="0" y="0"/>
                    </a:moveTo>
                    <a:lnTo>
                      <a:pt x="66" y="0"/>
                    </a:lnTo>
                    <a:lnTo>
                      <a:pt x="134" y="251"/>
                    </a:lnTo>
                    <a:lnTo>
                      <a:pt x="147" y="25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6" name="Line 467"/>
              <p:cNvSpPr>
                <a:spLocks noChangeShapeType="1"/>
              </p:cNvSpPr>
              <p:nvPr/>
            </p:nvSpPr>
            <p:spPr bwMode="auto">
              <a:xfrm>
                <a:off x="1599" y="2523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7" name="Rectangle 296"/>
              <p:cNvSpPr>
                <a:spLocks noChangeArrowheads="1"/>
              </p:cNvSpPr>
              <p:nvPr/>
            </p:nvSpPr>
            <p:spPr bwMode="auto">
              <a:xfrm>
                <a:off x="1463" y="254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A55919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98" name="Rectangle 297"/>
              <p:cNvSpPr>
                <a:spLocks noChangeArrowheads="1"/>
              </p:cNvSpPr>
              <p:nvPr/>
            </p:nvSpPr>
            <p:spPr bwMode="auto">
              <a:xfrm>
                <a:off x="1574" y="254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A51223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Rectangle 298"/>
              <p:cNvSpPr>
                <a:spLocks noChangeArrowheads="1"/>
              </p:cNvSpPr>
              <p:nvPr/>
            </p:nvSpPr>
            <p:spPr bwMode="auto">
              <a:xfrm>
                <a:off x="1200" y="2546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250.2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00" name="Freeform 299"/>
              <p:cNvSpPr>
                <a:spLocks/>
              </p:cNvSpPr>
              <p:nvPr/>
            </p:nvSpPr>
            <p:spPr bwMode="auto">
              <a:xfrm>
                <a:off x="1385" y="2320"/>
                <a:ext cx="75" cy="249"/>
              </a:xfrm>
              <a:custGeom>
                <a:avLst/>
                <a:gdLst>
                  <a:gd name="T0" fmla="*/ 0 w 83"/>
                  <a:gd name="T1" fmla="*/ 275 h 275"/>
                  <a:gd name="T2" fmla="*/ 15 w 83"/>
                  <a:gd name="T3" fmla="*/ 275 h 275"/>
                  <a:gd name="T4" fmla="*/ 83 w 83"/>
                  <a:gd name="T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75">
                    <a:moveTo>
                      <a:pt x="0" y="275"/>
                    </a:moveTo>
                    <a:lnTo>
                      <a:pt x="15" y="275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1" name="Freeform 300"/>
              <p:cNvSpPr>
                <a:spLocks/>
              </p:cNvSpPr>
              <p:nvPr/>
            </p:nvSpPr>
            <p:spPr bwMode="auto">
              <a:xfrm>
                <a:off x="1464" y="2320"/>
                <a:ext cx="134" cy="249"/>
              </a:xfrm>
              <a:custGeom>
                <a:avLst/>
                <a:gdLst>
                  <a:gd name="T0" fmla="*/ 0 w 147"/>
                  <a:gd name="T1" fmla="*/ 0 h 275"/>
                  <a:gd name="T2" fmla="*/ 66 w 147"/>
                  <a:gd name="T3" fmla="*/ 0 h 275"/>
                  <a:gd name="T4" fmla="*/ 134 w 147"/>
                  <a:gd name="T5" fmla="*/ 275 h 275"/>
                  <a:gd name="T6" fmla="*/ 147 w 147"/>
                  <a:gd name="T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75">
                    <a:moveTo>
                      <a:pt x="0" y="0"/>
                    </a:moveTo>
                    <a:lnTo>
                      <a:pt x="66" y="0"/>
                    </a:lnTo>
                    <a:lnTo>
                      <a:pt x="134" y="275"/>
                    </a:lnTo>
                    <a:lnTo>
                      <a:pt x="147" y="27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2" name="Line 473"/>
              <p:cNvSpPr>
                <a:spLocks noChangeShapeType="1"/>
              </p:cNvSpPr>
              <p:nvPr/>
            </p:nvSpPr>
            <p:spPr bwMode="auto">
              <a:xfrm>
                <a:off x="1599" y="2557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3" name="Rectangle 302"/>
              <p:cNvSpPr>
                <a:spLocks noChangeArrowheads="1"/>
              </p:cNvSpPr>
              <p:nvPr/>
            </p:nvSpPr>
            <p:spPr bwMode="auto">
              <a:xfrm>
                <a:off x="1443" y="2577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52_0829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04" name="Rectangle 303"/>
              <p:cNvSpPr>
                <a:spLocks noChangeArrowheads="1"/>
              </p:cNvSpPr>
              <p:nvPr/>
            </p:nvSpPr>
            <p:spPr bwMode="auto">
              <a:xfrm>
                <a:off x="1200" y="2580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251.9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Freeform 304"/>
              <p:cNvSpPr>
                <a:spLocks/>
              </p:cNvSpPr>
              <p:nvPr/>
            </p:nvSpPr>
            <p:spPr bwMode="auto">
              <a:xfrm>
                <a:off x="1385" y="2338"/>
                <a:ext cx="75" cy="266"/>
              </a:xfrm>
              <a:custGeom>
                <a:avLst/>
                <a:gdLst>
                  <a:gd name="T0" fmla="*/ 0 w 83"/>
                  <a:gd name="T1" fmla="*/ 293 h 293"/>
                  <a:gd name="T2" fmla="*/ 15 w 83"/>
                  <a:gd name="T3" fmla="*/ 293 h 293"/>
                  <a:gd name="T4" fmla="*/ 83 w 83"/>
                  <a:gd name="T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93">
                    <a:moveTo>
                      <a:pt x="0" y="293"/>
                    </a:moveTo>
                    <a:lnTo>
                      <a:pt x="15" y="29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6" name="Freeform 305"/>
              <p:cNvSpPr>
                <a:spLocks/>
              </p:cNvSpPr>
              <p:nvPr/>
            </p:nvSpPr>
            <p:spPr bwMode="auto">
              <a:xfrm>
                <a:off x="1464" y="2338"/>
                <a:ext cx="134" cy="266"/>
              </a:xfrm>
              <a:custGeom>
                <a:avLst/>
                <a:gdLst>
                  <a:gd name="T0" fmla="*/ 0 w 147"/>
                  <a:gd name="T1" fmla="*/ 0 h 293"/>
                  <a:gd name="T2" fmla="*/ 66 w 147"/>
                  <a:gd name="T3" fmla="*/ 0 h 293"/>
                  <a:gd name="T4" fmla="*/ 134 w 147"/>
                  <a:gd name="T5" fmla="*/ 293 h 293"/>
                  <a:gd name="T6" fmla="*/ 147 w 147"/>
                  <a:gd name="T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93">
                    <a:moveTo>
                      <a:pt x="0" y="0"/>
                    </a:moveTo>
                    <a:lnTo>
                      <a:pt x="66" y="0"/>
                    </a:lnTo>
                    <a:lnTo>
                      <a:pt x="134" y="293"/>
                    </a:lnTo>
                    <a:lnTo>
                      <a:pt x="147" y="29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" name="Rectangle 306"/>
              <p:cNvSpPr>
                <a:spLocks noChangeArrowheads="1"/>
              </p:cNvSpPr>
              <p:nvPr/>
            </p:nvSpPr>
            <p:spPr bwMode="auto">
              <a:xfrm>
                <a:off x="1443" y="2612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51_0869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Rectangle 307"/>
              <p:cNvSpPr>
                <a:spLocks noChangeArrowheads="1"/>
              </p:cNvSpPr>
              <p:nvPr/>
            </p:nvSpPr>
            <p:spPr bwMode="auto">
              <a:xfrm>
                <a:off x="1200" y="2615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254.0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Freeform 308"/>
              <p:cNvSpPr>
                <a:spLocks/>
              </p:cNvSpPr>
              <p:nvPr/>
            </p:nvSpPr>
            <p:spPr bwMode="auto">
              <a:xfrm>
                <a:off x="1385" y="2361"/>
                <a:ext cx="75" cy="277"/>
              </a:xfrm>
              <a:custGeom>
                <a:avLst/>
                <a:gdLst>
                  <a:gd name="T0" fmla="*/ 0 w 83"/>
                  <a:gd name="T1" fmla="*/ 306 h 306"/>
                  <a:gd name="T2" fmla="*/ 15 w 83"/>
                  <a:gd name="T3" fmla="*/ 306 h 306"/>
                  <a:gd name="T4" fmla="*/ 83 w 83"/>
                  <a:gd name="T5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306">
                    <a:moveTo>
                      <a:pt x="0" y="306"/>
                    </a:moveTo>
                    <a:lnTo>
                      <a:pt x="15" y="306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0" name="Freeform 309"/>
              <p:cNvSpPr>
                <a:spLocks/>
              </p:cNvSpPr>
              <p:nvPr/>
            </p:nvSpPr>
            <p:spPr bwMode="auto">
              <a:xfrm>
                <a:off x="1464" y="2361"/>
                <a:ext cx="134" cy="277"/>
              </a:xfrm>
              <a:custGeom>
                <a:avLst/>
                <a:gdLst>
                  <a:gd name="T0" fmla="*/ 0 w 147"/>
                  <a:gd name="T1" fmla="*/ 0 h 306"/>
                  <a:gd name="T2" fmla="*/ 66 w 147"/>
                  <a:gd name="T3" fmla="*/ 0 h 306"/>
                  <a:gd name="T4" fmla="*/ 134 w 147"/>
                  <a:gd name="T5" fmla="*/ 306 h 306"/>
                  <a:gd name="T6" fmla="*/ 147 w 147"/>
                  <a:gd name="T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306">
                    <a:moveTo>
                      <a:pt x="0" y="0"/>
                    </a:moveTo>
                    <a:lnTo>
                      <a:pt x="66" y="0"/>
                    </a:lnTo>
                    <a:lnTo>
                      <a:pt x="134" y="306"/>
                    </a:lnTo>
                    <a:lnTo>
                      <a:pt x="147" y="30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1" name="Rectangle 310"/>
              <p:cNvSpPr>
                <a:spLocks noChangeArrowheads="1"/>
              </p:cNvSpPr>
              <p:nvPr/>
            </p:nvSpPr>
            <p:spPr bwMode="auto">
              <a:xfrm>
                <a:off x="1463" y="264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A63287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2" name="Rectangle 311"/>
              <p:cNvSpPr>
                <a:spLocks noChangeArrowheads="1"/>
              </p:cNvSpPr>
              <p:nvPr/>
            </p:nvSpPr>
            <p:spPr bwMode="auto">
              <a:xfrm>
                <a:off x="1574" y="264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A60753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3" name="Rectangle 312"/>
              <p:cNvSpPr>
                <a:spLocks noChangeArrowheads="1"/>
              </p:cNvSpPr>
              <p:nvPr/>
            </p:nvSpPr>
            <p:spPr bwMode="auto">
              <a:xfrm>
                <a:off x="1685" y="264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A60754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Rectangle 313"/>
              <p:cNvSpPr>
                <a:spLocks noChangeArrowheads="1"/>
              </p:cNvSpPr>
              <p:nvPr/>
            </p:nvSpPr>
            <p:spPr bwMode="auto">
              <a:xfrm>
                <a:off x="1200" y="2649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262.6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Freeform 314"/>
              <p:cNvSpPr>
                <a:spLocks/>
              </p:cNvSpPr>
              <p:nvPr/>
            </p:nvSpPr>
            <p:spPr bwMode="auto">
              <a:xfrm>
                <a:off x="1385" y="2453"/>
                <a:ext cx="75" cy="220"/>
              </a:xfrm>
              <a:custGeom>
                <a:avLst/>
                <a:gdLst>
                  <a:gd name="T0" fmla="*/ 0 w 83"/>
                  <a:gd name="T1" fmla="*/ 242 h 242"/>
                  <a:gd name="T2" fmla="*/ 15 w 83"/>
                  <a:gd name="T3" fmla="*/ 242 h 242"/>
                  <a:gd name="T4" fmla="*/ 83 w 83"/>
                  <a:gd name="T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42">
                    <a:moveTo>
                      <a:pt x="0" y="242"/>
                    </a:moveTo>
                    <a:lnTo>
                      <a:pt x="15" y="242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6" name="Freeform 315"/>
              <p:cNvSpPr>
                <a:spLocks/>
              </p:cNvSpPr>
              <p:nvPr/>
            </p:nvSpPr>
            <p:spPr bwMode="auto">
              <a:xfrm>
                <a:off x="1464" y="2453"/>
                <a:ext cx="134" cy="220"/>
              </a:xfrm>
              <a:custGeom>
                <a:avLst/>
                <a:gdLst>
                  <a:gd name="T0" fmla="*/ 0 w 147"/>
                  <a:gd name="T1" fmla="*/ 0 h 242"/>
                  <a:gd name="T2" fmla="*/ 66 w 147"/>
                  <a:gd name="T3" fmla="*/ 0 h 242"/>
                  <a:gd name="T4" fmla="*/ 134 w 147"/>
                  <a:gd name="T5" fmla="*/ 242 h 242"/>
                  <a:gd name="T6" fmla="*/ 147 w 147"/>
                  <a:gd name="T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42">
                    <a:moveTo>
                      <a:pt x="0" y="0"/>
                    </a:moveTo>
                    <a:lnTo>
                      <a:pt x="66" y="0"/>
                    </a:lnTo>
                    <a:lnTo>
                      <a:pt x="134" y="242"/>
                    </a:lnTo>
                    <a:lnTo>
                      <a:pt x="147" y="2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7" name="Line 488"/>
              <p:cNvSpPr>
                <a:spLocks noChangeShapeType="1"/>
              </p:cNvSpPr>
              <p:nvPr/>
            </p:nvSpPr>
            <p:spPr bwMode="auto">
              <a:xfrm>
                <a:off x="1599" y="2661"/>
                <a:ext cx="0" cy="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8" name="Rectangle 317"/>
              <p:cNvSpPr>
                <a:spLocks noChangeArrowheads="1"/>
              </p:cNvSpPr>
              <p:nvPr/>
            </p:nvSpPr>
            <p:spPr bwMode="auto">
              <a:xfrm>
                <a:off x="1463" y="2681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A10542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Rectangle 318"/>
              <p:cNvSpPr>
                <a:spLocks noChangeArrowheads="1"/>
              </p:cNvSpPr>
              <p:nvPr/>
            </p:nvSpPr>
            <p:spPr bwMode="auto">
              <a:xfrm>
                <a:off x="1200" y="2683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263.2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Freeform 319"/>
              <p:cNvSpPr>
                <a:spLocks/>
              </p:cNvSpPr>
              <p:nvPr/>
            </p:nvSpPr>
            <p:spPr bwMode="auto">
              <a:xfrm>
                <a:off x="1385" y="2460"/>
                <a:ext cx="75" cy="247"/>
              </a:xfrm>
              <a:custGeom>
                <a:avLst/>
                <a:gdLst>
                  <a:gd name="T0" fmla="*/ 0 w 83"/>
                  <a:gd name="T1" fmla="*/ 273 h 273"/>
                  <a:gd name="T2" fmla="*/ 15 w 83"/>
                  <a:gd name="T3" fmla="*/ 273 h 273"/>
                  <a:gd name="T4" fmla="*/ 83 w 83"/>
                  <a:gd name="T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73">
                    <a:moveTo>
                      <a:pt x="0" y="273"/>
                    </a:moveTo>
                    <a:lnTo>
                      <a:pt x="15" y="27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1" name="Freeform 320"/>
              <p:cNvSpPr>
                <a:spLocks/>
              </p:cNvSpPr>
              <p:nvPr/>
            </p:nvSpPr>
            <p:spPr bwMode="auto">
              <a:xfrm>
                <a:off x="1464" y="2460"/>
                <a:ext cx="134" cy="247"/>
              </a:xfrm>
              <a:custGeom>
                <a:avLst/>
                <a:gdLst>
                  <a:gd name="T0" fmla="*/ 0 w 147"/>
                  <a:gd name="T1" fmla="*/ 0 h 273"/>
                  <a:gd name="T2" fmla="*/ 66 w 147"/>
                  <a:gd name="T3" fmla="*/ 0 h 273"/>
                  <a:gd name="T4" fmla="*/ 134 w 147"/>
                  <a:gd name="T5" fmla="*/ 273 h 273"/>
                  <a:gd name="T6" fmla="*/ 147 w 147"/>
                  <a:gd name="T7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73">
                    <a:moveTo>
                      <a:pt x="0" y="0"/>
                    </a:moveTo>
                    <a:lnTo>
                      <a:pt x="66" y="0"/>
                    </a:lnTo>
                    <a:lnTo>
                      <a:pt x="134" y="273"/>
                    </a:lnTo>
                    <a:lnTo>
                      <a:pt x="147" y="2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2" name="Rectangle 321"/>
              <p:cNvSpPr>
                <a:spLocks noChangeArrowheads="1"/>
              </p:cNvSpPr>
              <p:nvPr/>
            </p:nvSpPr>
            <p:spPr bwMode="auto">
              <a:xfrm>
                <a:off x="1443" y="2715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52_1141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Rectangle 322"/>
              <p:cNvSpPr>
                <a:spLocks noChangeArrowheads="1"/>
              </p:cNvSpPr>
              <p:nvPr/>
            </p:nvSpPr>
            <p:spPr bwMode="auto">
              <a:xfrm>
                <a:off x="1200" y="2718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264.9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Freeform 323"/>
              <p:cNvSpPr>
                <a:spLocks/>
              </p:cNvSpPr>
              <p:nvPr/>
            </p:nvSpPr>
            <p:spPr bwMode="auto">
              <a:xfrm>
                <a:off x="1385" y="2478"/>
                <a:ext cx="75" cy="263"/>
              </a:xfrm>
              <a:custGeom>
                <a:avLst/>
                <a:gdLst>
                  <a:gd name="T0" fmla="*/ 0 w 83"/>
                  <a:gd name="T1" fmla="*/ 291 h 291"/>
                  <a:gd name="T2" fmla="*/ 15 w 83"/>
                  <a:gd name="T3" fmla="*/ 291 h 291"/>
                  <a:gd name="T4" fmla="*/ 83 w 83"/>
                  <a:gd name="T5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91">
                    <a:moveTo>
                      <a:pt x="0" y="291"/>
                    </a:moveTo>
                    <a:lnTo>
                      <a:pt x="15" y="291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5" name="Freeform 324"/>
              <p:cNvSpPr>
                <a:spLocks/>
              </p:cNvSpPr>
              <p:nvPr/>
            </p:nvSpPr>
            <p:spPr bwMode="auto">
              <a:xfrm>
                <a:off x="1464" y="2478"/>
                <a:ext cx="134" cy="263"/>
              </a:xfrm>
              <a:custGeom>
                <a:avLst/>
                <a:gdLst>
                  <a:gd name="T0" fmla="*/ 0 w 147"/>
                  <a:gd name="T1" fmla="*/ 0 h 291"/>
                  <a:gd name="T2" fmla="*/ 66 w 147"/>
                  <a:gd name="T3" fmla="*/ 0 h 291"/>
                  <a:gd name="T4" fmla="*/ 134 w 147"/>
                  <a:gd name="T5" fmla="*/ 291 h 291"/>
                  <a:gd name="T6" fmla="*/ 147 w 147"/>
                  <a:gd name="T7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91">
                    <a:moveTo>
                      <a:pt x="0" y="0"/>
                    </a:moveTo>
                    <a:lnTo>
                      <a:pt x="66" y="0"/>
                    </a:lnTo>
                    <a:lnTo>
                      <a:pt x="134" y="291"/>
                    </a:lnTo>
                    <a:lnTo>
                      <a:pt x="147" y="29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6" name="Rectangle 325"/>
              <p:cNvSpPr>
                <a:spLocks noChangeArrowheads="1"/>
              </p:cNvSpPr>
              <p:nvPr/>
            </p:nvSpPr>
            <p:spPr bwMode="auto">
              <a:xfrm>
                <a:off x="1463" y="2750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A31352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Rectangle 326"/>
              <p:cNvSpPr>
                <a:spLocks noChangeArrowheads="1"/>
              </p:cNvSpPr>
              <p:nvPr/>
            </p:nvSpPr>
            <p:spPr bwMode="auto">
              <a:xfrm>
                <a:off x="1200" y="2752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268.5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Freeform 327"/>
              <p:cNvSpPr>
                <a:spLocks/>
              </p:cNvSpPr>
              <p:nvPr/>
            </p:nvSpPr>
            <p:spPr bwMode="auto">
              <a:xfrm>
                <a:off x="1385" y="2516"/>
                <a:ext cx="75" cy="260"/>
              </a:xfrm>
              <a:custGeom>
                <a:avLst/>
                <a:gdLst>
                  <a:gd name="T0" fmla="*/ 0 w 83"/>
                  <a:gd name="T1" fmla="*/ 287 h 287"/>
                  <a:gd name="T2" fmla="*/ 15 w 83"/>
                  <a:gd name="T3" fmla="*/ 287 h 287"/>
                  <a:gd name="T4" fmla="*/ 83 w 83"/>
                  <a:gd name="T5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87">
                    <a:moveTo>
                      <a:pt x="0" y="287"/>
                    </a:moveTo>
                    <a:lnTo>
                      <a:pt x="15" y="287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9" name="Freeform 328"/>
              <p:cNvSpPr>
                <a:spLocks/>
              </p:cNvSpPr>
              <p:nvPr/>
            </p:nvSpPr>
            <p:spPr bwMode="auto">
              <a:xfrm>
                <a:off x="1464" y="2516"/>
                <a:ext cx="134" cy="260"/>
              </a:xfrm>
              <a:custGeom>
                <a:avLst/>
                <a:gdLst>
                  <a:gd name="T0" fmla="*/ 0 w 147"/>
                  <a:gd name="T1" fmla="*/ 0 h 287"/>
                  <a:gd name="T2" fmla="*/ 66 w 147"/>
                  <a:gd name="T3" fmla="*/ 0 h 287"/>
                  <a:gd name="T4" fmla="*/ 134 w 147"/>
                  <a:gd name="T5" fmla="*/ 287 h 287"/>
                  <a:gd name="T6" fmla="*/ 147 w 147"/>
                  <a:gd name="T7" fmla="*/ 28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87">
                    <a:moveTo>
                      <a:pt x="0" y="0"/>
                    </a:moveTo>
                    <a:lnTo>
                      <a:pt x="66" y="0"/>
                    </a:lnTo>
                    <a:lnTo>
                      <a:pt x="134" y="287"/>
                    </a:lnTo>
                    <a:lnTo>
                      <a:pt x="147" y="2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0" name="Rectangle 329"/>
              <p:cNvSpPr>
                <a:spLocks noChangeArrowheads="1"/>
              </p:cNvSpPr>
              <p:nvPr/>
            </p:nvSpPr>
            <p:spPr bwMode="auto">
              <a:xfrm>
                <a:off x="1463" y="2784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A32988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Rectangle 330"/>
              <p:cNvSpPr>
                <a:spLocks noChangeArrowheads="1"/>
              </p:cNvSpPr>
              <p:nvPr/>
            </p:nvSpPr>
            <p:spPr bwMode="auto">
              <a:xfrm>
                <a:off x="1574" y="2784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A32982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Rectangle 331"/>
              <p:cNvSpPr>
                <a:spLocks noChangeArrowheads="1"/>
              </p:cNvSpPr>
              <p:nvPr/>
            </p:nvSpPr>
            <p:spPr bwMode="auto">
              <a:xfrm>
                <a:off x="1685" y="2784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A31257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Rectangle 332"/>
              <p:cNvSpPr>
                <a:spLocks noChangeArrowheads="1"/>
              </p:cNvSpPr>
              <p:nvPr/>
            </p:nvSpPr>
            <p:spPr bwMode="auto">
              <a:xfrm>
                <a:off x="1200" y="2787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276.8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Freeform 333"/>
              <p:cNvSpPr>
                <a:spLocks/>
              </p:cNvSpPr>
              <p:nvPr/>
            </p:nvSpPr>
            <p:spPr bwMode="auto">
              <a:xfrm>
                <a:off x="1385" y="2605"/>
                <a:ext cx="75" cy="205"/>
              </a:xfrm>
              <a:custGeom>
                <a:avLst/>
                <a:gdLst>
                  <a:gd name="T0" fmla="*/ 0 w 83"/>
                  <a:gd name="T1" fmla="*/ 227 h 227"/>
                  <a:gd name="T2" fmla="*/ 15 w 83"/>
                  <a:gd name="T3" fmla="*/ 227 h 227"/>
                  <a:gd name="T4" fmla="*/ 83 w 83"/>
                  <a:gd name="T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27">
                    <a:moveTo>
                      <a:pt x="0" y="227"/>
                    </a:moveTo>
                    <a:lnTo>
                      <a:pt x="15" y="227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5" name="Freeform 334"/>
              <p:cNvSpPr>
                <a:spLocks/>
              </p:cNvSpPr>
              <p:nvPr/>
            </p:nvSpPr>
            <p:spPr bwMode="auto">
              <a:xfrm>
                <a:off x="1464" y="2605"/>
                <a:ext cx="134" cy="205"/>
              </a:xfrm>
              <a:custGeom>
                <a:avLst/>
                <a:gdLst>
                  <a:gd name="T0" fmla="*/ 0 w 147"/>
                  <a:gd name="T1" fmla="*/ 0 h 227"/>
                  <a:gd name="T2" fmla="*/ 66 w 147"/>
                  <a:gd name="T3" fmla="*/ 0 h 227"/>
                  <a:gd name="T4" fmla="*/ 134 w 147"/>
                  <a:gd name="T5" fmla="*/ 227 h 227"/>
                  <a:gd name="T6" fmla="*/ 147 w 147"/>
                  <a:gd name="T7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27">
                    <a:moveTo>
                      <a:pt x="0" y="0"/>
                    </a:moveTo>
                    <a:lnTo>
                      <a:pt x="66" y="0"/>
                    </a:lnTo>
                    <a:lnTo>
                      <a:pt x="134" y="227"/>
                    </a:lnTo>
                    <a:lnTo>
                      <a:pt x="147" y="2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6" name="Line 507"/>
              <p:cNvSpPr>
                <a:spLocks noChangeShapeType="1"/>
              </p:cNvSpPr>
              <p:nvPr/>
            </p:nvSpPr>
            <p:spPr bwMode="auto">
              <a:xfrm>
                <a:off x="1599" y="2798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7" name="Rectangle 336"/>
              <p:cNvSpPr>
                <a:spLocks noChangeArrowheads="1"/>
              </p:cNvSpPr>
              <p:nvPr/>
            </p:nvSpPr>
            <p:spPr bwMode="auto">
              <a:xfrm>
                <a:off x="1463" y="2818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A14908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Rectangle 337"/>
              <p:cNvSpPr>
                <a:spLocks noChangeArrowheads="1"/>
              </p:cNvSpPr>
              <p:nvPr/>
            </p:nvSpPr>
            <p:spPr bwMode="auto">
              <a:xfrm>
                <a:off x="1200" y="2821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279.8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1385" y="2637"/>
                <a:ext cx="75" cy="208"/>
              </a:xfrm>
              <a:custGeom>
                <a:avLst/>
                <a:gdLst>
                  <a:gd name="T0" fmla="*/ 0 w 83"/>
                  <a:gd name="T1" fmla="*/ 229 h 229"/>
                  <a:gd name="T2" fmla="*/ 15 w 83"/>
                  <a:gd name="T3" fmla="*/ 229 h 229"/>
                  <a:gd name="T4" fmla="*/ 83 w 83"/>
                  <a:gd name="T5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29">
                    <a:moveTo>
                      <a:pt x="0" y="229"/>
                    </a:moveTo>
                    <a:lnTo>
                      <a:pt x="15" y="229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1464" y="2637"/>
                <a:ext cx="134" cy="208"/>
              </a:xfrm>
              <a:custGeom>
                <a:avLst/>
                <a:gdLst>
                  <a:gd name="T0" fmla="*/ 0 w 147"/>
                  <a:gd name="T1" fmla="*/ 0 h 229"/>
                  <a:gd name="T2" fmla="*/ 66 w 147"/>
                  <a:gd name="T3" fmla="*/ 0 h 229"/>
                  <a:gd name="T4" fmla="*/ 134 w 147"/>
                  <a:gd name="T5" fmla="*/ 229 h 229"/>
                  <a:gd name="T6" fmla="*/ 147 w 147"/>
                  <a:gd name="T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29">
                    <a:moveTo>
                      <a:pt x="0" y="0"/>
                    </a:moveTo>
                    <a:lnTo>
                      <a:pt x="66" y="0"/>
                    </a:lnTo>
                    <a:lnTo>
                      <a:pt x="134" y="229"/>
                    </a:lnTo>
                    <a:lnTo>
                      <a:pt x="147" y="22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1" name="Rectangle 340"/>
              <p:cNvSpPr>
                <a:spLocks noChangeArrowheads="1"/>
              </p:cNvSpPr>
              <p:nvPr/>
            </p:nvSpPr>
            <p:spPr bwMode="auto">
              <a:xfrm>
                <a:off x="1463" y="285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A12049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42" name="Rectangle 341"/>
              <p:cNvSpPr>
                <a:spLocks noChangeArrowheads="1"/>
              </p:cNvSpPr>
              <p:nvPr/>
            </p:nvSpPr>
            <p:spPr bwMode="auto">
              <a:xfrm>
                <a:off x="1574" y="2853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A12052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Rectangle 342"/>
              <p:cNvSpPr>
                <a:spLocks noChangeArrowheads="1"/>
              </p:cNvSpPr>
              <p:nvPr/>
            </p:nvSpPr>
            <p:spPr bwMode="auto">
              <a:xfrm>
                <a:off x="1200" y="2856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280.4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1385" y="2644"/>
                <a:ext cx="75" cy="235"/>
              </a:xfrm>
              <a:custGeom>
                <a:avLst/>
                <a:gdLst>
                  <a:gd name="T0" fmla="*/ 0 w 83"/>
                  <a:gd name="T1" fmla="*/ 260 h 260"/>
                  <a:gd name="T2" fmla="*/ 15 w 83"/>
                  <a:gd name="T3" fmla="*/ 260 h 260"/>
                  <a:gd name="T4" fmla="*/ 83 w 83"/>
                  <a:gd name="T5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60">
                    <a:moveTo>
                      <a:pt x="0" y="260"/>
                    </a:moveTo>
                    <a:lnTo>
                      <a:pt x="15" y="260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1464" y="2644"/>
                <a:ext cx="134" cy="235"/>
              </a:xfrm>
              <a:custGeom>
                <a:avLst/>
                <a:gdLst>
                  <a:gd name="T0" fmla="*/ 0 w 147"/>
                  <a:gd name="T1" fmla="*/ 0 h 260"/>
                  <a:gd name="T2" fmla="*/ 66 w 147"/>
                  <a:gd name="T3" fmla="*/ 0 h 260"/>
                  <a:gd name="T4" fmla="*/ 134 w 147"/>
                  <a:gd name="T5" fmla="*/ 260 h 260"/>
                  <a:gd name="T6" fmla="*/ 147 w 147"/>
                  <a:gd name="T7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60">
                    <a:moveTo>
                      <a:pt x="0" y="0"/>
                    </a:moveTo>
                    <a:lnTo>
                      <a:pt x="66" y="0"/>
                    </a:lnTo>
                    <a:lnTo>
                      <a:pt x="134" y="260"/>
                    </a:lnTo>
                    <a:lnTo>
                      <a:pt x="147" y="2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6" name="Line 517"/>
              <p:cNvSpPr>
                <a:spLocks noChangeShapeType="1"/>
              </p:cNvSpPr>
              <p:nvPr/>
            </p:nvSpPr>
            <p:spPr bwMode="auto">
              <a:xfrm>
                <a:off x="1599" y="2867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7" name="Rectangle 346"/>
              <p:cNvSpPr>
                <a:spLocks noChangeArrowheads="1"/>
              </p:cNvSpPr>
              <p:nvPr/>
            </p:nvSpPr>
            <p:spPr bwMode="auto">
              <a:xfrm>
                <a:off x="1463" y="2887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A61914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Rectangle 347"/>
              <p:cNvSpPr>
                <a:spLocks noChangeArrowheads="1"/>
              </p:cNvSpPr>
              <p:nvPr/>
            </p:nvSpPr>
            <p:spPr bwMode="auto">
              <a:xfrm>
                <a:off x="1200" y="2890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283.1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1385" y="2673"/>
                <a:ext cx="75" cy="240"/>
              </a:xfrm>
              <a:custGeom>
                <a:avLst/>
                <a:gdLst>
                  <a:gd name="T0" fmla="*/ 0 w 83"/>
                  <a:gd name="T1" fmla="*/ 266 h 266"/>
                  <a:gd name="T2" fmla="*/ 15 w 83"/>
                  <a:gd name="T3" fmla="*/ 266 h 266"/>
                  <a:gd name="T4" fmla="*/ 83 w 83"/>
                  <a:gd name="T5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66">
                    <a:moveTo>
                      <a:pt x="0" y="266"/>
                    </a:moveTo>
                    <a:lnTo>
                      <a:pt x="15" y="266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1464" y="2673"/>
                <a:ext cx="134" cy="240"/>
              </a:xfrm>
              <a:custGeom>
                <a:avLst/>
                <a:gdLst>
                  <a:gd name="T0" fmla="*/ 0 w 147"/>
                  <a:gd name="T1" fmla="*/ 0 h 266"/>
                  <a:gd name="T2" fmla="*/ 66 w 147"/>
                  <a:gd name="T3" fmla="*/ 0 h 266"/>
                  <a:gd name="T4" fmla="*/ 134 w 147"/>
                  <a:gd name="T5" fmla="*/ 266 h 266"/>
                  <a:gd name="T6" fmla="*/ 147 w 147"/>
                  <a:gd name="T7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66">
                    <a:moveTo>
                      <a:pt x="0" y="0"/>
                    </a:moveTo>
                    <a:lnTo>
                      <a:pt x="66" y="0"/>
                    </a:lnTo>
                    <a:lnTo>
                      <a:pt x="134" y="266"/>
                    </a:lnTo>
                    <a:lnTo>
                      <a:pt x="147" y="26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1" name="Rectangle 350"/>
              <p:cNvSpPr>
                <a:spLocks noChangeArrowheads="1"/>
              </p:cNvSpPr>
              <p:nvPr/>
            </p:nvSpPr>
            <p:spPr bwMode="auto">
              <a:xfrm>
                <a:off x="1463" y="2922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A44414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Rectangle 351"/>
              <p:cNvSpPr>
                <a:spLocks noChangeArrowheads="1"/>
              </p:cNvSpPr>
              <p:nvPr/>
            </p:nvSpPr>
            <p:spPr bwMode="auto">
              <a:xfrm>
                <a:off x="1574" y="2922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A22962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Rectangle 352"/>
              <p:cNvSpPr>
                <a:spLocks noChangeArrowheads="1"/>
              </p:cNvSpPr>
              <p:nvPr/>
            </p:nvSpPr>
            <p:spPr bwMode="auto">
              <a:xfrm>
                <a:off x="1685" y="2922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A59718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Rectangle 353"/>
              <p:cNvSpPr>
                <a:spLocks noChangeArrowheads="1"/>
              </p:cNvSpPr>
              <p:nvPr/>
            </p:nvSpPr>
            <p:spPr bwMode="auto">
              <a:xfrm>
                <a:off x="1200" y="2924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287.1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1385" y="2715"/>
                <a:ext cx="75" cy="233"/>
              </a:xfrm>
              <a:custGeom>
                <a:avLst/>
                <a:gdLst>
                  <a:gd name="T0" fmla="*/ 0 w 83"/>
                  <a:gd name="T1" fmla="*/ 257 h 257"/>
                  <a:gd name="T2" fmla="*/ 15 w 83"/>
                  <a:gd name="T3" fmla="*/ 257 h 257"/>
                  <a:gd name="T4" fmla="*/ 83 w 83"/>
                  <a:gd name="T5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57">
                    <a:moveTo>
                      <a:pt x="0" y="257"/>
                    </a:moveTo>
                    <a:lnTo>
                      <a:pt x="15" y="257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1464" y="2715"/>
                <a:ext cx="134" cy="233"/>
              </a:xfrm>
              <a:custGeom>
                <a:avLst/>
                <a:gdLst>
                  <a:gd name="T0" fmla="*/ 0 w 147"/>
                  <a:gd name="T1" fmla="*/ 0 h 257"/>
                  <a:gd name="T2" fmla="*/ 66 w 147"/>
                  <a:gd name="T3" fmla="*/ 0 h 257"/>
                  <a:gd name="T4" fmla="*/ 134 w 147"/>
                  <a:gd name="T5" fmla="*/ 257 h 257"/>
                  <a:gd name="T6" fmla="*/ 147 w 147"/>
                  <a:gd name="T7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57">
                    <a:moveTo>
                      <a:pt x="0" y="0"/>
                    </a:moveTo>
                    <a:lnTo>
                      <a:pt x="66" y="0"/>
                    </a:lnTo>
                    <a:lnTo>
                      <a:pt x="134" y="257"/>
                    </a:lnTo>
                    <a:lnTo>
                      <a:pt x="147" y="25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7" name="Line 528"/>
              <p:cNvSpPr>
                <a:spLocks noChangeShapeType="1"/>
              </p:cNvSpPr>
              <p:nvPr/>
            </p:nvSpPr>
            <p:spPr bwMode="auto">
              <a:xfrm>
                <a:off x="1599" y="2936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8" name="Rectangle 357"/>
              <p:cNvSpPr>
                <a:spLocks noChangeArrowheads="1"/>
              </p:cNvSpPr>
              <p:nvPr/>
            </p:nvSpPr>
            <p:spPr bwMode="auto">
              <a:xfrm>
                <a:off x="1463" y="295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A19168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Rectangle 358"/>
              <p:cNvSpPr>
                <a:spLocks noChangeArrowheads="1"/>
              </p:cNvSpPr>
              <p:nvPr/>
            </p:nvSpPr>
            <p:spPr bwMode="auto">
              <a:xfrm>
                <a:off x="1574" y="2956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A55993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60" name="Rectangle 359"/>
              <p:cNvSpPr>
                <a:spLocks noChangeArrowheads="1"/>
              </p:cNvSpPr>
              <p:nvPr/>
            </p:nvSpPr>
            <p:spPr bwMode="auto">
              <a:xfrm>
                <a:off x="1200" y="2959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288.8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1385" y="2733"/>
                <a:ext cx="75" cy="249"/>
              </a:xfrm>
              <a:custGeom>
                <a:avLst/>
                <a:gdLst>
                  <a:gd name="T0" fmla="*/ 0 w 83"/>
                  <a:gd name="T1" fmla="*/ 275 h 275"/>
                  <a:gd name="T2" fmla="*/ 15 w 83"/>
                  <a:gd name="T3" fmla="*/ 275 h 275"/>
                  <a:gd name="T4" fmla="*/ 83 w 83"/>
                  <a:gd name="T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275">
                    <a:moveTo>
                      <a:pt x="0" y="275"/>
                    </a:moveTo>
                    <a:lnTo>
                      <a:pt x="15" y="275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1464" y="2733"/>
                <a:ext cx="134" cy="249"/>
              </a:xfrm>
              <a:custGeom>
                <a:avLst/>
                <a:gdLst>
                  <a:gd name="T0" fmla="*/ 0 w 147"/>
                  <a:gd name="T1" fmla="*/ 0 h 275"/>
                  <a:gd name="T2" fmla="*/ 66 w 147"/>
                  <a:gd name="T3" fmla="*/ 0 h 275"/>
                  <a:gd name="T4" fmla="*/ 134 w 147"/>
                  <a:gd name="T5" fmla="*/ 275 h 275"/>
                  <a:gd name="T6" fmla="*/ 147 w 147"/>
                  <a:gd name="T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275">
                    <a:moveTo>
                      <a:pt x="0" y="0"/>
                    </a:moveTo>
                    <a:lnTo>
                      <a:pt x="66" y="0"/>
                    </a:lnTo>
                    <a:lnTo>
                      <a:pt x="134" y="275"/>
                    </a:lnTo>
                    <a:lnTo>
                      <a:pt x="147" y="27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3" name="Line 534"/>
              <p:cNvSpPr>
                <a:spLocks noChangeShapeType="1"/>
              </p:cNvSpPr>
              <p:nvPr/>
            </p:nvSpPr>
            <p:spPr bwMode="auto">
              <a:xfrm>
                <a:off x="1599" y="2971"/>
                <a:ext cx="0" cy="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4" name="Rectangle 363"/>
              <p:cNvSpPr>
                <a:spLocks noChangeArrowheads="1"/>
              </p:cNvSpPr>
              <p:nvPr/>
            </p:nvSpPr>
            <p:spPr bwMode="auto">
              <a:xfrm>
                <a:off x="1463" y="2991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A54195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Rectangle 364"/>
              <p:cNvSpPr>
                <a:spLocks noChangeArrowheads="1"/>
              </p:cNvSpPr>
              <p:nvPr/>
            </p:nvSpPr>
            <p:spPr bwMode="auto">
              <a:xfrm>
                <a:off x="1200" y="2993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289.4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1385" y="2740"/>
                <a:ext cx="75" cy="277"/>
              </a:xfrm>
              <a:custGeom>
                <a:avLst/>
                <a:gdLst>
                  <a:gd name="T0" fmla="*/ 0 w 83"/>
                  <a:gd name="T1" fmla="*/ 306 h 306"/>
                  <a:gd name="T2" fmla="*/ 15 w 83"/>
                  <a:gd name="T3" fmla="*/ 306 h 306"/>
                  <a:gd name="T4" fmla="*/ 83 w 83"/>
                  <a:gd name="T5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306">
                    <a:moveTo>
                      <a:pt x="0" y="306"/>
                    </a:moveTo>
                    <a:lnTo>
                      <a:pt x="15" y="306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1464" y="2740"/>
                <a:ext cx="134" cy="277"/>
              </a:xfrm>
              <a:custGeom>
                <a:avLst/>
                <a:gdLst>
                  <a:gd name="T0" fmla="*/ 0 w 147"/>
                  <a:gd name="T1" fmla="*/ 0 h 306"/>
                  <a:gd name="T2" fmla="*/ 66 w 147"/>
                  <a:gd name="T3" fmla="*/ 0 h 306"/>
                  <a:gd name="T4" fmla="*/ 134 w 147"/>
                  <a:gd name="T5" fmla="*/ 306 h 306"/>
                  <a:gd name="T6" fmla="*/ 147 w 147"/>
                  <a:gd name="T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306">
                    <a:moveTo>
                      <a:pt x="0" y="0"/>
                    </a:moveTo>
                    <a:lnTo>
                      <a:pt x="66" y="0"/>
                    </a:lnTo>
                    <a:lnTo>
                      <a:pt x="134" y="306"/>
                    </a:lnTo>
                    <a:lnTo>
                      <a:pt x="147" y="30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8" name="Rectangle 367"/>
              <p:cNvSpPr>
                <a:spLocks noChangeArrowheads="1"/>
              </p:cNvSpPr>
              <p:nvPr/>
            </p:nvSpPr>
            <p:spPr bwMode="auto">
              <a:xfrm>
                <a:off x="1463" y="3025"/>
                <a:ext cx="41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A37358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69" name="Rectangle 368"/>
              <p:cNvSpPr>
                <a:spLocks noChangeArrowheads="1"/>
              </p:cNvSpPr>
              <p:nvPr/>
            </p:nvSpPr>
            <p:spPr bwMode="auto">
              <a:xfrm>
                <a:off x="1200" y="3028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290.0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1385" y="2746"/>
                <a:ext cx="75" cy="305"/>
              </a:xfrm>
              <a:custGeom>
                <a:avLst/>
                <a:gdLst>
                  <a:gd name="T0" fmla="*/ 0 w 83"/>
                  <a:gd name="T1" fmla="*/ 337 h 337"/>
                  <a:gd name="T2" fmla="*/ 15 w 83"/>
                  <a:gd name="T3" fmla="*/ 337 h 337"/>
                  <a:gd name="T4" fmla="*/ 83 w 83"/>
                  <a:gd name="T5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337">
                    <a:moveTo>
                      <a:pt x="0" y="337"/>
                    </a:moveTo>
                    <a:lnTo>
                      <a:pt x="15" y="337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1464" y="2746"/>
                <a:ext cx="134" cy="305"/>
              </a:xfrm>
              <a:custGeom>
                <a:avLst/>
                <a:gdLst>
                  <a:gd name="T0" fmla="*/ 0 w 147"/>
                  <a:gd name="T1" fmla="*/ 0 h 337"/>
                  <a:gd name="T2" fmla="*/ 66 w 147"/>
                  <a:gd name="T3" fmla="*/ 0 h 337"/>
                  <a:gd name="T4" fmla="*/ 134 w 147"/>
                  <a:gd name="T5" fmla="*/ 337 h 337"/>
                  <a:gd name="T6" fmla="*/ 147 w 147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337">
                    <a:moveTo>
                      <a:pt x="0" y="0"/>
                    </a:moveTo>
                    <a:lnTo>
                      <a:pt x="66" y="0"/>
                    </a:lnTo>
                    <a:lnTo>
                      <a:pt x="134" y="337"/>
                    </a:lnTo>
                    <a:lnTo>
                      <a:pt x="147" y="3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2" name="Rectangle 371"/>
              <p:cNvSpPr>
                <a:spLocks noChangeArrowheads="1"/>
              </p:cNvSpPr>
              <p:nvPr/>
            </p:nvSpPr>
            <p:spPr bwMode="auto">
              <a:xfrm>
                <a:off x="1443" y="3059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53_0382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73" name="Rectangle 372"/>
              <p:cNvSpPr>
                <a:spLocks noChangeArrowheads="1"/>
              </p:cNvSpPr>
              <p:nvPr/>
            </p:nvSpPr>
            <p:spPr bwMode="auto">
              <a:xfrm>
                <a:off x="1200" y="3062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291.2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1385" y="2759"/>
                <a:ext cx="75" cy="327"/>
              </a:xfrm>
              <a:custGeom>
                <a:avLst/>
                <a:gdLst>
                  <a:gd name="T0" fmla="*/ 0 w 83"/>
                  <a:gd name="T1" fmla="*/ 361 h 361"/>
                  <a:gd name="T2" fmla="*/ 15 w 83"/>
                  <a:gd name="T3" fmla="*/ 361 h 361"/>
                  <a:gd name="T4" fmla="*/ 83 w 83"/>
                  <a:gd name="T5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361">
                    <a:moveTo>
                      <a:pt x="0" y="361"/>
                    </a:moveTo>
                    <a:lnTo>
                      <a:pt x="15" y="361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1464" y="2759"/>
                <a:ext cx="134" cy="327"/>
              </a:xfrm>
              <a:custGeom>
                <a:avLst/>
                <a:gdLst>
                  <a:gd name="T0" fmla="*/ 0 w 147"/>
                  <a:gd name="T1" fmla="*/ 0 h 361"/>
                  <a:gd name="T2" fmla="*/ 66 w 147"/>
                  <a:gd name="T3" fmla="*/ 0 h 361"/>
                  <a:gd name="T4" fmla="*/ 134 w 147"/>
                  <a:gd name="T5" fmla="*/ 361 h 361"/>
                  <a:gd name="T6" fmla="*/ 147 w 147"/>
                  <a:gd name="T7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361">
                    <a:moveTo>
                      <a:pt x="0" y="0"/>
                    </a:moveTo>
                    <a:lnTo>
                      <a:pt x="66" y="0"/>
                    </a:lnTo>
                    <a:lnTo>
                      <a:pt x="134" y="361"/>
                    </a:lnTo>
                    <a:lnTo>
                      <a:pt x="147" y="36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6" name="Rectangle 375"/>
              <p:cNvSpPr>
                <a:spLocks noChangeArrowheads="1"/>
              </p:cNvSpPr>
              <p:nvPr/>
            </p:nvSpPr>
            <p:spPr bwMode="auto">
              <a:xfrm>
                <a:off x="1437" y="3094"/>
                <a:ext cx="487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51809_R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376"/>
              <p:cNvSpPr>
                <a:spLocks noChangeArrowheads="1"/>
              </p:cNvSpPr>
              <p:nvPr/>
            </p:nvSpPr>
            <p:spPr bwMode="auto">
              <a:xfrm>
                <a:off x="1200" y="3097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293.6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Freeform 377"/>
              <p:cNvSpPr>
                <a:spLocks/>
              </p:cNvSpPr>
              <p:nvPr/>
            </p:nvSpPr>
            <p:spPr bwMode="auto">
              <a:xfrm>
                <a:off x="1385" y="2785"/>
                <a:ext cx="75" cy="335"/>
              </a:xfrm>
              <a:custGeom>
                <a:avLst/>
                <a:gdLst>
                  <a:gd name="T0" fmla="*/ 0 w 83"/>
                  <a:gd name="T1" fmla="*/ 370 h 370"/>
                  <a:gd name="T2" fmla="*/ 15 w 83"/>
                  <a:gd name="T3" fmla="*/ 370 h 370"/>
                  <a:gd name="T4" fmla="*/ 83 w 83"/>
                  <a:gd name="T5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370">
                    <a:moveTo>
                      <a:pt x="0" y="370"/>
                    </a:moveTo>
                    <a:lnTo>
                      <a:pt x="15" y="370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1464" y="2785"/>
                <a:ext cx="134" cy="335"/>
              </a:xfrm>
              <a:custGeom>
                <a:avLst/>
                <a:gdLst>
                  <a:gd name="T0" fmla="*/ 0 w 147"/>
                  <a:gd name="T1" fmla="*/ 0 h 370"/>
                  <a:gd name="T2" fmla="*/ 66 w 147"/>
                  <a:gd name="T3" fmla="*/ 0 h 370"/>
                  <a:gd name="T4" fmla="*/ 134 w 147"/>
                  <a:gd name="T5" fmla="*/ 370 h 370"/>
                  <a:gd name="T6" fmla="*/ 147 w 147"/>
                  <a:gd name="T7" fmla="*/ 37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370">
                    <a:moveTo>
                      <a:pt x="0" y="0"/>
                    </a:moveTo>
                    <a:lnTo>
                      <a:pt x="66" y="0"/>
                    </a:lnTo>
                    <a:lnTo>
                      <a:pt x="134" y="370"/>
                    </a:lnTo>
                    <a:lnTo>
                      <a:pt x="147" y="37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0" name="Rectangle 379"/>
              <p:cNvSpPr>
                <a:spLocks noChangeArrowheads="1"/>
              </p:cNvSpPr>
              <p:nvPr/>
            </p:nvSpPr>
            <p:spPr bwMode="auto">
              <a:xfrm>
                <a:off x="1465" y="3128"/>
                <a:ext cx="409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5784_F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81" name="Rectangle 380"/>
              <p:cNvSpPr>
                <a:spLocks noChangeArrowheads="1"/>
              </p:cNvSpPr>
              <p:nvPr/>
            </p:nvSpPr>
            <p:spPr bwMode="auto">
              <a:xfrm>
                <a:off x="1576" y="3128"/>
                <a:ext cx="4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569307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Rectangle 381"/>
              <p:cNvSpPr>
                <a:spLocks noChangeArrowheads="1"/>
              </p:cNvSpPr>
              <p:nvPr/>
            </p:nvSpPr>
            <p:spPr bwMode="auto">
              <a:xfrm>
                <a:off x="1200" y="3131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294.1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1385" y="2790"/>
                <a:ext cx="75" cy="364"/>
              </a:xfrm>
              <a:custGeom>
                <a:avLst/>
                <a:gdLst>
                  <a:gd name="T0" fmla="*/ 0 w 83"/>
                  <a:gd name="T1" fmla="*/ 402 h 402"/>
                  <a:gd name="T2" fmla="*/ 15 w 83"/>
                  <a:gd name="T3" fmla="*/ 402 h 402"/>
                  <a:gd name="T4" fmla="*/ 83 w 83"/>
                  <a:gd name="T5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02">
                    <a:moveTo>
                      <a:pt x="0" y="402"/>
                    </a:moveTo>
                    <a:lnTo>
                      <a:pt x="15" y="402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1464" y="2790"/>
                <a:ext cx="134" cy="364"/>
              </a:xfrm>
              <a:custGeom>
                <a:avLst/>
                <a:gdLst>
                  <a:gd name="T0" fmla="*/ 0 w 147"/>
                  <a:gd name="T1" fmla="*/ 0 h 402"/>
                  <a:gd name="T2" fmla="*/ 66 w 147"/>
                  <a:gd name="T3" fmla="*/ 0 h 402"/>
                  <a:gd name="T4" fmla="*/ 134 w 147"/>
                  <a:gd name="T5" fmla="*/ 402 h 402"/>
                  <a:gd name="T6" fmla="*/ 147 w 147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402">
                    <a:moveTo>
                      <a:pt x="0" y="0"/>
                    </a:moveTo>
                    <a:lnTo>
                      <a:pt x="66" y="0"/>
                    </a:lnTo>
                    <a:lnTo>
                      <a:pt x="134" y="402"/>
                    </a:lnTo>
                    <a:lnTo>
                      <a:pt x="147" y="40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5" name="Line 556"/>
              <p:cNvSpPr>
                <a:spLocks noChangeShapeType="1"/>
              </p:cNvSpPr>
              <p:nvPr/>
            </p:nvSpPr>
            <p:spPr bwMode="auto">
              <a:xfrm>
                <a:off x="1599" y="3143"/>
                <a:ext cx="0" cy="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6" name="Rectangle 385"/>
              <p:cNvSpPr>
                <a:spLocks noChangeArrowheads="1"/>
              </p:cNvSpPr>
              <p:nvPr/>
            </p:nvSpPr>
            <p:spPr bwMode="auto">
              <a:xfrm>
                <a:off x="1443" y="3163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51_0857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87" name="Rectangle 386"/>
              <p:cNvSpPr>
                <a:spLocks noChangeArrowheads="1"/>
              </p:cNvSpPr>
              <p:nvPr/>
            </p:nvSpPr>
            <p:spPr bwMode="auto">
              <a:xfrm>
                <a:off x="1567" y="3163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51_0322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88" name="Rectangle 387"/>
              <p:cNvSpPr>
                <a:spLocks noChangeArrowheads="1"/>
              </p:cNvSpPr>
              <p:nvPr/>
            </p:nvSpPr>
            <p:spPr bwMode="auto">
              <a:xfrm>
                <a:off x="1200" y="3165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294.7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1385" y="2797"/>
                <a:ext cx="75" cy="392"/>
              </a:xfrm>
              <a:custGeom>
                <a:avLst/>
                <a:gdLst>
                  <a:gd name="T0" fmla="*/ 0 w 83"/>
                  <a:gd name="T1" fmla="*/ 433 h 433"/>
                  <a:gd name="T2" fmla="*/ 15 w 83"/>
                  <a:gd name="T3" fmla="*/ 433 h 433"/>
                  <a:gd name="T4" fmla="*/ 83 w 83"/>
                  <a:gd name="T5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33">
                    <a:moveTo>
                      <a:pt x="0" y="433"/>
                    </a:moveTo>
                    <a:lnTo>
                      <a:pt x="15" y="433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1464" y="2797"/>
                <a:ext cx="134" cy="392"/>
              </a:xfrm>
              <a:custGeom>
                <a:avLst/>
                <a:gdLst>
                  <a:gd name="T0" fmla="*/ 0 w 147"/>
                  <a:gd name="T1" fmla="*/ 0 h 433"/>
                  <a:gd name="T2" fmla="*/ 66 w 147"/>
                  <a:gd name="T3" fmla="*/ 0 h 433"/>
                  <a:gd name="T4" fmla="*/ 134 w 147"/>
                  <a:gd name="T5" fmla="*/ 433 h 433"/>
                  <a:gd name="T6" fmla="*/ 147 w 147"/>
                  <a:gd name="T7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433">
                    <a:moveTo>
                      <a:pt x="0" y="0"/>
                    </a:moveTo>
                    <a:lnTo>
                      <a:pt x="66" y="0"/>
                    </a:lnTo>
                    <a:lnTo>
                      <a:pt x="134" y="433"/>
                    </a:lnTo>
                    <a:lnTo>
                      <a:pt x="147" y="43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1" name="Line 562"/>
              <p:cNvSpPr>
                <a:spLocks noChangeShapeType="1"/>
              </p:cNvSpPr>
              <p:nvPr/>
            </p:nvSpPr>
            <p:spPr bwMode="auto">
              <a:xfrm>
                <a:off x="1599" y="3177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2" name="Rectangle 391"/>
              <p:cNvSpPr>
                <a:spLocks noChangeArrowheads="1"/>
              </p:cNvSpPr>
              <p:nvPr/>
            </p:nvSpPr>
            <p:spPr bwMode="auto">
              <a:xfrm>
                <a:off x="1443" y="3197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53_0958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Rectangle 392"/>
              <p:cNvSpPr>
                <a:spLocks noChangeArrowheads="1"/>
              </p:cNvSpPr>
              <p:nvPr/>
            </p:nvSpPr>
            <p:spPr bwMode="auto">
              <a:xfrm>
                <a:off x="1200" y="3200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295.9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1385" y="2809"/>
                <a:ext cx="75" cy="414"/>
              </a:xfrm>
              <a:custGeom>
                <a:avLst/>
                <a:gdLst>
                  <a:gd name="T0" fmla="*/ 0 w 83"/>
                  <a:gd name="T1" fmla="*/ 457 h 457"/>
                  <a:gd name="T2" fmla="*/ 15 w 83"/>
                  <a:gd name="T3" fmla="*/ 457 h 457"/>
                  <a:gd name="T4" fmla="*/ 83 w 83"/>
                  <a:gd name="T5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57">
                    <a:moveTo>
                      <a:pt x="0" y="457"/>
                    </a:moveTo>
                    <a:lnTo>
                      <a:pt x="15" y="457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1464" y="2809"/>
                <a:ext cx="134" cy="414"/>
              </a:xfrm>
              <a:custGeom>
                <a:avLst/>
                <a:gdLst>
                  <a:gd name="T0" fmla="*/ 0 w 147"/>
                  <a:gd name="T1" fmla="*/ 0 h 457"/>
                  <a:gd name="T2" fmla="*/ 66 w 147"/>
                  <a:gd name="T3" fmla="*/ 0 h 457"/>
                  <a:gd name="T4" fmla="*/ 134 w 147"/>
                  <a:gd name="T5" fmla="*/ 457 h 457"/>
                  <a:gd name="T6" fmla="*/ 147 w 147"/>
                  <a:gd name="T7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457">
                    <a:moveTo>
                      <a:pt x="0" y="0"/>
                    </a:moveTo>
                    <a:lnTo>
                      <a:pt x="66" y="0"/>
                    </a:lnTo>
                    <a:lnTo>
                      <a:pt x="134" y="457"/>
                    </a:lnTo>
                    <a:lnTo>
                      <a:pt x="147" y="45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6" name="Rectangle 395"/>
              <p:cNvSpPr>
                <a:spLocks noChangeArrowheads="1"/>
              </p:cNvSpPr>
              <p:nvPr/>
            </p:nvSpPr>
            <p:spPr bwMode="auto">
              <a:xfrm>
                <a:off x="1443" y="3232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5140269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97" name="Rectangle 396"/>
              <p:cNvSpPr>
                <a:spLocks noChangeArrowheads="1"/>
              </p:cNvSpPr>
              <p:nvPr/>
            </p:nvSpPr>
            <p:spPr bwMode="auto">
              <a:xfrm>
                <a:off x="1567" y="3232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53_1481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Rectangle 397"/>
              <p:cNvSpPr>
                <a:spLocks noChangeArrowheads="1"/>
              </p:cNvSpPr>
              <p:nvPr/>
            </p:nvSpPr>
            <p:spPr bwMode="auto">
              <a:xfrm>
                <a:off x="1690" y="3232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51_0401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99" name="Rectangle 398"/>
              <p:cNvSpPr>
                <a:spLocks noChangeArrowheads="1"/>
              </p:cNvSpPr>
              <p:nvPr/>
            </p:nvSpPr>
            <p:spPr bwMode="auto">
              <a:xfrm>
                <a:off x="1200" y="3234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297.1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1385" y="2822"/>
                <a:ext cx="75" cy="436"/>
              </a:xfrm>
              <a:custGeom>
                <a:avLst/>
                <a:gdLst>
                  <a:gd name="T0" fmla="*/ 0 w 83"/>
                  <a:gd name="T1" fmla="*/ 481 h 481"/>
                  <a:gd name="T2" fmla="*/ 15 w 83"/>
                  <a:gd name="T3" fmla="*/ 481 h 481"/>
                  <a:gd name="T4" fmla="*/ 83 w 83"/>
                  <a:gd name="T5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81">
                    <a:moveTo>
                      <a:pt x="0" y="481"/>
                    </a:moveTo>
                    <a:lnTo>
                      <a:pt x="15" y="481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1464" y="2822"/>
                <a:ext cx="134" cy="436"/>
              </a:xfrm>
              <a:custGeom>
                <a:avLst/>
                <a:gdLst>
                  <a:gd name="T0" fmla="*/ 0 w 147"/>
                  <a:gd name="T1" fmla="*/ 0 h 481"/>
                  <a:gd name="T2" fmla="*/ 66 w 147"/>
                  <a:gd name="T3" fmla="*/ 0 h 481"/>
                  <a:gd name="T4" fmla="*/ 134 w 147"/>
                  <a:gd name="T5" fmla="*/ 481 h 481"/>
                  <a:gd name="T6" fmla="*/ 147 w 147"/>
                  <a:gd name="T7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481">
                    <a:moveTo>
                      <a:pt x="0" y="0"/>
                    </a:moveTo>
                    <a:lnTo>
                      <a:pt x="66" y="0"/>
                    </a:lnTo>
                    <a:lnTo>
                      <a:pt x="134" y="481"/>
                    </a:lnTo>
                    <a:lnTo>
                      <a:pt x="147" y="48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2" name="Line 573"/>
              <p:cNvSpPr>
                <a:spLocks noChangeShapeType="1"/>
              </p:cNvSpPr>
              <p:nvPr/>
            </p:nvSpPr>
            <p:spPr bwMode="auto">
              <a:xfrm>
                <a:off x="1599" y="3246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3" name="Rectangle 402"/>
              <p:cNvSpPr>
                <a:spLocks noChangeArrowheads="1"/>
              </p:cNvSpPr>
              <p:nvPr/>
            </p:nvSpPr>
            <p:spPr bwMode="auto">
              <a:xfrm>
                <a:off x="1443" y="3266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5128167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Rectangle 403"/>
              <p:cNvSpPr>
                <a:spLocks noChangeArrowheads="1"/>
              </p:cNvSpPr>
              <p:nvPr/>
            </p:nvSpPr>
            <p:spPr bwMode="auto">
              <a:xfrm>
                <a:off x="1561" y="3266"/>
                <a:ext cx="487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52448_R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Rectangle 404"/>
              <p:cNvSpPr>
                <a:spLocks noChangeArrowheads="1"/>
              </p:cNvSpPr>
              <p:nvPr/>
            </p:nvSpPr>
            <p:spPr bwMode="auto">
              <a:xfrm>
                <a:off x="1200" y="3269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298.3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1385" y="2835"/>
                <a:ext cx="75" cy="457"/>
              </a:xfrm>
              <a:custGeom>
                <a:avLst/>
                <a:gdLst>
                  <a:gd name="T0" fmla="*/ 0 w 83"/>
                  <a:gd name="T1" fmla="*/ 505 h 505"/>
                  <a:gd name="T2" fmla="*/ 15 w 83"/>
                  <a:gd name="T3" fmla="*/ 505 h 505"/>
                  <a:gd name="T4" fmla="*/ 83 w 83"/>
                  <a:gd name="T5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505">
                    <a:moveTo>
                      <a:pt x="0" y="505"/>
                    </a:moveTo>
                    <a:lnTo>
                      <a:pt x="15" y="505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7" name="Freeform 406"/>
              <p:cNvSpPr>
                <a:spLocks/>
              </p:cNvSpPr>
              <p:nvPr/>
            </p:nvSpPr>
            <p:spPr bwMode="auto">
              <a:xfrm>
                <a:off x="1464" y="2835"/>
                <a:ext cx="134" cy="457"/>
              </a:xfrm>
              <a:custGeom>
                <a:avLst/>
                <a:gdLst>
                  <a:gd name="T0" fmla="*/ 0 w 147"/>
                  <a:gd name="T1" fmla="*/ 0 h 505"/>
                  <a:gd name="T2" fmla="*/ 66 w 147"/>
                  <a:gd name="T3" fmla="*/ 0 h 505"/>
                  <a:gd name="T4" fmla="*/ 134 w 147"/>
                  <a:gd name="T5" fmla="*/ 505 h 505"/>
                  <a:gd name="T6" fmla="*/ 147 w 147"/>
                  <a:gd name="T7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505">
                    <a:moveTo>
                      <a:pt x="0" y="0"/>
                    </a:moveTo>
                    <a:lnTo>
                      <a:pt x="66" y="0"/>
                    </a:lnTo>
                    <a:lnTo>
                      <a:pt x="134" y="505"/>
                    </a:lnTo>
                    <a:lnTo>
                      <a:pt x="147" y="50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8" name="Line 579"/>
              <p:cNvSpPr>
                <a:spLocks noChangeShapeType="1"/>
              </p:cNvSpPr>
              <p:nvPr/>
            </p:nvSpPr>
            <p:spPr bwMode="auto">
              <a:xfrm>
                <a:off x="1599" y="3280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9" name="Rectangle 408"/>
              <p:cNvSpPr>
                <a:spLocks noChangeArrowheads="1"/>
              </p:cNvSpPr>
              <p:nvPr/>
            </p:nvSpPr>
            <p:spPr bwMode="auto">
              <a:xfrm>
                <a:off x="1440" y="3300"/>
                <a:ext cx="476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51881_F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Rectangle 409"/>
              <p:cNvSpPr>
                <a:spLocks noChangeArrowheads="1"/>
              </p:cNvSpPr>
              <p:nvPr/>
            </p:nvSpPr>
            <p:spPr bwMode="auto">
              <a:xfrm>
                <a:off x="1593" y="3300"/>
                <a:ext cx="4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547507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Rectangle 410"/>
              <p:cNvSpPr>
                <a:spLocks noChangeArrowheads="1"/>
              </p:cNvSpPr>
              <p:nvPr/>
            </p:nvSpPr>
            <p:spPr bwMode="auto">
              <a:xfrm>
                <a:off x="1672" y="3300"/>
                <a:ext cx="476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52048_F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2" name="Rectangle 411"/>
              <p:cNvSpPr>
                <a:spLocks noChangeArrowheads="1"/>
              </p:cNvSpPr>
              <p:nvPr/>
            </p:nvSpPr>
            <p:spPr bwMode="auto">
              <a:xfrm>
                <a:off x="1200" y="3303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298.9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3" name="Freeform 412"/>
              <p:cNvSpPr>
                <a:spLocks/>
              </p:cNvSpPr>
              <p:nvPr/>
            </p:nvSpPr>
            <p:spPr bwMode="auto">
              <a:xfrm>
                <a:off x="1385" y="2841"/>
                <a:ext cx="75" cy="486"/>
              </a:xfrm>
              <a:custGeom>
                <a:avLst/>
                <a:gdLst>
                  <a:gd name="T0" fmla="*/ 0 w 83"/>
                  <a:gd name="T1" fmla="*/ 536 h 536"/>
                  <a:gd name="T2" fmla="*/ 15 w 83"/>
                  <a:gd name="T3" fmla="*/ 536 h 536"/>
                  <a:gd name="T4" fmla="*/ 83 w 83"/>
                  <a:gd name="T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536">
                    <a:moveTo>
                      <a:pt x="0" y="536"/>
                    </a:moveTo>
                    <a:lnTo>
                      <a:pt x="15" y="536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4" name="Freeform 413"/>
              <p:cNvSpPr>
                <a:spLocks/>
              </p:cNvSpPr>
              <p:nvPr/>
            </p:nvSpPr>
            <p:spPr bwMode="auto">
              <a:xfrm>
                <a:off x="1464" y="2841"/>
                <a:ext cx="134" cy="486"/>
              </a:xfrm>
              <a:custGeom>
                <a:avLst/>
                <a:gdLst>
                  <a:gd name="T0" fmla="*/ 0 w 147"/>
                  <a:gd name="T1" fmla="*/ 0 h 536"/>
                  <a:gd name="T2" fmla="*/ 66 w 147"/>
                  <a:gd name="T3" fmla="*/ 0 h 536"/>
                  <a:gd name="T4" fmla="*/ 134 w 147"/>
                  <a:gd name="T5" fmla="*/ 536 h 536"/>
                  <a:gd name="T6" fmla="*/ 147 w 147"/>
                  <a:gd name="T7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536">
                    <a:moveTo>
                      <a:pt x="0" y="0"/>
                    </a:moveTo>
                    <a:lnTo>
                      <a:pt x="66" y="0"/>
                    </a:lnTo>
                    <a:lnTo>
                      <a:pt x="134" y="536"/>
                    </a:lnTo>
                    <a:lnTo>
                      <a:pt x="147" y="5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5" name="Line 586"/>
              <p:cNvSpPr>
                <a:spLocks noChangeShapeType="1"/>
              </p:cNvSpPr>
              <p:nvPr/>
            </p:nvSpPr>
            <p:spPr bwMode="auto">
              <a:xfrm>
                <a:off x="1599" y="3315"/>
                <a:ext cx="0" cy="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6" name="Rectangle 415"/>
              <p:cNvSpPr>
                <a:spLocks noChangeArrowheads="1"/>
              </p:cNvSpPr>
              <p:nvPr/>
            </p:nvSpPr>
            <p:spPr bwMode="auto">
              <a:xfrm>
                <a:off x="1443" y="3335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53_1292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7" name="Rectangle 416"/>
              <p:cNvSpPr>
                <a:spLocks noChangeArrowheads="1"/>
              </p:cNvSpPr>
              <p:nvPr/>
            </p:nvSpPr>
            <p:spPr bwMode="auto">
              <a:xfrm>
                <a:off x="1567" y="3335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5139089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8" name="Rectangle 417"/>
              <p:cNvSpPr>
                <a:spLocks noChangeArrowheads="1"/>
              </p:cNvSpPr>
              <p:nvPr/>
            </p:nvSpPr>
            <p:spPr bwMode="auto">
              <a:xfrm>
                <a:off x="1200" y="3338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300.6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9" name="Freeform 418"/>
              <p:cNvSpPr>
                <a:spLocks/>
              </p:cNvSpPr>
              <p:nvPr/>
            </p:nvSpPr>
            <p:spPr bwMode="auto">
              <a:xfrm>
                <a:off x="1385" y="2859"/>
                <a:ext cx="75" cy="502"/>
              </a:xfrm>
              <a:custGeom>
                <a:avLst/>
                <a:gdLst>
                  <a:gd name="T0" fmla="*/ 0 w 83"/>
                  <a:gd name="T1" fmla="*/ 554 h 554"/>
                  <a:gd name="T2" fmla="*/ 15 w 83"/>
                  <a:gd name="T3" fmla="*/ 554 h 554"/>
                  <a:gd name="T4" fmla="*/ 83 w 83"/>
                  <a:gd name="T5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554">
                    <a:moveTo>
                      <a:pt x="0" y="554"/>
                    </a:moveTo>
                    <a:lnTo>
                      <a:pt x="15" y="554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0" name="Freeform 419"/>
              <p:cNvSpPr>
                <a:spLocks/>
              </p:cNvSpPr>
              <p:nvPr/>
            </p:nvSpPr>
            <p:spPr bwMode="auto">
              <a:xfrm>
                <a:off x="1464" y="2859"/>
                <a:ext cx="134" cy="502"/>
              </a:xfrm>
              <a:custGeom>
                <a:avLst/>
                <a:gdLst>
                  <a:gd name="T0" fmla="*/ 0 w 147"/>
                  <a:gd name="T1" fmla="*/ 0 h 554"/>
                  <a:gd name="T2" fmla="*/ 66 w 147"/>
                  <a:gd name="T3" fmla="*/ 0 h 554"/>
                  <a:gd name="T4" fmla="*/ 134 w 147"/>
                  <a:gd name="T5" fmla="*/ 554 h 554"/>
                  <a:gd name="T6" fmla="*/ 147 w 147"/>
                  <a:gd name="T7" fmla="*/ 55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554">
                    <a:moveTo>
                      <a:pt x="0" y="0"/>
                    </a:moveTo>
                    <a:lnTo>
                      <a:pt x="66" y="0"/>
                    </a:lnTo>
                    <a:lnTo>
                      <a:pt x="134" y="554"/>
                    </a:lnTo>
                    <a:lnTo>
                      <a:pt x="147" y="55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1" name="Line 592"/>
              <p:cNvSpPr>
                <a:spLocks noChangeShapeType="1"/>
              </p:cNvSpPr>
              <p:nvPr/>
            </p:nvSpPr>
            <p:spPr bwMode="auto">
              <a:xfrm>
                <a:off x="1599" y="3349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2" name="Rectangle 421"/>
              <p:cNvSpPr>
                <a:spLocks noChangeArrowheads="1"/>
              </p:cNvSpPr>
              <p:nvPr/>
            </p:nvSpPr>
            <p:spPr bwMode="auto">
              <a:xfrm>
                <a:off x="1467" y="3369"/>
                <a:ext cx="4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548097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23" name="Rectangle 422"/>
              <p:cNvSpPr>
                <a:spLocks noChangeArrowheads="1"/>
              </p:cNvSpPr>
              <p:nvPr/>
            </p:nvSpPr>
            <p:spPr bwMode="auto">
              <a:xfrm>
                <a:off x="1200" y="3372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301.2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24" name="Freeform 423"/>
              <p:cNvSpPr>
                <a:spLocks/>
              </p:cNvSpPr>
              <p:nvPr/>
            </p:nvSpPr>
            <p:spPr bwMode="auto">
              <a:xfrm>
                <a:off x="1385" y="2865"/>
                <a:ext cx="75" cy="530"/>
              </a:xfrm>
              <a:custGeom>
                <a:avLst/>
                <a:gdLst>
                  <a:gd name="T0" fmla="*/ 0 w 83"/>
                  <a:gd name="T1" fmla="*/ 585 h 585"/>
                  <a:gd name="T2" fmla="*/ 15 w 83"/>
                  <a:gd name="T3" fmla="*/ 585 h 585"/>
                  <a:gd name="T4" fmla="*/ 83 w 83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585">
                    <a:moveTo>
                      <a:pt x="0" y="585"/>
                    </a:moveTo>
                    <a:lnTo>
                      <a:pt x="15" y="585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5" name="Freeform 424"/>
              <p:cNvSpPr>
                <a:spLocks/>
              </p:cNvSpPr>
              <p:nvPr/>
            </p:nvSpPr>
            <p:spPr bwMode="auto">
              <a:xfrm>
                <a:off x="1464" y="2865"/>
                <a:ext cx="134" cy="530"/>
              </a:xfrm>
              <a:custGeom>
                <a:avLst/>
                <a:gdLst>
                  <a:gd name="T0" fmla="*/ 0 w 147"/>
                  <a:gd name="T1" fmla="*/ 0 h 585"/>
                  <a:gd name="T2" fmla="*/ 66 w 147"/>
                  <a:gd name="T3" fmla="*/ 0 h 585"/>
                  <a:gd name="T4" fmla="*/ 134 w 147"/>
                  <a:gd name="T5" fmla="*/ 585 h 585"/>
                  <a:gd name="T6" fmla="*/ 147 w 147"/>
                  <a:gd name="T7" fmla="*/ 585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585">
                    <a:moveTo>
                      <a:pt x="0" y="0"/>
                    </a:moveTo>
                    <a:lnTo>
                      <a:pt x="66" y="0"/>
                    </a:lnTo>
                    <a:lnTo>
                      <a:pt x="134" y="585"/>
                    </a:lnTo>
                    <a:lnTo>
                      <a:pt x="147" y="58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6" name="Rectangle 425"/>
              <p:cNvSpPr>
                <a:spLocks noChangeArrowheads="1"/>
              </p:cNvSpPr>
              <p:nvPr/>
            </p:nvSpPr>
            <p:spPr bwMode="auto">
              <a:xfrm>
                <a:off x="1467" y="3404"/>
                <a:ext cx="4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546054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Rectangle 426"/>
              <p:cNvSpPr>
                <a:spLocks noChangeArrowheads="1"/>
              </p:cNvSpPr>
              <p:nvPr/>
            </p:nvSpPr>
            <p:spPr bwMode="auto">
              <a:xfrm>
                <a:off x="1200" y="3406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302.5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Freeform 427"/>
              <p:cNvSpPr>
                <a:spLocks/>
              </p:cNvSpPr>
              <p:nvPr/>
            </p:nvSpPr>
            <p:spPr bwMode="auto">
              <a:xfrm>
                <a:off x="1385" y="2880"/>
                <a:ext cx="75" cy="550"/>
              </a:xfrm>
              <a:custGeom>
                <a:avLst/>
                <a:gdLst>
                  <a:gd name="T0" fmla="*/ 0 w 83"/>
                  <a:gd name="T1" fmla="*/ 607 h 607"/>
                  <a:gd name="T2" fmla="*/ 15 w 83"/>
                  <a:gd name="T3" fmla="*/ 607 h 607"/>
                  <a:gd name="T4" fmla="*/ 83 w 83"/>
                  <a:gd name="T5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07">
                    <a:moveTo>
                      <a:pt x="0" y="607"/>
                    </a:moveTo>
                    <a:lnTo>
                      <a:pt x="15" y="607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9" name="Freeform 428"/>
              <p:cNvSpPr>
                <a:spLocks/>
              </p:cNvSpPr>
              <p:nvPr/>
            </p:nvSpPr>
            <p:spPr bwMode="auto">
              <a:xfrm>
                <a:off x="1464" y="2880"/>
                <a:ext cx="134" cy="550"/>
              </a:xfrm>
              <a:custGeom>
                <a:avLst/>
                <a:gdLst>
                  <a:gd name="T0" fmla="*/ 0 w 147"/>
                  <a:gd name="T1" fmla="*/ 0 h 607"/>
                  <a:gd name="T2" fmla="*/ 66 w 147"/>
                  <a:gd name="T3" fmla="*/ 0 h 607"/>
                  <a:gd name="T4" fmla="*/ 134 w 147"/>
                  <a:gd name="T5" fmla="*/ 607 h 607"/>
                  <a:gd name="T6" fmla="*/ 147 w 147"/>
                  <a:gd name="T7" fmla="*/ 607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07">
                    <a:moveTo>
                      <a:pt x="0" y="0"/>
                    </a:moveTo>
                    <a:lnTo>
                      <a:pt x="66" y="0"/>
                    </a:lnTo>
                    <a:lnTo>
                      <a:pt x="134" y="607"/>
                    </a:lnTo>
                    <a:lnTo>
                      <a:pt x="147" y="60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0" name="Rectangle 429"/>
              <p:cNvSpPr>
                <a:spLocks noChangeArrowheads="1"/>
              </p:cNvSpPr>
              <p:nvPr/>
            </p:nvSpPr>
            <p:spPr bwMode="auto">
              <a:xfrm>
                <a:off x="1443" y="3438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52_1155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31" name="Rectangle 430"/>
              <p:cNvSpPr>
                <a:spLocks noChangeArrowheads="1"/>
              </p:cNvSpPr>
              <p:nvPr/>
            </p:nvSpPr>
            <p:spPr bwMode="auto">
              <a:xfrm>
                <a:off x="1200" y="3441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303.7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32" name="Freeform 431"/>
              <p:cNvSpPr>
                <a:spLocks/>
              </p:cNvSpPr>
              <p:nvPr/>
            </p:nvSpPr>
            <p:spPr bwMode="auto">
              <a:xfrm>
                <a:off x="1385" y="2893"/>
                <a:ext cx="75" cy="571"/>
              </a:xfrm>
              <a:custGeom>
                <a:avLst/>
                <a:gdLst>
                  <a:gd name="T0" fmla="*/ 0 w 83"/>
                  <a:gd name="T1" fmla="*/ 631 h 631"/>
                  <a:gd name="T2" fmla="*/ 15 w 83"/>
                  <a:gd name="T3" fmla="*/ 631 h 631"/>
                  <a:gd name="T4" fmla="*/ 83 w 83"/>
                  <a:gd name="T5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31">
                    <a:moveTo>
                      <a:pt x="0" y="631"/>
                    </a:moveTo>
                    <a:lnTo>
                      <a:pt x="15" y="631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3" name="Freeform 432"/>
              <p:cNvSpPr>
                <a:spLocks/>
              </p:cNvSpPr>
              <p:nvPr/>
            </p:nvSpPr>
            <p:spPr bwMode="auto">
              <a:xfrm>
                <a:off x="1464" y="2893"/>
                <a:ext cx="134" cy="571"/>
              </a:xfrm>
              <a:custGeom>
                <a:avLst/>
                <a:gdLst>
                  <a:gd name="T0" fmla="*/ 0 w 147"/>
                  <a:gd name="T1" fmla="*/ 0 h 631"/>
                  <a:gd name="T2" fmla="*/ 66 w 147"/>
                  <a:gd name="T3" fmla="*/ 0 h 631"/>
                  <a:gd name="T4" fmla="*/ 134 w 147"/>
                  <a:gd name="T5" fmla="*/ 631 h 631"/>
                  <a:gd name="T6" fmla="*/ 147 w 147"/>
                  <a:gd name="T7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31">
                    <a:moveTo>
                      <a:pt x="0" y="0"/>
                    </a:moveTo>
                    <a:lnTo>
                      <a:pt x="66" y="0"/>
                    </a:lnTo>
                    <a:lnTo>
                      <a:pt x="134" y="631"/>
                    </a:lnTo>
                    <a:lnTo>
                      <a:pt x="147" y="63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4" name="Rectangle 433"/>
              <p:cNvSpPr>
                <a:spLocks noChangeArrowheads="1"/>
              </p:cNvSpPr>
              <p:nvPr/>
            </p:nvSpPr>
            <p:spPr bwMode="auto">
              <a:xfrm>
                <a:off x="1443" y="3472"/>
                <a:ext cx="46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53_0769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35" name="Rectangle 434"/>
              <p:cNvSpPr>
                <a:spLocks noChangeArrowheads="1"/>
              </p:cNvSpPr>
              <p:nvPr/>
            </p:nvSpPr>
            <p:spPr bwMode="auto">
              <a:xfrm>
                <a:off x="1200" y="3475"/>
                <a:ext cx="30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305.6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1385" y="-43"/>
              <a:ext cx="1796" cy="3542"/>
              <a:chOff x="1385" y="-43"/>
              <a:chExt cx="1796" cy="3542"/>
            </a:xfrm>
          </p:grpSpPr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1385" y="2913"/>
                <a:ext cx="75" cy="586"/>
              </a:xfrm>
              <a:custGeom>
                <a:avLst/>
                <a:gdLst>
                  <a:gd name="T0" fmla="*/ 0 w 83"/>
                  <a:gd name="T1" fmla="*/ 647 h 647"/>
                  <a:gd name="T2" fmla="*/ 15 w 83"/>
                  <a:gd name="T3" fmla="*/ 647 h 647"/>
                  <a:gd name="T4" fmla="*/ 83 w 83"/>
                  <a:gd name="T5" fmla="*/ 0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647">
                    <a:moveTo>
                      <a:pt x="0" y="647"/>
                    </a:moveTo>
                    <a:lnTo>
                      <a:pt x="15" y="647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1464" y="2913"/>
                <a:ext cx="134" cy="586"/>
              </a:xfrm>
              <a:custGeom>
                <a:avLst/>
                <a:gdLst>
                  <a:gd name="T0" fmla="*/ 0 w 147"/>
                  <a:gd name="T1" fmla="*/ 0 h 647"/>
                  <a:gd name="T2" fmla="*/ 66 w 147"/>
                  <a:gd name="T3" fmla="*/ 0 h 647"/>
                  <a:gd name="T4" fmla="*/ 134 w 147"/>
                  <a:gd name="T5" fmla="*/ 647 h 647"/>
                  <a:gd name="T6" fmla="*/ 147 w 147"/>
                  <a:gd name="T7" fmla="*/ 647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647">
                    <a:moveTo>
                      <a:pt x="0" y="0"/>
                    </a:moveTo>
                    <a:lnTo>
                      <a:pt x="66" y="0"/>
                    </a:lnTo>
                    <a:lnTo>
                      <a:pt x="134" y="647"/>
                    </a:lnTo>
                    <a:lnTo>
                      <a:pt x="147" y="64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Line 610"/>
              <p:cNvSpPr>
                <a:spLocks noChangeShapeType="1"/>
              </p:cNvSpPr>
              <p:nvPr/>
            </p:nvSpPr>
            <p:spPr bwMode="auto">
              <a:xfrm flipV="1">
                <a:off x="1993" y="-36"/>
                <a:ext cx="0" cy="71"/>
              </a:xfrm>
              <a:prstGeom prst="line">
                <a:avLst/>
              </a:prstGeom>
              <a:noFill/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Line 611"/>
              <p:cNvSpPr>
                <a:spLocks noChangeShapeType="1"/>
              </p:cNvSpPr>
              <p:nvPr/>
            </p:nvSpPr>
            <p:spPr bwMode="auto">
              <a:xfrm>
                <a:off x="1981" y="-36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1981" y="35"/>
                <a:ext cx="22" cy="142"/>
              </a:xfrm>
              <a:custGeom>
                <a:avLst/>
                <a:gdLst>
                  <a:gd name="T0" fmla="*/ 0 w 22"/>
                  <a:gd name="T1" fmla="*/ 0 h 142"/>
                  <a:gd name="T2" fmla="*/ 0 w 22"/>
                  <a:gd name="T3" fmla="*/ 142 h 142"/>
                  <a:gd name="T4" fmla="*/ 12 w 22"/>
                  <a:gd name="T5" fmla="*/ 142 h 142"/>
                  <a:gd name="T6" fmla="*/ 22 w 22"/>
                  <a:gd name="T7" fmla="*/ 142 h 142"/>
                  <a:gd name="T8" fmla="*/ 22 w 22"/>
                  <a:gd name="T9" fmla="*/ 0 h 142"/>
                  <a:gd name="T10" fmla="*/ 12 w 22"/>
                  <a:gd name="T11" fmla="*/ 0 h 142"/>
                  <a:gd name="T12" fmla="*/ 0 w 22"/>
                  <a:gd name="T1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42">
                    <a:moveTo>
                      <a:pt x="0" y="0"/>
                    </a:moveTo>
                    <a:lnTo>
                      <a:pt x="0" y="142"/>
                    </a:lnTo>
                    <a:lnTo>
                      <a:pt x="12" y="142"/>
                    </a:lnTo>
                    <a:lnTo>
                      <a:pt x="22" y="142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Line 613"/>
              <p:cNvSpPr>
                <a:spLocks noChangeShapeType="1"/>
              </p:cNvSpPr>
              <p:nvPr/>
            </p:nvSpPr>
            <p:spPr bwMode="auto">
              <a:xfrm>
                <a:off x="1993" y="177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Line 614"/>
              <p:cNvSpPr>
                <a:spLocks noChangeShapeType="1"/>
              </p:cNvSpPr>
              <p:nvPr/>
            </p:nvSpPr>
            <p:spPr bwMode="auto">
              <a:xfrm>
                <a:off x="1981" y="177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 rot="5400000">
                <a:off x="1790" y="91"/>
                <a:ext cx="37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000080"/>
                    </a:solidFill>
                    <a:latin typeface="Arial" panose="020B0604020202020204" pitchFamily="34" charset="0"/>
                  </a:rPr>
                  <a:t>C13P_LOD:2.7_a:-1.3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Line 616"/>
              <p:cNvSpPr>
                <a:spLocks noChangeShapeType="1"/>
              </p:cNvSpPr>
              <p:nvPr/>
            </p:nvSpPr>
            <p:spPr bwMode="auto">
              <a:xfrm flipV="1">
                <a:off x="1993" y="2295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Line 617"/>
              <p:cNvSpPr>
                <a:spLocks noChangeShapeType="1"/>
              </p:cNvSpPr>
              <p:nvPr/>
            </p:nvSpPr>
            <p:spPr bwMode="auto">
              <a:xfrm>
                <a:off x="1981" y="2295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1981" y="2318"/>
                <a:ext cx="22" cy="153"/>
              </a:xfrm>
              <a:custGeom>
                <a:avLst/>
                <a:gdLst>
                  <a:gd name="T0" fmla="*/ 0 w 22"/>
                  <a:gd name="T1" fmla="*/ 0 h 153"/>
                  <a:gd name="T2" fmla="*/ 0 w 22"/>
                  <a:gd name="T3" fmla="*/ 153 h 153"/>
                  <a:gd name="T4" fmla="*/ 12 w 22"/>
                  <a:gd name="T5" fmla="*/ 153 h 153"/>
                  <a:gd name="T6" fmla="*/ 22 w 22"/>
                  <a:gd name="T7" fmla="*/ 153 h 153"/>
                  <a:gd name="T8" fmla="*/ 22 w 22"/>
                  <a:gd name="T9" fmla="*/ 0 h 153"/>
                  <a:gd name="T10" fmla="*/ 12 w 22"/>
                  <a:gd name="T11" fmla="*/ 0 h 153"/>
                  <a:gd name="T12" fmla="*/ 0 w 22"/>
                  <a:gd name="T1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53">
                    <a:moveTo>
                      <a:pt x="0" y="0"/>
                    </a:moveTo>
                    <a:lnTo>
                      <a:pt x="0" y="153"/>
                    </a:lnTo>
                    <a:lnTo>
                      <a:pt x="12" y="153"/>
                    </a:lnTo>
                    <a:lnTo>
                      <a:pt x="22" y="153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7938">
                <a:solidFill>
                  <a:srgbClr val="92D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Line 619"/>
              <p:cNvSpPr>
                <a:spLocks noChangeShapeType="1"/>
              </p:cNvSpPr>
              <p:nvPr/>
            </p:nvSpPr>
            <p:spPr bwMode="auto">
              <a:xfrm>
                <a:off x="1993" y="2471"/>
                <a:ext cx="0" cy="45"/>
              </a:xfrm>
              <a:prstGeom prst="line">
                <a:avLst/>
              </a:prstGeom>
              <a:noFill/>
              <a:ln w="7938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" name="Line 620"/>
              <p:cNvSpPr>
                <a:spLocks noChangeShapeType="1"/>
              </p:cNvSpPr>
              <p:nvPr/>
            </p:nvSpPr>
            <p:spPr bwMode="auto">
              <a:xfrm>
                <a:off x="1981" y="2516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 rot="5400000">
                <a:off x="1769" y="2440"/>
                <a:ext cx="42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92D050"/>
                    </a:solidFill>
                    <a:latin typeface="Arial" panose="020B0604020202020204" pitchFamily="34" charset="0"/>
                  </a:rPr>
                  <a:t>C14SPS_LOD:2.9_a:-0.8</a:t>
                </a:r>
                <a:endParaRPr lang="en-US" altLang="en-US">
                  <a:solidFill>
                    <a:srgbClr val="92D05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Line 622"/>
              <p:cNvSpPr>
                <a:spLocks noChangeShapeType="1"/>
              </p:cNvSpPr>
              <p:nvPr/>
            </p:nvSpPr>
            <p:spPr bwMode="auto">
              <a:xfrm flipV="1">
                <a:off x="1889" y="355"/>
                <a:ext cx="0" cy="12"/>
              </a:xfrm>
              <a:prstGeom prst="line">
                <a:avLst/>
              </a:prstGeom>
              <a:noFill/>
              <a:ln w="7938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Line 623"/>
              <p:cNvSpPr>
                <a:spLocks noChangeShapeType="1"/>
              </p:cNvSpPr>
              <p:nvPr/>
            </p:nvSpPr>
            <p:spPr bwMode="auto">
              <a:xfrm>
                <a:off x="1875" y="352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1875" y="364"/>
                <a:ext cx="22" cy="98"/>
              </a:xfrm>
              <a:custGeom>
                <a:avLst/>
                <a:gdLst>
                  <a:gd name="T0" fmla="*/ 0 w 22"/>
                  <a:gd name="T1" fmla="*/ 0 h 98"/>
                  <a:gd name="T2" fmla="*/ 0 w 22"/>
                  <a:gd name="T3" fmla="*/ 98 h 98"/>
                  <a:gd name="T4" fmla="*/ 12 w 22"/>
                  <a:gd name="T5" fmla="*/ 98 h 98"/>
                  <a:gd name="T6" fmla="*/ 22 w 22"/>
                  <a:gd name="T7" fmla="*/ 98 h 98"/>
                  <a:gd name="T8" fmla="*/ 22 w 22"/>
                  <a:gd name="T9" fmla="*/ 0 h 98"/>
                  <a:gd name="T10" fmla="*/ 12 w 22"/>
                  <a:gd name="T11" fmla="*/ 0 h 98"/>
                  <a:gd name="T12" fmla="*/ 0 w 22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8">
                    <a:moveTo>
                      <a:pt x="0" y="0"/>
                    </a:moveTo>
                    <a:lnTo>
                      <a:pt x="0" y="98"/>
                    </a:lnTo>
                    <a:lnTo>
                      <a:pt x="12" y="98"/>
                    </a:lnTo>
                    <a:lnTo>
                      <a:pt x="22" y="98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7938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Line 625"/>
              <p:cNvSpPr>
                <a:spLocks noChangeShapeType="1"/>
              </p:cNvSpPr>
              <p:nvPr/>
            </p:nvSpPr>
            <p:spPr bwMode="auto">
              <a:xfrm>
                <a:off x="2055" y="462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 rot="5400000">
                <a:off x="1678" y="425"/>
                <a:ext cx="38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 dirty="0">
                    <a:solidFill>
                      <a:srgbClr val="800000"/>
                    </a:solidFill>
                    <a:latin typeface="Arial" panose="020B0604020202020204" pitchFamily="34" charset="0"/>
                  </a:rPr>
                  <a:t>C13BP_LOD:3.1_a:0.4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Line 628"/>
              <p:cNvSpPr>
                <a:spLocks noChangeShapeType="1"/>
              </p:cNvSpPr>
              <p:nvPr/>
            </p:nvSpPr>
            <p:spPr bwMode="auto">
              <a:xfrm>
                <a:off x="2055" y="841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1949" y="841"/>
                <a:ext cx="22" cy="213"/>
              </a:xfrm>
              <a:custGeom>
                <a:avLst/>
                <a:gdLst>
                  <a:gd name="T0" fmla="*/ 0 w 22"/>
                  <a:gd name="T1" fmla="*/ 0 h 213"/>
                  <a:gd name="T2" fmla="*/ 0 w 22"/>
                  <a:gd name="T3" fmla="*/ 213 h 213"/>
                  <a:gd name="T4" fmla="*/ 12 w 22"/>
                  <a:gd name="T5" fmla="*/ 213 h 213"/>
                  <a:gd name="T6" fmla="*/ 22 w 22"/>
                  <a:gd name="T7" fmla="*/ 213 h 213"/>
                  <a:gd name="T8" fmla="*/ 22 w 22"/>
                  <a:gd name="T9" fmla="*/ 0 h 213"/>
                  <a:gd name="T10" fmla="*/ 12 w 22"/>
                  <a:gd name="T11" fmla="*/ 0 h 213"/>
                  <a:gd name="T12" fmla="*/ 0 w 22"/>
                  <a:gd name="T1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13">
                    <a:moveTo>
                      <a:pt x="0" y="0"/>
                    </a:moveTo>
                    <a:lnTo>
                      <a:pt x="0" y="213"/>
                    </a:lnTo>
                    <a:lnTo>
                      <a:pt x="12" y="213"/>
                    </a:lnTo>
                    <a:lnTo>
                      <a:pt x="22" y="213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8" name="Line 632"/>
              <p:cNvSpPr>
                <a:spLocks noChangeShapeType="1"/>
              </p:cNvSpPr>
              <p:nvPr/>
            </p:nvSpPr>
            <p:spPr bwMode="auto">
              <a:xfrm>
                <a:off x="1949" y="1068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 rot="5400000">
                <a:off x="1745" y="981"/>
                <a:ext cx="40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FFFF00"/>
                    </a:solidFill>
                    <a:latin typeface="Arial" panose="020B0604020202020204" pitchFamily="34" charset="0"/>
                  </a:rPr>
                  <a:t>C13BC_LOD:3.1_a:-2.3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0" name="Line 634"/>
              <p:cNvSpPr>
                <a:spLocks noChangeShapeType="1"/>
              </p:cNvSpPr>
              <p:nvPr/>
            </p:nvSpPr>
            <p:spPr bwMode="auto">
              <a:xfrm flipV="1">
                <a:off x="2055" y="2183"/>
                <a:ext cx="0" cy="6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1" name="Line 635"/>
              <p:cNvSpPr>
                <a:spLocks noChangeShapeType="1"/>
              </p:cNvSpPr>
              <p:nvPr/>
            </p:nvSpPr>
            <p:spPr bwMode="auto">
              <a:xfrm>
                <a:off x="2043" y="2183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2043" y="2189"/>
                <a:ext cx="22" cy="231"/>
              </a:xfrm>
              <a:custGeom>
                <a:avLst/>
                <a:gdLst>
                  <a:gd name="T0" fmla="*/ 0 w 22"/>
                  <a:gd name="T1" fmla="*/ 0 h 231"/>
                  <a:gd name="T2" fmla="*/ 0 w 22"/>
                  <a:gd name="T3" fmla="*/ 231 h 231"/>
                  <a:gd name="T4" fmla="*/ 12 w 22"/>
                  <a:gd name="T5" fmla="*/ 231 h 231"/>
                  <a:gd name="T6" fmla="*/ 22 w 22"/>
                  <a:gd name="T7" fmla="*/ 231 h 231"/>
                  <a:gd name="T8" fmla="*/ 22 w 22"/>
                  <a:gd name="T9" fmla="*/ 0 h 231"/>
                  <a:gd name="T10" fmla="*/ 12 w 22"/>
                  <a:gd name="T11" fmla="*/ 0 h 231"/>
                  <a:gd name="T12" fmla="*/ 0 w 22"/>
                  <a:gd name="T13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31">
                    <a:moveTo>
                      <a:pt x="0" y="0"/>
                    </a:moveTo>
                    <a:lnTo>
                      <a:pt x="0" y="231"/>
                    </a:lnTo>
                    <a:lnTo>
                      <a:pt x="12" y="231"/>
                    </a:lnTo>
                    <a:lnTo>
                      <a:pt x="22" y="23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3" name="Line 637"/>
              <p:cNvSpPr>
                <a:spLocks noChangeShapeType="1"/>
              </p:cNvSpPr>
              <p:nvPr/>
            </p:nvSpPr>
            <p:spPr bwMode="auto">
              <a:xfrm>
                <a:off x="2055" y="2420"/>
                <a:ext cx="0" cy="165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4" name="Line 638"/>
              <p:cNvSpPr>
                <a:spLocks noChangeShapeType="1"/>
              </p:cNvSpPr>
              <p:nvPr/>
            </p:nvSpPr>
            <p:spPr bwMode="auto">
              <a:xfrm>
                <a:off x="2043" y="2585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 rot="5400000">
                <a:off x="1839" y="2410"/>
                <a:ext cx="40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FFFF00"/>
                    </a:solidFill>
                    <a:latin typeface="Arial" panose="020B0604020202020204" pitchFamily="34" charset="0"/>
                  </a:rPr>
                  <a:t>C13BC_LOD:3.2_a:-2.3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Line 640"/>
              <p:cNvSpPr>
                <a:spLocks noChangeShapeType="1"/>
              </p:cNvSpPr>
              <p:nvPr/>
            </p:nvSpPr>
            <p:spPr bwMode="auto">
              <a:xfrm>
                <a:off x="2118" y="841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2012" y="841"/>
                <a:ext cx="22" cy="203"/>
              </a:xfrm>
              <a:custGeom>
                <a:avLst/>
                <a:gdLst>
                  <a:gd name="T0" fmla="*/ 0 w 22"/>
                  <a:gd name="T1" fmla="*/ 0 h 203"/>
                  <a:gd name="T2" fmla="*/ 0 w 22"/>
                  <a:gd name="T3" fmla="*/ 203 h 203"/>
                  <a:gd name="T4" fmla="*/ 12 w 22"/>
                  <a:gd name="T5" fmla="*/ 203 h 203"/>
                  <a:gd name="T6" fmla="*/ 22 w 22"/>
                  <a:gd name="T7" fmla="*/ 203 h 203"/>
                  <a:gd name="T8" fmla="*/ 22 w 22"/>
                  <a:gd name="T9" fmla="*/ 0 h 203"/>
                  <a:gd name="T10" fmla="*/ 12 w 22"/>
                  <a:gd name="T11" fmla="*/ 0 h 203"/>
                  <a:gd name="T12" fmla="*/ 0 w 22"/>
                  <a:gd name="T13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03">
                    <a:moveTo>
                      <a:pt x="0" y="0"/>
                    </a:moveTo>
                    <a:lnTo>
                      <a:pt x="0" y="203"/>
                    </a:lnTo>
                    <a:lnTo>
                      <a:pt x="12" y="203"/>
                    </a:lnTo>
                    <a:lnTo>
                      <a:pt x="22" y="203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8" name="Line 643"/>
              <p:cNvSpPr>
                <a:spLocks noChangeShapeType="1"/>
              </p:cNvSpPr>
              <p:nvPr/>
            </p:nvSpPr>
            <p:spPr bwMode="auto">
              <a:xfrm>
                <a:off x="2024" y="1046"/>
                <a:ext cx="0" cy="24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9" name="Line 644"/>
              <p:cNvSpPr>
                <a:spLocks noChangeShapeType="1"/>
              </p:cNvSpPr>
              <p:nvPr/>
            </p:nvSpPr>
            <p:spPr bwMode="auto">
              <a:xfrm>
                <a:off x="2012" y="1068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0" name="Rectangle 99"/>
              <p:cNvSpPr>
                <a:spLocks noChangeArrowheads="1"/>
              </p:cNvSpPr>
              <p:nvPr/>
            </p:nvSpPr>
            <p:spPr bwMode="auto">
              <a:xfrm rot="5400000">
                <a:off x="1813" y="986"/>
                <a:ext cx="40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C15HD_LOD:3.3_a:-1.6</a:t>
                </a:r>
                <a:endParaRPr lang="en-US" altLang="en-US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Line 646"/>
              <p:cNvSpPr>
                <a:spLocks noChangeShapeType="1"/>
              </p:cNvSpPr>
              <p:nvPr/>
            </p:nvSpPr>
            <p:spPr bwMode="auto">
              <a:xfrm>
                <a:off x="2180" y="330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1936" y="330"/>
                <a:ext cx="22" cy="11"/>
              </a:xfrm>
              <a:custGeom>
                <a:avLst/>
                <a:gdLst>
                  <a:gd name="T0" fmla="*/ 0 w 22"/>
                  <a:gd name="T1" fmla="*/ 0 h 11"/>
                  <a:gd name="T2" fmla="*/ 0 w 22"/>
                  <a:gd name="T3" fmla="*/ 11 h 11"/>
                  <a:gd name="T4" fmla="*/ 12 w 22"/>
                  <a:gd name="T5" fmla="*/ 11 h 11"/>
                  <a:gd name="T6" fmla="*/ 22 w 22"/>
                  <a:gd name="T7" fmla="*/ 11 h 11"/>
                  <a:gd name="T8" fmla="*/ 22 w 22"/>
                  <a:gd name="T9" fmla="*/ 0 h 11"/>
                  <a:gd name="T10" fmla="*/ 12 w 22"/>
                  <a:gd name="T11" fmla="*/ 0 h 11"/>
                  <a:gd name="T12" fmla="*/ 0 w 22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0" y="0"/>
                    </a:moveTo>
                    <a:lnTo>
                      <a:pt x="0" y="11"/>
                    </a:lnTo>
                    <a:lnTo>
                      <a:pt x="12" y="11"/>
                    </a:lnTo>
                    <a:lnTo>
                      <a:pt x="22" y="1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7938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3" name="Line 649"/>
              <p:cNvSpPr>
                <a:spLocks noChangeShapeType="1"/>
              </p:cNvSpPr>
              <p:nvPr/>
            </p:nvSpPr>
            <p:spPr bwMode="auto">
              <a:xfrm>
                <a:off x="1950" y="341"/>
                <a:ext cx="0" cy="6"/>
              </a:xfrm>
              <a:prstGeom prst="line">
                <a:avLst/>
              </a:prstGeom>
              <a:noFill/>
              <a:ln w="7938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4" name="Line 650"/>
              <p:cNvSpPr>
                <a:spLocks noChangeShapeType="1"/>
              </p:cNvSpPr>
              <p:nvPr/>
            </p:nvSpPr>
            <p:spPr bwMode="auto">
              <a:xfrm>
                <a:off x="1936" y="347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" name="Rectangle 104"/>
              <p:cNvSpPr>
                <a:spLocks noChangeArrowheads="1"/>
              </p:cNvSpPr>
              <p:nvPr/>
            </p:nvSpPr>
            <p:spPr bwMode="auto">
              <a:xfrm rot="5400000">
                <a:off x="1738" y="390"/>
                <a:ext cx="3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 dirty="0">
                    <a:solidFill>
                      <a:srgbClr val="FFC000"/>
                    </a:solidFill>
                    <a:latin typeface="Arial" panose="020B0604020202020204" pitchFamily="34" charset="0"/>
                  </a:rPr>
                  <a:t>C14LR_LOD:3.5_a:5.6</a:t>
                </a:r>
                <a:endParaRPr lang="en-US" altLang="en-US" dirty="0">
                  <a:solidFill>
                    <a:srgbClr val="FFC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Line 652"/>
              <p:cNvSpPr>
                <a:spLocks noChangeShapeType="1"/>
              </p:cNvSpPr>
              <p:nvPr/>
            </p:nvSpPr>
            <p:spPr bwMode="auto">
              <a:xfrm flipV="1">
                <a:off x="2130" y="2194"/>
                <a:ext cx="0" cy="77"/>
              </a:xfrm>
              <a:prstGeom prst="line">
                <a:avLst/>
              </a:prstGeom>
              <a:noFill/>
              <a:ln w="7938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" name="Line 653"/>
              <p:cNvSpPr>
                <a:spLocks noChangeShapeType="1"/>
              </p:cNvSpPr>
              <p:nvPr/>
            </p:nvSpPr>
            <p:spPr bwMode="auto">
              <a:xfrm>
                <a:off x="2118" y="2194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2118" y="2271"/>
                <a:ext cx="22" cy="67"/>
              </a:xfrm>
              <a:custGeom>
                <a:avLst/>
                <a:gdLst>
                  <a:gd name="T0" fmla="*/ 0 w 22"/>
                  <a:gd name="T1" fmla="*/ 0 h 67"/>
                  <a:gd name="T2" fmla="*/ 0 w 22"/>
                  <a:gd name="T3" fmla="*/ 67 h 67"/>
                  <a:gd name="T4" fmla="*/ 12 w 22"/>
                  <a:gd name="T5" fmla="*/ 67 h 67"/>
                  <a:gd name="T6" fmla="*/ 22 w 22"/>
                  <a:gd name="T7" fmla="*/ 67 h 67"/>
                  <a:gd name="T8" fmla="*/ 22 w 22"/>
                  <a:gd name="T9" fmla="*/ 0 h 67"/>
                  <a:gd name="T10" fmla="*/ 12 w 22"/>
                  <a:gd name="T11" fmla="*/ 0 h 67"/>
                  <a:gd name="T12" fmla="*/ 0 w 22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67">
                    <a:moveTo>
                      <a:pt x="0" y="0"/>
                    </a:moveTo>
                    <a:lnTo>
                      <a:pt x="0" y="67"/>
                    </a:lnTo>
                    <a:lnTo>
                      <a:pt x="12" y="67"/>
                    </a:lnTo>
                    <a:lnTo>
                      <a:pt x="22" y="67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793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9" name="Line 655"/>
              <p:cNvSpPr>
                <a:spLocks noChangeShapeType="1"/>
              </p:cNvSpPr>
              <p:nvPr/>
            </p:nvSpPr>
            <p:spPr bwMode="auto">
              <a:xfrm>
                <a:off x="2180" y="233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0" name="Line 656"/>
              <p:cNvSpPr>
                <a:spLocks noChangeShapeType="1"/>
              </p:cNvSpPr>
              <p:nvPr/>
            </p:nvSpPr>
            <p:spPr bwMode="auto">
              <a:xfrm>
                <a:off x="2118" y="2338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1" name="Rectangle 110"/>
              <p:cNvSpPr>
                <a:spLocks noChangeArrowheads="1"/>
              </p:cNvSpPr>
              <p:nvPr/>
            </p:nvSpPr>
            <p:spPr bwMode="auto">
              <a:xfrm rot="5400000">
                <a:off x="1916" y="2292"/>
                <a:ext cx="39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808000"/>
                    </a:solidFill>
                    <a:latin typeface="Arial" panose="020B0604020202020204" pitchFamily="34" charset="0"/>
                  </a:rPr>
                  <a:t>C13ST_LOD:3.7_a:-1.9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Line 658"/>
              <p:cNvSpPr>
                <a:spLocks noChangeShapeType="1"/>
              </p:cNvSpPr>
              <p:nvPr/>
            </p:nvSpPr>
            <p:spPr bwMode="auto">
              <a:xfrm>
                <a:off x="2243" y="730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2081" y="730"/>
                <a:ext cx="22" cy="94"/>
              </a:xfrm>
              <a:custGeom>
                <a:avLst/>
                <a:gdLst>
                  <a:gd name="T0" fmla="*/ 0 w 22"/>
                  <a:gd name="T1" fmla="*/ 0 h 94"/>
                  <a:gd name="T2" fmla="*/ 0 w 22"/>
                  <a:gd name="T3" fmla="*/ 94 h 94"/>
                  <a:gd name="T4" fmla="*/ 12 w 22"/>
                  <a:gd name="T5" fmla="*/ 94 h 94"/>
                  <a:gd name="T6" fmla="*/ 22 w 22"/>
                  <a:gd name="T7" fmla="*/ 94 h 94"/>
                  <a:gd name="T8" fmla="*/ 22 w 22"/>
                  <a:gd name="T9" fmla="*/ 0 h 94"/>
                  <a:gd name="T10" fmla="*/ 12 w 22"/>
                  <a:gd name="T11" fmla="*/ 0 h 94"/>
                  <a:gd name="T12" fmla="*/ 0 w 2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4">
                    <a:moveTo>
                      <a:pt x="0" y="0"/>
                    </a:moveTo>
                    <a:lnTo>
                      <a:pt x="0" y="94"/>
                    </a:lnTo>
                    <a:lnTo>
                      <a:pt x="12" y="94"/>
                    </a:lnTo>
                    <a:lnTo>
                      <a:pt x="22" y="94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938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Line 661"/>
              <p:cNvSpPr>
                <a:spLocks noChangeShapeType="1"/>
              </p:cNvSpPr>
              <p:nvPr/>
            </p:nvSpPr>
            <p:spPr bwMode="auto">
              <a:xfrm>
                <a:off x="2093" y="824"/>
                <a:ext cx="0" cy="79"/>
              </a:xfrm>
              <a:prstGeom prst="line">
                <a:avLst/>
              </a:prstGeom>
              <a:noFill/>
              <a:ln w="7938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Line 662"/>
              <p:cNvSpPr>
                <a:spLocks noChangeShapeType="1"/>
              </p:cNvSpPr>
              <p:nvPr/>
            </p:nvSpPr>
            <p:spPr bwMode="auto">
              <a:xfrm>
                <a:off x="2081" y="903"/>
                <a:ext cx="22" cy="0"/>
              </a:xfrm>
              <a:prstGeom prst="line">
                <a:avLst/>
              </a:prstGeom>
              <a:noFill/>
              <a:ln w="7938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Rectangle 115"/>
              <p:cNvSpPr>
                <a:spLocks noChangeArrowheads="1"/>
              </p:cNvSpPr>
              <p:nvPr/>
            </p:nvSpPr>
            <p:spPr bwMode="auto">
              <a:xfrm rot="5400000">
                <a:off x="1898" y="842"/>
                <a:ext cx="3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C14L_LOD:3.7_a:-4.6</a:t>
                </a:r>
                <a:endParaRPr lang="en-US" altLang="en-US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Line 664"/>
              <p:cNvSpPr>
                <a:spLocks noChangeShapeType="1"/>
              </p:cNvSpPr>
              <p:nvPr/>
            </p:nvSpPr>
            <p:spPr bwMode="auto">
              <a:xfrm flipV="1">
                <a:off x="2305" y="476"/>
                <a:ext cx="0" cy="12"/>
              </a:xfrm>
              <a:prstGeom prst="line">
                <a:avLst/>
              </a:prstGeom>
              <a:noFill/>
              <a:ln w="7938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Line 665"/>
              <p:cNvSpPr>
                <a:spLocks noChangeShapeType="1"/>
              </p:cNvSpPr>
              <p:nvPr/>
            </p:nvSpPr>
            <p:spPr bwMode="auto">
              <a:xfrm>
                <a:off x="2293" y="476"/>
                <a:ext cx="22" cy="0"/>
              </a:xfrm>
              <a:prstGeom prst="line">
                <a:avLst/>
              </a:prstGeom>
              <a:noFill/>
              <a:ln w="7938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2293" y="488"/>
                <a:ext cx="22" cy="64"/>
              </a:xfrm>
              <a:custGeom>
                <a:avLst/>
                <a:gdLst>
                  <a:gd name="T0" fmla="*/ 0 w 22"/>
                  <a:gd name="T1" fmla="*/ 0 h 64"/>
                  <a:gd name="T2" fmla="*/ 0 w 22"/>
                  <a:gd name="T3" fmla="*/ 64 h 64"/>
                  <a:gd name="T4" fmla="*/ 12 w 22"/>
                  <a:gd name="T5" fmla="*/ 64 h 64"/>
                  <a:gd name="T6" fmla="*/ 22 w 22"/>
                  <a:gd name="T7" fmla="*/ 64 h 64"/>
                  <a:gd name="T8" fmla="*/ 22 w 22"/>
                  <a:gd name="T9" fmla="*/ 0 h 64"/>
                  <a:gd name="T10" fmla="*/ 12 w 22"/>
                  <a:gd name="T11" fmla="*/ 0 h 64"/>
                  <a:gd name="T12" fmla="*/ 0 w 22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64">
                    <a:moveTo>
                      <a:pt x="0" y="0"/>
                    </a:moveTo>
                    <a:lnTo>
                      <a:pt x="0" y="64"/>
                    </a:lnTo>
                    <a:lnTo>
                      <a:pt x="12" y="64"/>
                    </a:lnTo>
                    <a:lnTo>
                      <a:pt x="22" y="64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938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0" name="Line 667"/>
              <p:cNvSpPr>
                <a:spLocks noChangeShapeType="1"/>
              </p:cNvSpPr>
              <p:nvPr/>
            </p:nvSpPr>
            <p:spPr bwMode="auto">
              <a:xfrm>
                <a:off x="2305" y="552"/>
                <a:ext cx="0" cy="60"/>
              </a:xfrm>
              <a:prstGeom prst="line">
                <a:avLst/>
              </a:prstGeom>
              <a:noFill/>
              <a:ln w="7938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1" name="Line 668"/>
              <p:cNvSpPr>
                <a:spLocks noChangeShapeType="1"/>
              </p:cNvSpPr>
              <p:nvPr/>
            </p:nvSpPr>
            <p:spPr bwMode="auto">
              <a:xfrm>
                <a:off x="2293" y="612"/>
                <a:ext cx="22" cy="0"/>
              </a:xfrm>
              <a:prstGeom prst="line">
                <a:avLst/>
              </a:prstGeom>
              <a:noFill/>
              <a:ln w="7938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2" name="Rectangle 121"/>
              <p:cNvSpPr>
                <a:spLocks noChangeArrowheads="1"/>
              </p:cNvSpPr>
              <p:nvPr/>
            </p:nvSpPr>
            <p:spPr bwMode="auto">
              <a:xfrm rot="5400000">
                <a:off x="2108" y="568"/>
                <a:ext cx="3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C14L_LOD:4.8_a:-5.2</a:t>
                </a:r>
                <a:endParaRPr lang="en-US" altLang="en-US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Line 670"/>
              <p:cNvSpPr>
                <a:spLocks noChangeShapeType="1"/>
              </p:cNvSpPr>
              <p:nvPr/>
            </p:nvSpPr>
            <p:spPr bwMode="auto">
              <a:xfrm>
                <a:off x="2305" y="2859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4" name="Line 671"/>
              <p:cNvSpPr>
                <a:spLocks noChangeShapeType="1"/>
              </p:cNvSpPr>
              <p:nvPr/>
            </p:nvSpPr>
            <p:spPr bwMode="auto">
              <a:xfrm>
                <a:off x="1975" y="2859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1974" y="2859"/>
                <a:ext cx="22" cy="34"/>
              </a:xfrm>
              <a:custGeom>
                <a:avLst/>
                <a:gdLst>
                  <a:gd name="T0" fmla="*/ 0 w 22"/>
                  <a:gd name="T1" fmla="*/ 0 h 34"/>
                  <a:gd name="T2" fmla="*/ 0 w 22"/>
                  <a:gd name="T3" fmla="*/ 34 h 34"/>
                  <a:gd name="T4" fmla="*/ 12 w 22"/>
                  <a:gd name="T5" fmla="*/ 34 h 34"/>
                  <a:gd name="T6" fmla="*/ 22 w 22"/>
                  <a:gd name="T7" fmla="*/ 34 h 34"/>
                  <a:gd name="T8" fmla="*/ 22 w 22"/>
                  <a:gd name="T9" fmla="*/ 0 h 34"/>
                  <a:gd name="T10" fmla="*/ 12 w 22"/>
                  <a:gd name="T11" fmla="*/ 0 h 34"/>
                  <a:gd name="T12" fmla="*/ 0 w 22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4">
                    <a:moveTo>
                      <a:pt x="0" y="0"/>
                    </a:moveTo>
                    <a:lnTo>
                      <a:pt x="0" y="34"/>
                    </a:lnTo>
                    <a:lnTo>
                      <a:pt x="12" y="34"/>
                    </a:lnTo>
                    <a:lnTo>
                      <a:pt x="22" y="34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7938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6" name="Line 674"/>
              <p:cNvSpPr>
                <a:spLocks noChangeShapeType="1"/>
              </p:cNvSpPr>
              <p:nvPr/>
            </p:nvSpPr>
            <p:spPr bwMode="auto">
              <a:xfrm>
                <a:off x="1974" y="2893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7" name="Rectangle 126"/>
              <p:cNvSpPr>
                <a:spLocks noChangeArrowheads="1"/>
              </p:cNvSpPr>
              <p:nvPr/>
            </p:nvSpPr>
            <p:spPr bwMode="auto">
              <a:xfrm rot="5400000">
                <a:off x="1782" y="2902"/>
                <a:ext cx="3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C13BG_LOD:5_a:66.7</a:t>
                </a:r>
                <a:endParaRPr lang="en-US" altLang="en-US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Line 676"/>
              <p:cNvSpPr>
                <a:spLocks noChangeShapeType="1"/>
              </p:cNvSpPr>
              <p:nvPr/>
            </p:nvSpPr>
            <p:spPr bwMode="auto">
              <a:xfrm flipV="1">
                <a:off x="2368" y="506"/>
                <a:ext cx="0" cy="12"/>
              </a:xfrm>
              <a:prstGeom prst="line">
                <a:avLst/>
              </a:prstGeom>
              <a:noFill/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9" name="Line 677"/>
              <p:cNvSpPr>
                <a:spLocks noChangeShapeType="1"/>
              </p:cNvSpPr>
              <p:nvPr/>
            </p:nvSpPr>
            <p:spPr bwMode="auto">
              <a:xfrm>
                <a:off x="2356" y="506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2356" y="518"/>
                <a:ext cx="22" cy="115"/>
              </a:xfrm>
              <a:custGeom>
                <a:avLst/>
                <a:gdLst>
                  <a:gd name="T0" fmla="*/ 0 w 22"/>
                  <a:gd name="T1" fmla="*/ 0 h 115"/>
                  <a:gd name="T2" fmla="*/ 0 w 22"/>
                  <a:gd name="T3" fmla="*/ 115 h 115"/>
                  <a:gd name="T4" fmla="*/ 12 w 22"/>
                  <a:gd name="T5" fmla="*/ 115 h 115"/>
                  <a:gd name="T6" fmla="*/ 22 w 22"/>
                  <a:gd name="T7" fmla="*/ 115 h 115"/>
                  <a:gd name="T8" fmla="*/ 22 w 22"/>
                  <a:gd name="T9" fmla="*/ 0 h 115"/>
                  <a:gd name="T10" fmla="*/ 12 w 22"/>
                  <a:gd name="T11" fmla="*/ 0 h 115"/>
                  <a:gd name="T12" fmla="*/ 0 w 22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5">
                    <a:moveTo>
                      <a:pt x="0" y="0"/>
                    </a:moveTo>
                    <a:lnTo>
                      <a:pt x="0" y="115"/>
                    </a:lnTo>
                    <a:lnTo>
                      <a:pt x="12" y="115"/>
                    </a:lnTo>
                    <a:lnTo>
                      <a:pt x="22" y="115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1" name="Line 679"/>
              <p:cNvSpPr>
                <a:spLocks noChangeShapeType="1"/>
              </p:cNvSpPr>
              <p:nvPr/>
            </p:nvSpPr>
            <p:spPr bwMode="auto">
              <a:xfrm>
                <a:off x="2368" y="633"/>
                <a:ext cx="0" cy="7"/>
              </a:xfrm>
              <a:prstGeom prst="line">
                <a:avLst/>
              </a:prstGeom>
              <a:noFill/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2" name="Line 680"/>
              <p:cNvSpPr>
                <a:spLocks noChangeShapeType="1"/>
              </p:cNvSpPr>
              <p:nvPr/>
            </p:nvSpPr>
            <p:spPr bwMode="auto">
              <a:xfrm>
                <a:off x="2356" y="640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3" name="Rectangle 132"/>
              <p:cNvSpPr>
                <a:spLocks noChangeArrowheads="1"/>
              </p:cNvSpPr>
              <p:nvPr/>
            </p:nvSpPr>
            <p:spPr bwMode="auto">
              <a:xfrm rot="5400000">
                <a:off x="2166" y="594"/>
                <a:ext cx="37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000080"/>
                    </a:solidFill>
                    <a:latin typeface="Arial" panose="020B0604020202020204" pitchFamily="34" charset="0"/>
                  </a:rPr>
                  <a:t>C13P_LOD:5.1_a:-1.8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Line 682"/>
              <p:cNvSpPr>
                <a:spLocks noChangeShapeType="1"/>
              </p:cNvSpPr>
              <p:nvPr/>
            </p:nvSpPr>
            <p:spPr bwMode="auto">
              <a:xfrm>
                <a:off x="2430" y="506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" name="Line 683"/>
              <p:cNvSpPr>
                <a:spLocks noChangeShapeType="1"/>
              </p:cNvSpPr>
              <p:nvPr/>
            </p:nvSpPr>
            <p:spPr bwMode="auto">
              <a:xfrm>
                <a:off x="2419" y="506"/>
                <a:ext cx="21" cy="0"/>
              </a:xfrm>
              <a:prstGeom prst="line">
                <a:avLst/>
              </a:prstGeom>
              <a:noFill/>
              <a:ln w="7938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2419" y="506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85 h 85"/>
                  <a:gd name="T4" fmla="*/ 11 w 21"/>
                  <a:gd name="T5" fmla="*/ 85 h 85"/>
                  <a:gd name="T6" fmla="*/ 21 w 21"/>
                  <a:gd name="T7" fmla="*/ 85 h 85"/>
                  <a:gd name="T8" fmla="*/ 21 w 21"/>
                  <a:gd name="T9" fmla="*/ 0 h 85"/>
                  <a:gd name="T10" fmla="*/ 11 w 21"/>
                  <a:gd name="T11" fmla="*/ 0 h 85"/>
                  <a:gd name="T12" fmla="*/ 0 w 21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85"/>
                    </a:lnTo>
                    <a:lnTo>
                      <a:pt x="11" y="85"/>
                    </a:lnTo>
                    <a:lnTo>
                      <a:pt x="21" y="85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938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7" name="Line 685"/>
              <p:cNvSpPr>
                <a:spLocks noChangeShapeType="1"/>
              </p:cNvSpPr>
              <p:nvPr/>
            </p:nvSpPr>
            <p:spPr bwMode="auto">
              <a:xfrm>
                <a:off x="2430" y="591"/>
                <a:ext cx="0" cy="31"/>
              </a:xfrm>
              <a:prstGeom prst="line">
                <a:avLst/>
              </a:prstGeom>
              <a:noFill/>
              <a:ln w="7938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8" name="Line 686"/>
              <p:cNvSpPr>
                <a:spLocks noChangeShapeType="1"/>
              </p:cNvSpPr>
              <p:nvPr/>
            </p:nvSpPr>
            <p:spPr bwMode="auto">
              <a:xfrm>
                <a:off x="2419" y="622"/>
                <a:ext cx="21" cy="0"/>
              </a:xfrm>
              <a:prstGeom prst="line">
                <a:avLst/>
              </a:prstGeom>
              <a:noFill/>
              <a:ln w="7938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9" name="Rectangle 138"/>
              <p:cNvSpPr>
                <a:spLocks noChangeArrowheads="1"/>
              </p:cNvSpPr>
              <p:nvPr/>
            </p:nvSpPr>
            <p:spPr bwMode="auto">
              <a:xfrm rot="5400000">
                <a:off x="2231" y="588"/>
                <a:ext cx="3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M15M_LOD:5.3_a:6.8</a:t>
                </a:r>
                <a:endParaRPr lang="en-US" altLang="en-US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Line 688"/>
              <p:cNvSpPr>
                <a:spLocks noChangeShapeType="1"/>
              </p:cNvSpPr>
              <p:nvPr/>
            </p:nvSpPr>
            <p:spPr bwMode="auto">
              <a:xfrm flipV="1">
                <a:off x="1875" y="10"/>
                <a:ext cx="0" cy="46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1" name="Line 689"/>
              <p:cNvSpPr>
                <a:spLocks noChangeShapeType="1"/>
              </p:cNvSpPr>
              <p:nvPr/>
            </p:nvSpPr>
            <p:spPr bwMode="auto">
              <a:xfrm>
                <a:off x="1863" y="10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1863" y="56"/>
                <a:ext cx="22" cy="153"/>
              </a:xfrm>
              <a:custGeom>
                <a:avLst/>
                <a:gdLst>
                  <a:gd name="T0" fmla="*/ 0 w 22"/>
                  <a:gd name="T1" fmla="*/ 0 h 153"/>
                  <a:gd name="T2" fmla="*/ 0 w 22"/>
                  <a:gd name="T3" fmla="*/ 153 h 153"/>
                  <a:gd name="T4" fmla="*/ 12 w 22"/>
                  <a:gd name="T5" fmla="*/ 153 h 153"/>
                  <a:gd name="T6" fmla="*/ 22 w 22"/>
                  <a:gd name="T7" fmla="*/ 153 h 153"/>
                  <a:gd name="T8" fmla="*/ 22 w 22"/>
                  <a:gd name="T9" fmla="*/ 0 h 153"/>
                  <a:gd name="T10" fmla="*/ 12 w 22"/>
                  <a:gd name="T11" fmla="*/ 0 h 153"/>
                  <a:gd name="T12" fmla="*/ 0 w 22"/>
                  <a:gd name="T1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53">
                    <a:moveTo>
                      <a:pt x="0" y="0"/>
                    </a:moveTo>
                    <a:lnTo>
                      <a:pt x="0" y="153"/>
                    </a:lnTo>
                    <a:lnTo>
                      <a:pt x="12" y="153"/>
                    </a:lnTo>
                    <a:lnTo>
                      <a:pt x="22" y="153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3" name="Line 692"/>
              <p:cNvSpPr>
                <a:spLocks noChangeShapeType="1"/>
              </p:cNvSpPr>
              <p:nvPr/>
            </p:nvSpPr>
            <p:spPr bwMode="auto">
              <a:xfrm>
                <a:off x="1863" y="217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 rot="5400000">
                <a:off x="1672" y="135"/>
                <a:ext cx="3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FF0000"/>
                    </a:solidFill>
                    <a:latin typeface="Arial" panose="020B0604020202020204" pitchFamily="34" charset="0"/>
                  </a:rPr>
                  <a:t>C14H_LOD:5.5_a:-4.8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Line 694"/>
              <p:cNvSpPr>
                <a:spLocks noChangeShapeType="1"/>
              </p:cNvSpPr>
              <p:nvPr/>
            </p:nvSpPr>
            <p:spPr bwMode="auto">
              <a:xfrm>
                <a:off x="2493" y="730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2141" y="730"/>
                <a:ext cx="22" cy="85"/>
              </a:xfrm>
              <a:custGeom>
                <a:avLst/>
                <a:gdLst>
                  <a:gd name="T0" fmla="*/ 0 w 22"/>
                  <a:gd name="T1" fmla="*/ 0 h 85"/>
                  <a:gd name="T2" fmla="*/ 0 w 22"/>
                  <a:gd name="T3" fmla="*/ 85 h 85"/>
                  <a:gd name="T4" fmla="*/ 12 w 22"/>
                  <a:gd name="T5" fmla="*/ 85 h 85"/>
                  <a:gd name="T6" fmla="*/ 22 w 22"/>
                  <a:gd name="T7" fmla="*/ 85 h 85"/>
                  <a:gd name="T8" fmla="*/ 22 w 22"/>
                  <a:gd name="T9" fmla="*/ 0 h 85"/>
                  <a:gd name="T10" fmla="*/ 12 w 22"/>
                  <a:gd name="T11" fmla="*/ 0 h 85"/>
                  <a:gd name="T12" fmla="*/ 0 w 22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85">
                    <a:moveTo>
                      <a:pt x="0" y="0"/>
                    </a:moveTo>
                    <a:lnTo>
                      <a:pt x="0" y="85"/>
                    </a:lnTo>
                    <a:lnTo>
                      <a:pt x="12" y="85"/>
                    </a:lnTo>
                    <a:lnTo>
                      <a:pt x="22" y="85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 w="7938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" name="Line 697"/>
              <p:cNvSpPr>
                <a:spLocks noChangeShapeType="1"/>
              </p:cNvSpPr>
              <p:nvPr/>
            </p:nvSpPr>
            <p:spPr bwMode="auto">
              <a:xfrm>
                <a:off x="2153" y="815"/>
                <a:ext cx="0" cy="40"/>
              </a:xfrm>
              <a:prstGeom prst="line">
                <a:avLst/>
              </a:prstGeom>
              <a:noFill/>
              <a:ln w="7938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8" name="Line 698"/>
              <p:cNvSpPr>
                <a:spLocks noChangeShapeType="1"/>
              </p:cNvSpPr>
              <p:nvPr/>
            </p:nvSpPr>
            <p:spPr bwMode="auto">
              <a:xfrm>
                <a:off x="2141" y="855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9" name="Rectangle 148"/>
              <p:cNvSpPr>
                <a:spLocks noChangeArrowheads="1"/>
              </p:cNvSpPr>
              <p:nvPr/>
            </p:nvSpPr>
            <p:spPr bwMode="auto">
              <a:xfrm rot="5400000">
                <a:off x="1933" y="869"/>
                <a:ext cx="41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C15BSR_LOD:5.5_a:7.1</a:t>
                </a:r>
                <a:endParaRPr lang="en-US" altLang="en-US" dirty="0">
                  <a:solidFill>
                    <a:srgbClr val="7030A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Line 700"/>
              <p:cNvSpPr>
                <a:spLocks noChangeShapeType="1"/>
              </p:cNvSpPr>
              <p:nvPr/>
            </p:nvSpPr>
            <p:spPr bwMode="auto">
              <a:xfrm flipV="1">
                <a:off x="1937" y="23"/>
                <a:ext cx="0" cy="4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1" name="Line 701"/>
              <p:cNvSpPr>
                <a:spLocks noChangeShapeType="1"/>
              </p:cNvSpPr>
              <p:nvPr/>
            </p:nvSpPr>
            <p:spPr bwMode="auto">
              <a:xfrm>
                <a:off x="1926" y="23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1926" y="66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0 w 21"/>
                  <a:gd name="T3" fmla="*/ 111 h 111"/>
                  <a:gd name="T4" fmla="*/ 11 w 21"/>
                  <a:gd name="T5" fmla="*/ 111 h 111"/>
                  <a:gd name="T6" fmla="*/ 21 w 21"/>
                  <a:gd name="T7" fmla="*/ 111 h 111"/>
                  <a:gd name="T8" fmla="*/ 21 w 21"/>
                  <a:gd name="T9" fmla="*/ 0 h 111"/>
                  <a:gd name="T10" fmla="*/ 11 w 21"/>
                  <a:gd name="T11" fmla="*/ 0 h 111"/>
                  <a:gd name="T12" fmla="*/ 0 w 21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11">
                    <a:moveTo>
                      <a:pt x="0" y="0"/>
                    </a:moveTo>
                    <a:lnTo>
                      <a:pt x="0" y="111"/>
                    </a:lnTo>
                    <a:lnTo>
                      <a:pt x="11" y="111"/>
                    </a:lnTo>
                    <a:lnTo>
                      <a:pt x="21" y="111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3" name="Line 703"/>
              <p:cNvSpPr>
                <a:spLocks noChangeShapeType="1"/>
              </p:cNvSpPr>
              <p:nvPr/>
            </p:nvSpPr>
            <p:spPr bwMode="auto">
              <a:xfrm>
                <a:off x="2555" y="177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4" name="Rectangle 153"/>
              <p:cNvSpPr>
                <a:spLocks noChangeArrowheads="1"/>
              </p:cNvSpPr>
              <p:nvPr/>
            </p:nvSpPr>
            <p:spPr bwMode="auto">
              <a:xfrm rot="5400000">
                <a:off x="1731" y="124"/>
                <a:ext cx="3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FF0000"/>
                    </a:solidFill>
                    <a:latin typeface="Arial" panose="020B0604020202020204" pitchFamily="34" charset="0"/>
                  </a:rPr>
                  <a:t>M15H_LOD:5.8_a:-1.7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Line 706"/>
              <p:cNvSpPr>
                <a:spLocks noChangeShapeType="1"/>
              </p:cNvSpPr>
              <p:nvPr/>
            </p:nvSpPr>
            <p:spPr bwMode="auto">
              <a:xfrm flipV="1">
                <a:off x="2131" y="2479"/>
                <a:ext cx="0" cy="26"/>
              </a:xfrm>
              <a:prstGeom prst="line">
                <a:avLst/>
              </a:prstGeom>
              <a:noFill/>
              <a:ln w="7938">
                <a:solidFill>
                  <a:srgbClr val="FF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6" name="Line 707"/>
              <p:cNvSpPr>
                <a:spLocks noChangeShapeType="1"/>
              </p:cNvSpPr>
              <p:nvPr/>
            </p:nvSpPr>
            <p:spPr bwMode="auto">
              <a:xfrm>
                <a:off x="2120" y="2479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FF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2120" y="2505"/>
                <a:ext cx="21" cy="100"/>
              </a:xfrm>
              <a:custGeom>
                <a:avLst/>
                <a:gdLst>
                  <a:gd name="T0" fmla="*/ 0 w 21"/>
                  <a:gd name="T1" fmla="*/ 0 h 100"/>
                  <a:gd name="T2" fmla="*/ 0 w 21"/>
                  <a:gd name="T3" fmla="*/ 100 h 100"/>
                  <a:gd name="T4" fmla="*/ 11 w 21"/>
                  <a:gd name="T5" fmla="*/ 100 h 100"/>
                  <a:gd name="T6" fmla="*/ 21 w 21"/>
                  <a:gd name="T7" fmla="*/ 100 h 100"/>
                  <a:gd name="T8" fmla="*/ 21 w 21"/>
                  <a:gd name="T9" fmla="*/ 0 h 100"/>
                  <a:gd name="T10" fmla="*/ 11 w 21"/>
                  <a:gd name="T11" fmla="*/ 0 h 100"/>
                  <a:gd name="T12" fmla="*/ 0 w 21"/>
                  <a:gd name="T1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00">
                    <a:moveTo>
                      <a:pt x="0" y="0"/>
                    </a:moveTo>
                    <a:lnTo>
                      <a:pt x="0" y="100"/>
                    </a:lnTo>
                    <a:lnTo>
                      <a:pt x="11" y="100"/>
                    </a:lnTo>
                    <a:lnTo>
                      <a:pt x="21" y="10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7938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8" name="Line 710"/>
              <p:cNvSpPr>
                <a:spLocks noChangeShapeType="1"/>
              </p:cNvSpPr>
              <p:nvPr/>
            </p:nvSpPr>
            <p:spPr bwMode="auto">
              <a:xfrm>
                <a:off x="2120" y="2605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FF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9" name="Rectangle 158"/>
              <p:cNvSpPr>
                <a:spLocks noChangeArrowheads="1"/>
              </p:cNvSpPr>
              <p:nvPr/>
            </p:nvSpPr>
            <p:spPr bwMode="auto">
              <a:xfrm rot="5400000">
                <a:off x="1911" y="2599"/>
                <a:ext cx="41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C13BG_LOD:5.9_a:75.1</a:t>
                </a:r>
                <a:endParaRPr lang="en-US" altLang="en-US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Line 712"/>
              <p:cNvSpPr>
                <a:spLocks noChangeShapeType="1"/>
              </p:cNvSpPr>
              <p:nvPr/>
            </p:nvSpPr>
            <p:spPr bwMode="auto">
              <a:xfrm flipV="1">
                <a:off x="2618" y="462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1" name="Line 713"/>
              <p:cNvSpPr>
                <a:spLocks noChangeShapeType="1"/>
              </p:cNvSpPr>
              <p:nvPr/>
            </p:nvSpPr>
            <p:spPr bwMode="auto">
              <a:xfrm>
                <a:off x="2606" y="462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2606" y="477"/>
                <a:ext cx="22" cy="116"/>
              </a:xfrm>
              <a:custGeom>
                <a:avLst/>
                <a:gdLst>
                  <a:gd name="T0" fmla="*/ 0 w 22"/>
                  <a:gd name="T1" fmla="*/ 0 h 116"/>
                  <a:gd name="T2" fmla="*/ 0 w 22"/>
                  <a:gd name="T3" fmla="*/ 116 h 116"/>
                  <a:gd name="T4" fmla="*/ 12 w 22"/>
                  <a:gd name="T5" fmla="*/ 116 h 116"/>
                  <a:gd name="T6" fmla="*/ 22 w 22"/>
                  <a:gd name="T7" fmla="*/ 116 h 116"/>
                  <a:gd name="T8" fmla="*/ 22 w 22"/>
                  <a:gd name="T9" fmla="*/ 0 h 116"/>
                  <a:gd name="T10" fmla="*/ 12 w 22"/>
                  <a:gd name="T11" fmla="*/ 0 h 116"/>
                  <a:gd name="T12" fmla="*/ 0 w 22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6">
                    <a:moveTo>
                      <a:pt x="0" y="0"/>
                    </a:moveTo>
                    <a:lnTo>
                      <a:pt x="0" y="116"/>
                    </a:lnTo>
                    <a:lnTo>
                      <a:pt x="12" y="116"/>
                    </a:lnTo>
                    <a:lnTo>
                      <a:pt x="22" y="116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3" name="Line 715"/>
              <p:cNvSpPr>
                <a:spLocks noChangeShapeType="1"/>
              </p:cNvSpPr>
              <p:nvPr/>
            </p:nvSpPr>
            <p:spPr bwMode="auto">
              <a:xfrm>
                <a:off x="2618" y="593"/>
                <a:ext cx="0" cy="42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4" name="Line 716"/>
              <p:cNvSpPr>
                <a:spLocks noChangeShapeType="1"/>
              </p:cNvSpPr>
              <p:nvPr/>
            </p:nvSpPr>
            <p:spPr bwMode="auto">
              <a:xfrm>
                <a:off x="2606" y="635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5" name="Rectangle 164"/>
              <p:cNvSpPr>
                <a:spLocks noChangeArrowheads="1"/>
              </p:cNvSpPr>
              <p:nvPr/>
            </p:nvSpPr>
            <p:spPr bwMode="auto">
              <a:xfrm rot="5400000">
                <a:off x="2402" y="580"/>
                <a:ext cx="40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C15HD_LOD:6.3_a:-2.1</a:t>
                </a:r>
                <a:endParaRPr lang="en-US" altLang="en-US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Line 718"/>
              <p:cNvSpPr>
                <a:spLocks noChangeShapeType="1"/>
              </p:cNvSpPr>
              <p:nvPr/>
            </p:nvSpPr>
            <p:spPr bwMode="auto">
              <a:xfrm flipV="1">
                <a:off x="2006" y="352"/>
                <a:ext cx="0" cy="31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7" name="Line 719"/>
              <p:cNvSpPr>
                <a:spLocks noChangeShapeType="1"/>
              </p:cNvSpPr>
              <p:nvPr/>
            </p:nvSpPr>
            <p:spPr bwMode="auto">
              <a:xfrm>
                <a:off x="1995" y="352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1995" y="383"/>
                <a:ext cx="21" cy="40"/>
              </a:xfrm>
              <a:custGeom>
                <a:avLst/>
                <a:gdLst>
                  <a:gd name="T0" fmla="*/ 0 w 21"/>
                  <a:gd name="T1" fmla="*/ 0 h 40"/>
                  <a:gd name="T2" fmla="*/ 0 w 21"/>
                  <a:gd name="T3" fmla="*/ 40 h 40"/>
                  <a:gd name="T4" fmla="*/ 11 w 21"/>
                  <a:gd name="T5" fmla="*/ 40 h 40"/>
                  <a:gd name="T6" fmla="*/ 21 w 21"/>
                  <a:gd name="T7" fmla="*/ 40 h 40"/>
                  <a:gd name="T8" fmla="*/ 21 w 21"/>
                  <a:gd name="T9" fmla="*/ 0 h 40"/>
                  <a:gd name="T10" fmla="*/ 11 w 21"/>
                  <a:gd name="T11" fmla="*/ 0 h 40"/>
                  <a:gd name="T12" fmla="*/ 0 w 2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40">
                    <a:moveTo>
                      <a:pt x="0" y="0"/>
                    </a:moveTo>
                    <a:lnTo>
                      <a:pt x="0" y="40"/>
                    </a:lnTo>
                    <a:lnTo>
                      <a:pt x="11" y="40"/>
                    </a:lnTo>
                    <a:lnTo>
                      <a:pt x="21" y="4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9" name="Line 721"/>
              <p:cNvSpPr>
                <a:spLocks noChangeShapeType="1"/>
              </p:cNvSpPr>
              <p:nvPr/>
            </p:nvSpPr>
            <p:spPr bwMode="auto">
              <a:xfrm>
                <a:off x="2680" y="423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0" name="Line 722"/>
              <p:cNvSpPr>
                <a:spLocks noChangeShapeType="1"/>
              </p:cNvSpPr>
              <p:nvPr/>
            </p:nvSpPr>
            <p:spPr bwMode="auto">
              <a:xfrm>
                <a:off x="1995" y="423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1" name="Rectangle 170"/>
              <p:cNvSpPr>
                <a:spLocks noChangeArrowheads="1"/>
              </p:cNvSpPr>
              <p:nvPr/>
            </p:nvSpPr>
            <p:spPr bwMode="auto">
              <a:xfrm rot="5400000">
                <a:off x="1790" y="414"/>
                <a:ext cx="40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C13BC_LOD:6.4_a:-3.3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Line 724"/>
              <p:cNvSpPr>
                <a:spLocks noChangeShapeType="1"/>
              </p:cNvSpPr>
              <p:nvPr/>
            </p:nvSpPr>
            <p:spPr bwMode="auto">
              <a:xfrm flipV="1">
                <a:off x="2216" y="730"/>
                <a:ext cx="0" cy="27"/>
              </a:xfrm>
              <a:prstGeom prst="line">
                <a:avLst/>
              </a:prstGeom>
              <a:noFill/>
              <a:ln w="7938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3" name="Line 725"/>
              <p:cNvSpPr>
                <a:spLocks noChangeShapeType="1"/>
              </p:cNvSpPr>
              <p:nvPr/>
            </p:nvSpPr>
            <p:spPr bwMode="auto">
              <a:xfrm>
                <a:off x="2205" y="730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2205" y="757"/>
                <a:ext cx="21" cy="61"/>
              </a:xfrm>
              <a:custGeom>
                <a:avLst/>
                <a:gdLst>
                  <a:gd name="T0" fmla="*/ 0 w 21"/>
                  <a:gd name="T1" fmla="*/ 0 h 61"/>
                  <a:gd name="T2" fmla="*/ 0 w 21"/>
                  <a:gd name="T3" fmla="*/ 61 h 61"/>
                  <a:gd name="T4" fmla="*/ 11 w 21"/>
                  <a:gd name="T5" fmla="*/ 61 h 61"/>
                  <a:gd name="T6" fmla="*/ 21 w 21"/>
                  <a:gd name="T7" fmla="*/ 61 h 61"/>
                  <a:gd name="T8" fmla="*/ 21 w 21"/>
                  <a:gd name="T9" fmla="*/ 0 h 61"/>
                  <a:gd name="T10" fmla="*/ 11 w 21"/>
                  <a:gd name="T11" fmla="*/ 0 h 61"/>
                  <a:gd name="T12" fmla="*/ 0 w 21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61">
                    <a:moveTo>
                      <a:pt x="0" y="0"/>
                    </a:moveTo>
                    <a:lnTo>
                      <a:pt x="0" y="61"/>
                    </a:lnTo>
                    <a:lnTo>
                      <a:pt x="11" y="61"/>
                    </a:lnTo>
                    <a:lnTo>
                      <a:pt x="21" y="61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 w="7938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5" name="Line 727"/>
              <p:cNvSpPr>
                <a:spLocks noChangeShapeType="1"/>
              </p:cNvSpPr>
              <p:nvPr/>
            </p:nvSpPr>
            <p:spPr bwMode="auto">
              <a:xfrm>
                <a:off x="2216" y="818"/>
                <a:ext cx="0" cy="87"/>
              </a:xfrm>
              <a:prstGeom prst="line">
                <a:avLst/>
              </a:prstGeom>
              <a:noFill/>
              <a:ln w="7938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6" name="Line 728"/>
              <p:cNvSpPr>
                <a:spLocks noChangeShapeType="1"/>
              </p:cNvSpPr>
              <p:nvPr/>
            </p:nvSpPr>
            <p:spPr bwMode="auto">
              <a:xfrm>
                <a:off x="2205" y="905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7" name="Rectangle 176"/>
              <p:cNvSpPr>
                <a:spLocks noChangeArrowheads="1"/>
              </p:cNvSpPr>
              <p:nvPr/>
            </p:nvSpPr>
            <p:spPr bwMode="auto">
              <a:xfrm rot="5400000">
                <a:off x="1996" y="876"/>
                <a:ext cx="41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C14BSR_LOD:6.6_a:5.5</a:t>
                </a:r>
                <a:endParaRPr lang="en-US" altLang="en-US" dirty="0">
                  <a:solidFill>
                    <a:srgbClr val="7030A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Line 730"/>
              <p:cNvSpPr>
                <a:spLocks noChangeShapeType="1"/>
              </p:cNvSpPr>
              <p:nvPr/>
            </p:nvSpPr>
            <p:spPr bwMode="auto">
              <a:xfrm flipV="1">
                <a:off x="2157" y="417"/>
                <a:ext cx="0" cy="82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9" name="Line 731"/>
              <p:cNvSpPr>
                <a:spLocks noChangeShapeType="1"/>
              </p:cNvSpPr>
              <p:nvPr/>
            </p:nvSpPr>
            <p:spPr bwMode="auto">
              <a:xfrm>
                <a:off x="2145" y="417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2145" y="499"/>
                <a:ext cx="22" cy="113"/>
              </a:xfrm>
              <a:custGeom>
                <a:avLst/>
                <a:gdLst>
                  <a:gd name="T0" fmla="*/ 0 w 22"/>
                  <a:gd name="T1" fmla="*/ 0 h 113"/>
                  <a:gd name="T2" fmla="*/ 0 w 22"/>
                  <a:gd name="T3" fmla="*/ 113 h 113"/>
                  <a:gd name="T4" fmla="*/ 12 w 22"/>
                  <a:gd name="T5" fmla="*/ 113 h 113"/>
                  <a:gd name="T6" fmla="*/ 22 w 22"/>
                  <a:gd name="T7" fmla="*/ 113 h 113"/>
                  <a:gd name="T8" fmla="*/ 22 w 22"/>
                  <a:gd name="T9" fmla="*/ 0 h 113"/>
                  <a:gd name="T10" fmla="*/ 12 w 22"/>
                  <a:gd name="T11" fmla="*/ 0 h 113"/>
                  <a:gd name="T12" fmla="*/ 0 w 22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3">
                    <a:moveTo>
                      <a:pt x="0" y="0"/>
                    </a:moveTo>
                    <a:lnTo>
                      <a:pt x="0" y="113"/>
                    </a:lnTo>
                    <a:lnTo>
                      <a:pt x="12" y="113"/>
                    </a:lnTo>
                    <a:lnTo>
                      <a:pt x="22" y="113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1" name="Line 733"/>
              <p:cNvSpPr>
                <a:spLocks noChangeShapeType="1"/>
              </p:cNvSpPr>
              <p:nvPr/>
            </p:nvSpPr>
            <p:spPr bwMode="auto">
              <a:xfrm>
                <a:off x="2157" y="613"/>
                <a:ext cx="0" cy="2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2" name="Line 734"/>
              <p:cNvSpPr>
                <a:spLocks noChangeShapeType="1"/>
              </p:cNvSpPr>
              <p:nvPr/>
            </p:nvSpPr>
            <p:spPr bwMode="auto">
              <a:xfrm>
                <a:off x="2145" y="633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3" name="Rectangle 182"/>
              <p:cNvSpPr>
                <a:spLocks noChangeArrowheads="1"/>
              </p:cNvSpPr>
              <p:nvPr/>
            </p:nvSpPr>
            <p:spPr bwMode="auto">
              <a:xfrm rot="5400000">
                <a:off x="1954" y="546"/>
                <a:ext cx="3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FF0000"/>
                    </a:solidFill>
                    <a:latin typeface="Arial" panose="020B0604020202020204" pitchFamily="34" charset="0"/>
                  </a:rPr>
                  <a:t>C14H_LOD:6.7_a:-5.4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Line 736"/>
              <p:cNvSpPr>
                <a:spLocks noChangeShapeType="1"/>
              </p:cNvSpPr>
              <p:nvPr/>
            </p:nvSpPr>
            <p:spPr bwMode="auto">
              <a:xfrm flipV="1">
                <a:off x="2057" y="58"/>
                <a:ext cx="0" cy="55"/>
              </a:xfrm>
              <a:prstGeom prst="line">
                <a:avLst/>
              </a:prstGeom>
              <a:noFill/>
              <a:ln w="7938">
                <a:solidFill>
                  <a:srgbClr val="FF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5" name="Line 737"/>
              <p:cNvSpPr>
                <a:spLocks noChangeShapeType="1"/>
              </p:cNvSpPr>
              <p:nvPr/>
            </p:nvSpPr>
            <p:spPr bwMode="auto">
              <a:xfrm>
                <a:off x="2046" y="58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FF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2046" y="113"/>
                <a:ext cx="21" cy="104"/>
              </a:xfrm>
              <a:custGeom>
                <a:avLst/>
                <a:gdLst>
                  <a:gd name="T0" fmla="*/ 0 w 21"/>
                  <a:gd name="T1" fmla="*/ 0 h 104"/>
                  <a:gd name="T2" fmla="*/ 0 w 21"/>
                  <a:gd name="T3" fmla="*/ 104 h 104"/>
                  <a:gd name="T4" fmla="*/ 11 w 21"/>
                  <a:gd name="T5" fmla="*/ 104 h 104"/>
                  <a:gd name="T6" fmla="*/ 21 w 21"/>
                  <a:gd name="T7" fmla="*/ 104 h 104"/>
                  <a:gd name="T8" fmla="*/ 21 w 21"/>
                  <a:gd name="T9" fmla="*/ 0 h 104"/>
                  <a:gd name="T10" fmla="*/ 11 w 21"/>
                  <a:gd name="T11" fmla="*/ 0 h 104"/>
                  <a:gd name="T12" fmla="*/ 0 w 2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04">
                    <a:moveTo>
                      <a:pt x="0" y="0"/>
                    </a:moveTo>
                    <a:lnTo>
                      <a:pt x="0" y="104"/>
                    </a:lnTo>
                    <a:lnTo>
                      <a:pt x="11" y="104"/>
                    </a:lnTo>
                    <a:lnTo>
                      <a:pt x="21" y="104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 w="7938">
                <a:solidFill>
                  <a:srgbClr val="FF006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7" name="Rectangle 186"/>
              <p:cNvSpPr>
                <a:spLocks noChangeArrowheads="1"/>
              </p:cNvSpPr>
              <p:nvPr/>
            </p:nvSpPr>
            <p:spPr bwMode="auto">
              <a:xfrm rot="5400000">
                <a:off x="1841" y="169"/>
                <a:ext cx="41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 dirty="0">
                    <a:solidFill>
                      <a:srgbClr val="FF0066"/>
                    </a:solidFill>
                    <a:latin typeface="Arial" panose="020B0604020202020204" pitchFamily="34" charset="0"/>
                  </a:rPr>
                  <a:t>C14TW_LOD:6.8_a:-0.9</a:t>
                </a:r>
                <a:endParaRPr lang="en-US" altLang="en-US" dirty="0">
                  <a:solidFill>
                    <a:srgbClr val="FF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Line 742"/>
              <p:cNvSpPr>
                <a:spLocks noChangeShapeType="1"/>
              </p:cNvSpPr>
              <p:nvPr/>
            </p:nvSpPr>
            <p:spPr bwMode="auto">
              <a:xfrm flipV="1">
                <a:off x="2741" y="506"/>
                <a:ext cx="0" cy="38"/>
              </a:xfrm>
              <a:prstGeom prst="line">
                <a:avLst/>
              </a:prstGeom>
              <a:noFill/>
              <a:ln w="7938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9" name="Line 743"/>
              <p:cNvSpPr>
                <a:spLocks noChangeShapeType="1"/>
              </p:cNvSpPr>
              <p:nvPr/>
            </p:nvSpPr>
            <p:spPr bwMode="auto">
              <a:xfrm>
                <a:off x="2730" y="506"/>
                <a:ext cx="21" cy="0"/>
              </a:xfrm>
              <a:prstGeom prst="line">
                <a:avLst/>
              </a:prstGeom>
              <a:noFill/>
              <a:ln w="7938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2730" y="544"/>
                <a:ext cx="21" cy="78"/>
              </a:xfrm>
              <a:custGeom>
                <a:avLst/>
                <a:gdLst>
                  <a:gd name="T0" fmla="*/ 0 w 21"/>
                  <a:gd name="T1" fmla="*/ 0 h 78"/>
                  <a:gd name="T2" fmla="*/ 0 w 21"/>
                  <a:gd name="T3" fmla="*/ 78 h 78"/>
                  <a:gd name="T4" fmla="*/ 11 w 21"/>
                  <a:gd name="T5" fmla="*/ 78 h 78"/>
                  <a:gd name="T6" fmla="*/ 21 w 21"/>
                  <a:gd name="T7" fmla="*/ 78 h 78"/>
                  <a:gd name="T8" fmla="*/ 21 w 21"/>
                  <a:gd name="T9" fmla="*/ 0 h 78"/>
                  <a:gd name="T10" fmla="*/ 11 w 21"/>
                  <a:gd name="T11" fmla="*/ 0 h 78"/>
                  <a:gd name="T12" fmla="*/ 0 w 21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78">
                    <a:moveTo>
                      <a:pt x="0" y="0"/>
                    </a:moveTo>
                    <a:lnTo>
                      <a:pt x="0" y="78"/>
                    </a:lnTo>
                    <a:lnTo>
                      <a:pt x="11" y="78"/>
                    </a:lnTo>
                    <a:lnTo>
                      <a:pt x="21" y="78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7938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1" name="Line 745"/>
              <p:cNvSpPr>
                <a:spLocks noChangeShapeType="1"/>
              </p:cNvSpPr>
              <p:nvPr/>
            </p:nvSpPr>
            <p:spPr bwMode="auto">
              <a:xfrm flipH="1">
                <a:off x="2739" y="623"/>
                <a:ext cx="2" cy="9"/>
              </a:xfrm>
              <a:prstGeom prst="line">
                <a:avLst/>
              </a:prstGeom>
              <a:noFill/>
              <a:ln w="7938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2" name="Line 746"/>
              <p:cNvSpPr>
                <a:spLocks noChangeShapeType="1"/>
              </p:cNvSpPr>
              <p:nvPr/>
            </p:nvSpPr>
            <p:spPr bwMode="auto">
              <a:xfrm>
                <a:off x="2730" y="633"/>
                <a:ext cx="21" cy="0"/>
              </a:xfrm>
              <a:prstGeom prst="line">
                <a:avLst/>
              </a:prstGeom>
              <a:noFill/>
              <a:ln w="7938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3" name="Rectangle 192"/>
              <p:cNvSpPr>
                <a:spLocks noChangeArrowheads="1"/>
              </p:cNvSpPr>
              <p:nvPr/>
            </p:nvSpPr>
            <p:spPr bwMode="auto">
              <a:xfrm rot="5400000">
                <a:off x="2516" y="602"/>
                <a:ext cx="41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C14Y_LOD:6.9_a:-318.1</a:t>
                </a:r>
                <a:endParaRPr lang="en-US" altLang="en-US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Line 748"/>
              <p:cNvSpPr>
                <a:spLocks noChangeShapeType="1"/>
              </p:cNvSpPr>
              <p:nvPr/>
            </p:nvSpPr>
            <p:spPr bwMode="auto">
              <a:xfrm flipV="1">
                <a:off x="2672" y="462"/>
                <a:ext cx="0" cy="14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Line 749"/>
              <p:cNvSpPr>
                <a:spLocks noChangeShapeType="1"/>
              </p:cNvSpPr>
              <p:nvPr/>
            </p:nvSpPr>
            <p:spPr bwMode="auto">
              <a:xfrm>
                <a:off x="2662" y="462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2663" y="477"/>
                <a:ext cx="22" cy="111"/>
              </a:xfrm>
              <a:custGeom>
                <a:avLst/>
                <a:gdLst>
                  <a:gd name="T0" fmla="*/ 0 w 22"/>
                  <a:gd name="T1" fmla="*/ 0 h 111"/>
                  <a:gd name="T2" fmla="*/ 0 w 22"/>
                  <a:gd name="T3" fmla="*/ 111 h 111"/>
                  <a:gd name="T4" fmla="*/ 12 w 22"/>
                  <a:gd name="T5" fmla="*/ 111 h 111"/>
                  <a:gd name="T6" fmla="*/ 22 w 22"/>
                  <a:gd name="T7" fmla="*/ 111 h 111"/>
                  <a:gd name="T8" fmla="*/ 22 w 22"/>
                  <a:gd name="T9" fmla="*/ 0 h 111"/>
                  <a:gd name="T10" fmla="*/ 12 w 22"/>
                  <a:gd name="T11" fmla="*/ 0 h 111"/>
                  <a:gd name="T12" fmla="*/ 0 w 22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1">
                    <a:moveTo>
                      <a:pt x="0" y="0"/>
                    </a:moveTo>
                    <a:lnTo>
                      <a:pt x="0" y="111"/>
                    </a:lnTo>
                    <a:lnTo>
                      <a:pt x="12" y="111"/>
                    </a:lnTo>
                    <a:lnTo>
                      <a:pt x="22" y="11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Line 751"/>
              <p:cNvSpPr>
                <a:spLocks noChangeShapeType="1"/>
              </p:cNvSpPr>
              <p:nvPr/>
            </p:nvSpPr>
            <p:spPr bwMode="auto">
              <a:xfrm>
                <a:off x="2676" y="587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Line 752"/>
              <p:cNvSpPr>
                <a:spLocks noChangeShapeType="1"/>
              </p:cNvSpPr>
              <p:nvPr/>
            </p:nvSpPr>
            <p:spPr bwMode="auto">
              <a:xfrm>
                <a:off x="2664" y="622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9" name="Rectangle 198"/>
              <p:cNvSpPr>
                <a:spLocks noChangeArrowheads="1"/>
              </p:cNvSpPr>
              <p:nvPr/>
            </p:nvSpPr>
            <p:spPr bwMode="auto">
              <a:xfrm rot="5400000">
                <a:off x="2462" y="577"/>
                <a:ext cx="40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C14HD_LOD:7.4_a:-1.7</a:t>
                </a:r>
                <a:endParaRPr lang="en-US" altLang="en-US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Line 760"/>
              <p:cNvSpPr>
                <a:spLocks noChangeShapeType="1"/>
              </p:cNvSpPr>
              <p:nvPr/>
            </p:nvSpPr>
            <p:spPr bwMode="auto">
              <a:xfrm flipV="1">
                <a:off x="2867" y="506"/>
                <a:ext cx="0" cy="37"/>
              </a:xfrm>
              <a:prstGeom prst="line">
                <a:avLst/>
              </a:prstGeom>
              <a:noFill/>
              <a:ln w="7938">
                <a:solidFill>
                  <a:srgbClr val="FF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1" name="Line 761"/>
              <p:cNvSpPr>
                <a:spLocks noChangeShapeType="1"/>
              </p:cNvSpPr>
              <p:nvPr/>
            </p:nvSpPr>
            <p:spPr bwMode="auto">
              <a:xfrm>
                <a:off x="2855" y="506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FF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2855" y="543"/>
                <a:ext cx="21" cy="83"/>
              </a:xfrm>
              <a:custGeom>
                <a:avLst/>
                <a:gdLst>
                  <a:gd name="T0" fmla="*/ 0 w 21"/>
                  <a:gd name="T1" fmla="*/ 0 h 83"/>
                  <a:gd name="T2" fmla="*/ 0 w 21"/>
                  <a:gd name="T3" fmla="*/ 83 h 83"/>
                  <a:gd name="T4" fmla="*/ 12 w 21"/>
                  <a:gd name="T5" fmla="*/ 83 h 83"/>
                  <a:gd name="T6" fmla="*/ 21 w 21"/>
                  <a:gd name="T7" fmla="*/ 83 h 83"/>
                  <a:gd name="T8" fmla="*/ 21 w 21"/>
                  <a:gd name="T9" fmla="*/ 0 h 83"/>
                  <a:gd name="T10" fmla="*/ 12 w 21"/>
                  <a:gd name="T11" fmla="*/ 0 h 83"/>
                  <a:gd name="T12" fmla="*/ 0 w 21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3">
                    <a:moveTo>
                      <a:pt x="0" y="0"/>
                    </a:moveTo>
                    <a:lnTo>
                      <a:pt x="0" y="83"/>
                    </a:lnTo>
                    <a:lnTo>
                      <a:pt x="12" y="83"/>
                    </a:lnTo>
                    <a:lnTo>
                      <a:pt x="21" y="83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 w="7938">
                <a:solidFill>
                  <a:srgbClr val="FF006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3" name="Line 764"/>
              <p:cNvSpPr>
                <a:spLocks noChangeShapeType="1"/>
              </p:cNvSpPr>
              <p:nvPr/>
            </p:nvSpPr>
            <p:spPr bwMode="auto">
              <a:xfrm>
                <a:off x="2855" y="633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FF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4" name="Rectangle 203"/>
              <p:cNvSpPr>
                <a:spLocks noChangeArrowheads="1"/>
              </p:cNvSpPr>
              <p:nvPr/>
            </p:nvSpPr>
            <p:spPr bwMode="auto">
              <a:xfrm rot="5400000">
                <a:off x="2663" y="594"/>
                <a:ext cx="3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FF0066"/>
                    </a:solidFill>
                    <a:latin typeface="Arial" panose="020B0604020202020204" pitchFamily="34" charset="0"/>
                  </a:rPr>
                  <a:t>C14TW_LOD:7.6_a:-1</a:t>
                </a:r>
                <a:endParaRPr lang="en-US" altLang="en-US">
                  <a:solidFill>
                    <a:srgbClr val="FF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Line 766"/>
              <p:cNvSpPr>
                <a:spLocks noChangeShapeType="1"/>
              </p:cNvSpPr>
              <p:nvPr/>
            </p:nvSpPr>
            <p:spPr bwMode="auto">
              <a:xfrm flipV="1">
                <a:off x="2092" y="501"/>
                <a:ext cx="0" cy="12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6" name="Line 767"/>
              <p:cNvSpPr>
                <a:spLocks noChangeShapeType="1"/>
              </p:cNvSpPr>
              <p:nvPr/>
            </p:nvSpPr>
            <p:spPr bwMode="auto">
              <a:xfrm>
                <a:off x="2082" y="499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2082" y="511"/>
                <a:ext cx="22" cy="94"/>
              </a:xfrm>
              <a:custGeom>
                <a:avLst/>
                <a:gdLst>
                  <a:gd name="T0" fmla="*/ 0 w 22"/>
                  <a:gd name="T1" fmla="*/ 0 h 94"/>
                  <a:gd name="T2" fmla="*/ 0 w 22"/>
                  <a:gd name="T3" fmla="*/ 94 h 94"/>
                  <a:gd name="T4" fmla="*/ 12 w 22"/>
                  <a:gd name="T5" fmla="*/ 94 h 94"/>
                  <a:gd name="T6" fmla="*/ 22 w 22"/>
                  <a:gd name="T7" fmla="*/ 94 h 94"/>
                  <a:gd name="T8" fmla="*/ 22 w 22"/>
                  <a:gd name="T9" fmla="*/ 0 h 94"/>
                  <a:gd name="T10" fmla="*/ 12 w 22"/>
                  <a:gd name="T11" fmla="*/ 0 h 94"/>
                  <a:gd name="T12" fmla="*/ 0 w 2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4">
                    <a:moveTo>
                      <a:pt x="0" y="0"/>
                    </a:moveTo>
                    <a:lnTo>
                      <a:pt x="0" y="94"/>
                    </a:lnTo>
                    <a:lnTo>
                      <a:pt x="12" y="94"/>
                    </a:lnTo>
                    <a:lnTo>
                      <a:pt x="22" y="94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Line 769"/>
              <p:cNvSpPr>
                <a:spLocks noChangeShapeType="1"/>
              </p:cNvSpPr>
              <p:nvPr/>
            </p:nvSpPr>
            <p:spPr bwMode="auto">
              <a:xfrm>
                <a:off x="2096" y="603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Line 770"/>
              <p:cNvSpPr>
                <a:spLocks noChangeShapeType="1"/>
              </p:cNvSpPr>
              <p:nvPr/>
            </p:nvSpPr>
            <p:spPr bwMode="auto">
              <a:xfrm>
                <a:off x="2082" y="628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Rectangle 209"/>
              <p:cNvSpPr>
                <a:spLocks noChangeArrowheads="1"/>
              </p:cNvSpPr>
              <p:nvPr/>
            </p:nvSpPr>
            <p:spPr bwMode="auto">
              <a:xfrm rot="5400000">
                <a:off x="1904" y="596"/>
                <a:ext cx="35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M15H_LOD:8.2_a:-2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Freeform 210"/>
              <p:cNvSpPr>
                <a:spLocks/>
              </p:cNvSpPr>
              <p:nvPr/>
            </p:nvSpPr>
            <p:spPr bwMode="auto">
              <a:xfrm>
                <a:off x="2478" y="480"/>
                <a:ext cx="22" cy="122"/>
              </a:xfrm>
              <a:custGeom>
                <a:avLst/>
                <a:gdLst>
                  <a:gd name="T0" fmla="*/ 0 w 22"/>
                  <a:gd name="T1" fmla="*/ 0 h 122"/>
                  <a:gd name="T2" fmla="*/ 0 w 22"/>
                  <a:gd name="T3" fmla="*/ 122 h 122"/>
                  <a:gd name="T4" fmla="*/ 12 w 22"/>
                  <a:gd name="T5" fmla="*/ 122 h 122"/>
                  <a:gd name="T6" fmla="*/ 22 w 22"/>
                  <a:gd name="T7" fmla="*/ 122 h 122"/>
                  <a:gd name="T8" fmla="*/ 22 w 22"/>
                  <a:gd name="T9" fmla="*/ 0 h 122"/>
                  <a:gd name="T10" fmla="*/ 12 w 22"/>
                  <a:gd name="T11" fmla="*/ 0 h 122"/>
                  <a:gd name="T12" fmla="*/ 0 w 22"/>
                  <a:gd name="T1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22">
                    <a:moveTo>
                      <a:pt x="0" y="0"/>
                    </a:moveTo>
                    <a:lnTo>
                      <a:pt x="0" y="122"/>
                    </a:lnTo>
                    <a:lnTo>
                      <a:pt x="12" y="122"/>
                    </a:lnTo>
                    <a:lnTo>
                      <a:pt x="22" y="122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2" name="Line 775"/>
              <p:cNvSpPr>
                <a:spLocks noChangeShapeType="1"/>
              </p:cNvSpPr>
              <p:nvPr/>
            </p:nvSpPr>
            <p:spPr bwMode="auto">
              <a:xfrm>
                <a:off x="2489" y="602"/>
                <a:ext cx="0" cy="26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3" name="Line 776"/>
              <p:cNvSpPr>
                <a:spLocks noChangeShapeType="1"/>
              </p:cNvSpPr>
              <p:nvPr/>
            </p:nvSpPr>
            <p:spPr bwMode="auto">
              <a:xfrm>
                <a:off x="2478" y="628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4" name="Rectangle 213"/>
              <p:cNvSpPr>
                <a:spLocks noChangeArrowheads="1"/>
              </p:cNvSpPr>
              <p:nvPr/>
            </p:nvSpPr>
            <p:spPr bwMode="auto">
              <a:xfrm rot="5400000">
                <a:off x="2275" y="584"/>
                <a:ext cx="40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00B0F0"/>
                    </a:solidFill>
                    <a:latin typeface="Arial" panose="020B0604020202020204" pitchFamily="34" charset="0"/>
                  </a:rPr>
                  <a:t>M15HD_LOD:8.3_a:-1.5</a:t>
                </a:r>
                <a:endParaRPr lang="en-US" altLang="en-US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Line 778"/>
              <p:cNvSpPr>
                <a:spLocks noChangeShapeType="1"/>
              </p:cNvSpPr>
              <p:nvPr/>
            </p:nvSpPr>
            <p:spPr bwMode="auto">
              <a:xfrm flipV="1">
                <a:off x="2549" y="474"/>
                <a:ext cx="0" cy="7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6" name="Line 779"/>
              <p:cNvSpPr>
                <a:spLocks noChangeShapeType="1"/>
              </p:cNvSpPr>
              <p:nvPr/>
            </p:nvSpPr>
            <p:spPr bwMode="auto">
              <a:xfrm>
                <a:off x="2540" y="476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2540" y="483"/>
                <a:ext cx="22" cy="107"/>
              </a:xfrm>
              <a:custGeom>
                <a:avLst/>
                <a:gdLst>
                  <a:gd name="T0" fmla="*/ 0 w 22"/>
                  <a:gd name="T1" fmla="*/ 0 h 107"/>
                  <a:gd name="T2" fmla="*/ 0 w 22"/>
                  <a:gd name="T3" fmla="*/ 107 h 107"/>
                  <a:gd name="T4" fmla="*/ 12 w 22"/>
                  <a:gd name="T5" fmla="*/ 107 h 107"/>
                  <a:gd name="T6" fmla="*/ 22 w 22"/>
                  <a:gd name="T7" fmla="*/ 107 h 107"/>
                  <a:gd name="T8" fmla="*/ 22 w 22"/>
                  <a:gd name="T9" fmla="*/ 0 h 107"/>
                  <a:gd name="T10" fmla="*/ 12 w 22"/>
                  <a:gd name="T11" fmla="*/ 0 h 107"/>
                  <a:gd name="T12" fmla="*/ 0 w 22"/>
                  <a:gd name="T1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07">
                    <a:moveTo>
                      <a:pt x="0" y="0"/>
                    </a:moveTo>
                    <a:lnTo>
                      <a:pt x="0" y="107"/>
                    </a:lnTo>
                    <a:lnTo>
                      <a:pt x="12" y="107"/>
                    </a:lnTo>
                    <a:lnTo>
                      <a:pt x="22" y="107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8" name="Line 781"/>
              <p:cNvSpPr>
                <a:spLocks noChangeShapeType="1"/>
              </p:cNvSpPr>
              <p:nvPr/>
            </p:nvSpPr>
            <p:spPr bwMode="auto">
              <a:xfrm>
                <a:off x="2550" y="588"/>
                <a:ext cx="0" cy="27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Line 782"/>
              <p:cNvSpPr>
                <a:spLocks noChangeShapeType="1"/>
              </p:cNvSpPr>
              <p:nvPr/>
            </p:nvSpPr>
            <p:spPr bwMode="auto">
              <a:xfrm>
                <a:off x="2540" y="617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Rectangle 219"/>
              <p:cNvSpPr>
                <a:spLocks noChangeArrowheads="1"/>
              </p:cNvSpPr>
              <p:nvPr/>
            </p:nvSpPr>
            <p:spPr bwMode="auto">
              <a:xfrm rot="5400000">
                <a:off x="2336" y="578"/>
                <a:ext cx="40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00B0F0"/>
                    </a:solidFill>
                    <a:latin typeface="Arial" panose="020B0604020202020204" pitchFamily="34" charset="0"/>
                  </a:rPr>
                  <a:t>C13HD_LOD:8.6_a:-2.8</a:t>
                </a:r>
                <a:endParaRPr lang="en-US" altLang="en-US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Line 784"/>
              <p:cNvSpPr>
                <a:spLocks noChangeShapeType="1"/>
              </p:cNvSpPr>
              <p:nvPr/>
            </p:nvSpPr>
            <p:spPr bwMode="auto">
              <a:xfrm>
                <a:off x="3181" y="309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2080" y="309"/>
                <a:ext cx="22" cy="32"/>
              </a:xfrm>
              <a:custGeom>
                <a:avLst/>
                <a:gdLst>
                  <a:gd name="T0" fmla="*/ 0 w 22"/>
                  <a:gd name="T1" fmla="*/ 0 h 32"/>
                  <a:gd name="T2" fmla="*/ 0 w 22"/>
                  <a:gd name="T3" fmla="*/ 32 h 32"/>
                  <a:gd name="T4" fmla="*/ 12 w 22"/>
                  <a:gd name="T5" fmla="*/ 32 h 32"/>
                  <a:gd name="T6" fmla="*/ 22 w 22"/>
                  <a:gd name="T7" fmla="*/ 32 h 32"/>
                  <a:gd name="T8" fmla="*/ 22 w 22"/>
                  <a:gd name="T9" fmla="*/ 0 h 32"/>
                  <a:gd name="T10" fmla="*/ 12 w 22"/>
                  <a:gd name="T11" fmla="*/ 0 h 32"/>
                  <a:gd name="T12" fmla="*/ 0 w 22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2">
                    <a:moveTo>
                      <a:pt x="0" y="0"/>
                    </a:moveTo>
                    <a:lnTo>
                      <a:pt x="0" y="32"/>
                    </a:lnTo>
                    <a:lnTo>
                      <a:pt x="12" y="32"/>
                    </a:lnTo>
                    <a:lnTo>
                      <a:pt x="22" y="32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3" name="Line 788"/>
              <p:cNvSpPr>
                <a:spLocks noChangeShapeType="1"/>
              </p:cNvSpPr>
              <p:nvPr/>
            </p:nvSpPr>
            <p:spPr bwMode="auto">
              <a:xfrm>
                <a:off x="2080" y="347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4" name="Rectangle 223"/>
              <p:cNvSpPr>
                <a:spLocks noChangeArrowheads="1"/>
              </p:cNvSpPr>
              <p:nvPr/>
            </p:nvSpPr>
            <p:spPr bwMode="auto">
              <a:xfrm rot="5400000">
                <a:off x="1890" y="350"/>
                <a:ext cx="37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000080"/>
                    </a:solidFill>
                    <a:latin typeface="Arial" panose="020B0604020202020204" pitchFamily="34" charset="0"/>
                  </a:rPr>
                  <a:t>C14P_LOD:9.4_a:-6.1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Line 796"/>
              <p:cNvSpPr>
                <a:spLocks noChangeShapeType="1"/>
              </p:cNvSpPr>
              <p:nvPr/>
            </p:nvSpPr>
            <p:spPr bwMode="auto">
              <a:xfrm flipV="1">
                <a:off x="2160" y="182"/>
                <a:ext cx="0" cy="36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6" name="Line 797"/>
              <p:cNvSpPr>
                <a:spLocks noChangeShapeType="1"/>
              </p:cNvSpPr>
              <p:nvPr/>
            </p:nvSpPr>
            <p:spPr bwMode="auto">
              <a:xfrm>
                <a:off x="2148" y="182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7" name="Freeform 226"/>
              <p:cNvSpPr>
                <a:spLocks/>
              </p:cNvSpPr>
              <p:nvPr/>
            </p:nvSpPr>
            <p:spPr bwMode="auto">
              <a:xfrm>
                <a:off x="2148" y="218"/>
                <a:ext cx="22" cy="54"/>
              </a:xfrm>
              <a:custGeom>
                <a:avLst/>
                <a:gdLst>
                  <a:gd name="T0" fmla="*/ 0 w 22"/>
                  <a:gd name="T1" fmla="*/ 0 h 54"/>
                  <a:gd name="T2" fmla="*/ 0 w 22"/>
                  <a:gd name="T3" fmla="*/ 54 h 54"/>
                  <a:gd name="T4" fmla="*/ 12 w 22"/>
                  <a:gd name="T5" fmla="*/ 54 h 54"/>
                  <a:gd name="T6" fmla="*/ 22 w 22"/>
                  <a:gd name="T7" fmla="*/ 54 h 54"/>
                  <a:gd name="T8" fmla="*/ 22 w 22"/>
                  <a:gd name="T9" fmla="*/ 0 h 54"/>
                  <a:gd name="T10" fmla="*/ 12 w 22"/>
                  <a:gd name="T11" fmla="*/ 0 h 54"/>
                  <a:gd name="T12" fmla="*/ 0 w 22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4">
                    <a:moveTo>
                      <a:pt x="0" y="0"/>
                    </a:moveTo>
                    <a:lnTo>
                      <a:pt x="0" y="54"/>
                    </a:lnTo>
                    <a:lnTo>
                      <a:pt x="12" y="54"/>
                    </a:lnTo>
                    <a:lnTo>
                      <a:pt x="22" y="54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8" name="Line 800"/>
              <p:cNvSpPr>
                <a:spLocks noChangeShapeType="1"/>
              </p:cNvSpPr>
              <p:nvPr/>
            </p:nvSpPr>
            <p:spPr bwMode="auto">
              <a:xfrm>
                <a:off x="2148" y="277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9" name="Rectangle 228"/>
              <p:cNvSpPr>
                <a:spLocks noChangeArrowheads="1"/>
              </p:cNvSpPr>
              <p:nvPr/>
            </p:nvSpPr>
            <p:spPr bwMode="auto">
              <a:xfrm rot="5400000">
                <a:off x="1947" y="256"/>
                <a:ext cx="39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FF0000"/>
                    </a:solidFill>
                    <a:latin typeface="Arial" panose="020B0604020202020204" pitchFamily="34" charset="0"/>
                  </a:rPr>
                  <a:t>C13H_LOD:10.3_a:-5.2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Line 802"/>
              <p:cNvSpPr>
                <a:spLocks noChangeShapeType="1"/>
              </p:cNvSpPr>
              <p:nvPr/>
            </p:nvSpPr>
            <p:spPr bwMode="auto">
              <a:xfrm flipV="1">
                <a:off x="2059" y="2741"/>
                <a:ext cx="0" cy="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Line 803"/>
              <p:cNvSpPr>
                <a:spLocks noChangeShapeType="1"/>
              </p:cNvSpPr>
              <p:nvPr/>
            </p:nvSpPr>
            <p:spPr bwMode="auto">
              <a:xfrm>
                <a:off x="2048" y="2741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2048" y="2749"/>
                <a:ext cx="22" cy="91"/>
              </a:xfrm>
              <a:custGeom>
                <a:avLst/>
                <a:gdLst>
                  <a:gd name="T0" fmla="*/ 0 w 22"/>
                  <a:gd name="T1" fmla="*/ 0 h 91"/>
                  <a:gd name="T2" fmla="*/ 0 w 22"/>
                  <a:gd name="T3" fmla="*/ 91 h 91"/>
                  <a:gd name="T4" fmla="*/ 12 w 22"/>
                  <a:gd name="T5" fmla="*/ 91 h 91"/>
                  <a:gd name="T6" fmla="*/ 22 w 22"/>
                  <a:gd name="T7" fmla="*/ 91 h 91"/>
                  <a:gd name="T8" fmla="*/ 22 w 22"/>
                  <a:gd name="T9" fmla="*/ 0 h 91"/>
                  <a:gd name="T10" fmla="*/ 12 w 22"/>
                  <a:gd name="T11" fmla="*/ 0 h 91"/>
                  <a:gd name="T12" fmla="*/ 0 w 22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1">
                    <a:moveTo>
                      <a:pt x="0" y="0"/>
                    </a:moveTo>
                    <a:lnTo>
                      <a:pt x="0" y="91"/>
                    </a:lnTo>
                    <a:lnTo>
                      <a:pt x="12" y="91"/>
                    </a:lnTo>
                    <a:lnTo>
                      <a:pt x="22" y="9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Line 805"/>
              <p:cNvSpPr>
                <a:spLocks noChangeShapeType="1"/>
              </p:cNvSpPr>
              <p:nvPr/>
            </p:nvSpPr>
            <p:spPr bwMode="auto">
              <a:xfrm>
                <a:off x="2060" y="2840"/>
                <a:ext cx="0" cy="27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Line 806"/>
              <p:cNvSpPr>
                <a:spLocks noChangeShapeType="1"/>
              </p:cNvSpPr>
              <p:nvPr/>
            </p:nvSpPr>
            <p:spPr bwMode="auto">
              <a:xfrm>
                <a:off x="2048" y="2867"/>
                <a:ext cx="22" cy="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5" name="Rectangle 234"/>
              <p:cNvSpPr>
                <a:spLocks noChangeArrowheads="1"/>
              </p:cNvSpPr>
              <p:nvPr/>
            </p:nvSpPr>
            <p:spPr bwMode="auto">
              <a:xfrm rot="5400000">
                <a:off x="1831" y="2836"/>
                <a:ext cx="42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">
                    <a:solidFill>
                      <a:srgbClr val="FF00FF"/>
                    </a:solidFill>
                    <a:latin typeface="Arial" panose="020B0604020202020204" pitchFamily="34" charset="0"/>
                  </a:rPr>
                  <a:t>C13ME_LOD:11.4_a:-0.9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" name="Line 809"/>
            <p:cNvSpPr>
              <a:spLocks noChangeShapeType="1"/>
            </p:cNvSpPr>
            <p:nvPr/>
          </p:nvSpPr>
          <p:spPr bwMode="auto">
            <a:xfrm flipV="1">
              <a:off x="2223" y="502"/>
              <a:ext cx="0" cy="7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810"/>
            <p:cNvSpPr>
              <a:spLocks noChangeShapeType="1"/>
            </p:cNvSpPr>
            <p:nvPr/>
          </p:nvSpPr>
          <p:spPr bwMode="auto">
            <a:xfrm>
              <a:off x="2216" y="499"/>
              <a:ext cx="22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216" y="506"/>
              <a:ext cx="22" cy="82"/>
            </a:xfrm>
            <a:custGeom>
              <a:avLst/>
              <a:gdLst>
                <a:gd name="T0" fmla="*/ 0 w 22"/>
                <a:gd name="T1" fmla="*/ 0 h 82"/>
                <a:gd name="T2" fmla="*/ 0 w 22"/>
                <a:gd name="T3" fmla="*/ 82 h 82"/>
                <a:gd name="T4" fmla="*/ 12 w 22"/>
                <a:gd name="T5" fmla="*/ 82 h 82"/>
                <a:gd name="T6" fmla="*/ 22 w 22"/>
                <a:gd name="T7" fmla="*/ 82 h 82"/>
                <a:gd name="T8" fmla="*/ 22 w 22"/>
                <a:gd name="T9" fmla="*/ 0 h 82"/>
                <a:gd name="T10" fmla="*/ 12 w 22"/>
                <a:gd name="T11" fmla="*/ 0 h 82"/>
                <a:gd name="T12" fmla="*/ 0 w 22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2">
                  <a:moveTo>
                    <a:pt x="0" y="0"/>
                  </a:moveTo>
                  <a:lnTo>
                    <a:pt x="0" y="82"/>
                  </a:lnTo>
                  <a:lnTo>
                    <a:pt x="12" y="82"/>
                  </a:lnTo>
                  <a:lnTo>
                    <a:pt x="22" y="8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Line 812"/>
            <p:cNvSpPr>
              <a:spLocks noChangeShapeType="1"/>
            </p:cNvSpPr>
            <p:nvPr/>
          </p:nvSpPr>
          <p:spPr bwMode="auto">
            <a:xfrm>
              <a:off x="2227" y="588"/>
              <a:ext cx="0" cy="2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Line 813"/>
            <p:cNvSpPr>
              <a:spLocks noChangeShapeType="1"/>
            </p:cNvSpPr>
            <p:nvPr/>
          </p:nvSpPr>
          <p:spPr bwMode="auto">
            <a:xfrm>
              <a:off x="2216" y="608"/>
              <a:ext cx="22" cy="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 rot="5400000">
              <a:off x="2015" y="579"/>
              <a:ext cx="3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">
                  <a:solidFill>
                    <a:srgbClr val="FF0000"/>
                  </a:solidFill>
                  <a:latin typeface="Arial" panose="020B0604020202020204" pitchFamily="34" charset="0"/>
                </a:rPr>
                <a:t>C13H_LOD:12.3_a:-5.6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4" name="Line 816"/>
            <p:cNvSpPr>
              <a:spLocks noChangeShapeType="1"/>
            </p:cNvSpPr>
            <p:nvPr/>
          </p:nvSpPr>
          <p:spPr bwMode="auto">
            <a:xfrm>
              <a:off x="2793" y="506"/>
              <a:ext cx="22" cy="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793" y="512"/>
              <a:ext cx="22" cy="67"/>
            </a:xfrm>
            <a:custGeom>
              <a:avLst/>
              <a:gdLst>
                <a:gd name="T0" fmla="*/ 0 w 22"/>
                <a:gd name="T1" fmla="*/ 0 h 67"/>
                <a:gd name="T2" fmla="*/ 0 w 22"/>
                <a:gd name="T3" fmla="*/ 67 h 67"/>
                <a:gd name="T4" fmla="*/ 12 w 22"/>
                <a:gd name="T5" fmla="*/ 67 h 67"/>
                <a:gd name="T6" fmla="*/ 22 w 22"/>
                <a:gd name="T7" fmla="*/ 67 h 67"/>
                <a:gd name="T8" fmla="*/ 22 w 22"/>
                <a:gd name="T9" fmla="*/ 0 h 67"/>
                <a:gd name="T10" fmla="*/ 12 w 22"/>
                <a:gd name="T11" fmla="*/ 0 h 67"/>
                <a:gd name="T12" fmla="*/ 0 w 22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7">
                  <a:moveTo>
                    <a:pt x="0" y="0"/>
                  </a:moveTo>
                  <a:lnTo>
                    <a:pt x="0" y="67"/>
                  </a:lnTo>
                  <a:lnTo>
                    <a:pt x="12" y="67"/>
                  </a:lnTo>
                  <a:lnTo>
                    <a:pt x="22" y="67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Line 818"/>
            <p:cNvSpPr>
              <a:spLocks noChangeShapeType="1"/>
            </p:cNvSpPr>
            <p:nvPr/>
          </p:nvSpPr>
          <p:spPr bwMode="auto">
            <a:xfrm>
              <a:off x="2806" y="577"/>
              <a:ext cx="0" cy="23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Line 819"/>
            <p:cNvSpPr>
              <a:spLocks noChangeShapeType="1"/>
            </p:cNvSpPr>
            <p:nvPr/>
          </p:nvSpPr>
          <p:spPr bwMode="auto">
            <a:xfrm>
              <a:off x="2793" y="602"/>
              <a:ext cx="22" cy="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 rot="5400000">
              <a:off x="2562" y="592"/>
              <a:ext cx="45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" dirty="0">
                  <a:solidFill>
                    <a:srgbClr val="008000"/>
                  </a:solidFill>
                  <a:latin typeface="Arial" panose="020B0604020202020204" pitchFamily="34" charset="0"/>
                </a:rPr>
                <a:t>C13TKW_LOD:14.3_a:-2.9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" name="Line 821"/>
            <p:cNvSpPr>
              <a:spLocks noChangeShapeType="1"/>
            </p:cNvSpPr>
            <p:nvPr/>
          </p:nvSpPr>
          <p:spPr bwMode="auto">
            <a:xfrm flipV="1">
              <a:off x="2173" y="2722"/>
              <a:ext cx="0" cy="25"/>
            </a:xfrm>
            <a:prstGeom prst="line">
              <a:avLst/>
            </a:prstGeom>
            <a:noFill/>
            <a:ln w="7938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Line 822"/>
            <p:cNvSpPr>
              <a:spLocks noChangeShapeType="1"/>
            </p:cNvSpPr>
            <p:nvPr/>
          </p:nvSpPr>
          <p:spPr bwMode="auto">
            <a:xfrm>
              <a:off x="2161" y="2722"/>
              <a:ext cx="22" cy="0"/>
            </a:xfrm>
            <a:prstGeom prst="line">
              <a:avLst/>
            </a:prstGeom>
            <a:noFill/>
            <a:ln w="7938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61" y="2747"/>
              <a:ext cx="22" cy="38"/>
            </a:xfrm>
            <a:custGeom>
              <a:avLst/>
              <a:gdLst>
                <a:gd name="T0" fmla="*/ 0 w 22"/>
                <a:gd name="T1" fmla="*/ 0 h 38"/>
                <a:gd name="T2" fmla="*/ 0 w 22"/>
                <a:gd name="T3" fmla="*/ 38 h 38"/>
                <a:gd name="T4" fmla="*/ 12 w 22"/>
                <a:gd name="T5" fmla="*/ 38 h 38"/>
                <a:gd name="T6" fmla="*/ 22 w 22"/>
                <a:gd name="T7" fmla="*/ 38 h 38"/>
                <a:gd name="T8" fmla="*/ 22 w 22"/>
                <a:gd name="T9" fmla="*/ 0 h 38"/>
                <a:gd name="T10" fmla="*/ 12 w 22"/>
                <a:gd name="T11" fmla="*/ 0 h 38"/>
                <a:gd name="T12" fmla="*/ 0 w 22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8">
                  <a:moveTo>
                    <a:pt x="0" y="0"/>
                  </a:moveTo>
                  <a:lnTo>
                    <a:pt x="0" y="38"/>
                  </a:lnTo>
                  <a:lnTo>
                    <a:pt x="12" y="38"/>
                  </a:lnTo>
                  <a:lnTo>
                    <a:pt x="22" y="38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79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Line 824"/>
            <p:cNvSpPr>
              <a:spLocks noChangeShapeType="1"/>
            </p:cNvSpPr>
            <p:nvPr/>
          </p:nvSpPr>
          <p:spPr bwMode="auto">
            <a:xfrm>
              <a:off x="3431" y="2785"/>
              <a:ext cx="0" cy="0"/>
            </a:xfrm>
            <a:prstGeom prst="line">
              <a:avLst/>
            </a:prstGeom>
            <a:noFill/>
            <a:ln w="7938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Line 825"/>
            <p:cNvSpPr>
              <a:spLocks noChangeShapeType="1"/>
            </p:cNvSpPr>
            <p:nvPr/>
          </p:nvSpPr>
          <p:spPr bwMode="auto">
            <a:xfrm>
              <a:off x="2161" y="2785"/>
              <a:ext cx="22" cy="0"/>
            </a:xfrm>
            <a:prstGeom prst="line">
              <a:avLst/>
            </a:prstGeom>
            <a:noFill/>
            <a:ln w="7938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 rot="5400000">
              <a:off x="1941" y="2786"/>
              <a:ext cx="43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" dirty="0">
                  <a:solidFill>
                    <a:srgbClr val="00FF00"/>
                  </a:solidFill>
                  <a:latin typeface="Arial" panose="020B0604020202020204" pitchFamily="34" charset="0"/>
                </a:rPr>
                <a:t>C13WC_LOD:16.5_a:-0.3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" name="Line 828"/>
            <p:cNvSpPr>
              <a:spLocks noChangeShapeType="1"/>
            </p:cNvSpPr>
            <p:nvPr/>
          </p:nvSpPr>
          <p:spPr bwMode="auto">
            <a:xfrm>
              <a:off x="2223" y="2741"/>
              <a:ext cx="22" cy="0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223" y="2747"/>
              <a:ext cx="22" cy="34"/>
            </a:xfrm>
            <a:custGeom>
              <a:avLst/>
              <a:gdLst>
                <a:gd name="T0" fmla="*/ 0 w 22"/>
                <a:gd name="T1" fmla="*/ 0 h 34"/>
                <a:gd name="T2" fmla="*/ 0 w 22"/>
                <a:gd name="T3" fmla="*/ 34 h 34"/>
                <a:gd name="T4" fmla="*/ 12 w 22"/>
                <a:gd name="T5" fmla="*/ 34 h 34"/>
                <a:gd name="T6" fmla="*/ 22 w 22"/>
                <a:gd name="T7" fmla="*/ 34 h 34"/>
                <a:gd name="T8" fmla="*/ 22 w 22"/>
                <a:gd name="T9" fmla="*/ 0 h 34"/>
                <a:gd name="T10" fmla="*/ 12 w 22"/>
                <a:gd name="T11" fmla="*/ 0 h 34"/>
                <a:gd name="T12" fmla="*/ 0 w 2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4">
                  <a:moveTo>
                    <a:pt x="0" y="0"/>
                  </a:moveTo>
                  <a:lnTo>
                    <a:pt x="0" y="34"/>
                  </a:lnTo>
                  <a:lnTo>
                    <a:pt x="12" y="34"/>
                  </a:lnTo>
                  <a:lnTo>
                    <a:pt x="22" y="34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7938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Line 830"/>
            <p:cNvSpPr>
              <a:spLocks noChangeShapeType="1"/>
            </p:cNvSpPr>
            <p:nvPr/>
          </p:nvSpPr>
          <p:spPr bwMode="auto">
            <a:xfrm>
              <a:off x="2235" y="2781"/>
              <a:ext cx="0" cy="41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Line 831"/>
            <p:cNvSpPr>
              <a:spLocks noChangeShapeType="1"/>
            </p:cNvSpPr>
            <p:nvPr/>
          </p:nvSpPr>
          <p:spPr bwMode="auto">
            <a:xfrm>
              <a:off x="2223" y="2822"/>
              <a:ext cx="22" cy="0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5400000">
              <a:off x="2004" y="2815"/>
              <a:ext cx="4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">
                  <a:solidFill>
                    <a:srgbClr val="00FFFF"/>
                  </a:solidFill>
                  <a:latin typeface="Arial" panose="020B0604020202020204" pitchFamily="34" charset="0"/>
                </a:rPr>
                <a:t>C13WP_LOD:30.1_a:-0.6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0" name="Line 834"/>
            <p:cNvSpPr>
              <a:spLocks noChangeShapeType="1"/>
            </p:cNvSpPr>
            <p:nvPr/>
          </p:nvSpPr>
          <p:spPr bwMode="auto">
            <a:xfrm>
              <a:off x="2286" y="2681"/>
              <a:ext cx="22" cy="0"/>
            </a:xfrm>
            <a:prstGeom prst="line">
              <a:avLst/>
            </a:prstGeom>
            <a:noFill/>
            <a:ln w="7938">
              <a:solidFill>
                <a:srgbClr val="8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286" y="2687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0 w 22"/>
                <a:gd name="T3" fmla="*/ 21 h 21"/>
                <a:gd name="T4" fmla="*/ 12 w 22"/>
                <a:gd name="T5" fmla="*/ 21 h 21"/>
                <a:gd name="T6" fmla="*/ 22 w 22"/>
                <a:gd name="T7" fmla="*/ 21 h 21"/>
                <a:gd name="T8" fmla="*/ 22 w 22"/>
                <a:gd name="T9" fmla="*/ 0 h 21"/>
                <a:gd name="T10" fmla="*/ 12 w 22"/>
                <a:gd name="T11" fmla="*/ 0 h 21"/>
                <a:gd name="T12" fmla="*/ 0 w 2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0" y="0"/>
                  </a:moveTo>
                  <a:lnTo>
                    <a:pt x="0" y="21"/>
                  </a:lnTo>
                  <a:lnTo>
                    <a:pt x="12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7938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Line 837"/>
            <p:cNvSpPr>
              <a:spLocks noChangeShapeType="1"/>
            </p:cNvSpPr>
            <p:nvPr/>
          </p:nvSpPr>
          <p:spPr bwMode="auto">
            <a:xfrm>
              <a:off x="2286" y="2713"/>
              <a:ext cx="22" cy="0"/>
            </a:xfrm>
            <a:prstGeom prst="line">
              <a:avLst/>
            </a:prstGeom>
            <a:noFill/>
            <a:ln w="7938">
              <a:solidFill>
                <a:srgbClr val="8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 rot="5400000">
              <a:off x="2073" y="2729"/>
              <a:ext cx="4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">
                  <a:solidFill>
                    <a:srgbClr val="808000"/>
                  </a:solidFill>
                  <a:latin typeface="Arial" panose="020B0604020202020204" pitchFamily="34" charset="0"/>
                </a:rPr>
                <a:t>C13ST_LOD:31.2_a:-4.6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4" name="Line 840"/>
            <p:cNvSpPr>
              <a:spLocks noChangeShapeType="1"/>
            </p:cNvSpPr>
            <p:nvPr/>
          </p:nvSpPr>
          <p:spPr bwMode="auto">
            <a:xfrm>
              <a:off x="2349" y="2746"/>
              <a:ext cx="21" cy="0"/>
            </a:xfrm>
            <a:prstGeom prst="line">
              <a:avLst/>
            </a:prstGeom>
            <a:noFill/>
            <a:ln w="7938">
              <a:solidFill>
                <a:srgbClr val="8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349" y="2751"/>
              <a:ext cx="21" cy="25"/>
            </a:xfrm>
            <a:custGeom>
              <a:avLst/>
              <a:gdLst>
                <a:gd name="T0" fmla="*/ 0 w 21"/>
                <a:gd name="T1" fmla="*/ 0 h 25"/>
                <a:gd name="T2" fmla="*/ 0 w 21"/>
                <a:gd name="T3" fmla="*/ 25 h 25"/>
                <a:gd name="T4" fmla="*/ 11 w 21"/>
                <a:gd name="T5" fmla="*/ 25 h 25"/>
                <a:gd name="T6" fmla="*/ 21 w 21"/>
                <a:gd name="T7" fmla="*/ 25 h 25"/>
                <a:gd name="T8" fmla="*/ 21 w 21"/>
                <a:gd name="T9" fmla="*/ 0 h 25"/>
                <a:gd name="T10" fmla="*/ 11 w 21"/>
                <a:gd name="T11" fmla="*/ 0 h 25"/>
                <a:gd name="T12" fmla="*/ 0 w 2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5">
                  <a:moveTo>
                    <a:pt x="0" y="0"/>
                  </a:moveTo>
                  <a:lnTo>
                    <a:pt x="0" y="25"/>
                  </a:lnTo>
                  <a:lnTo>
                    <a:pt x="11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7938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Line 843"/>
            <p:cNvSpPr>
              <a:spLocks noChangeShapeType="1"/>
            </p:cNvSpPr>
            <p:nvPr/>
          </p:nvSpPr>
          <p:spPr bwMode="auto">
            <a:xfrm>
              <a:off x="2349" y="2781"/>
              <a:ext cx="21" cy="0"/>
            </a:xfrm>
            <a:prstGeom prst="line">
              <a:avLst/>
            </a:prstGeom>
            <a:noFill/>
            <a:ln w="7938">
              <a:solidFill>
                <a:srgbClr val="8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 rot="5400000">
              <a:off x="2135" y="2796"/>
              <a:ext cx="4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">
                  <a:solidFill>
                    <a:srgbClr val="808000"/>
                  </a:solidFill>
                  <a:latin typeface="Arial" panose="020B0604020202020204" pitchFamily="34" charset="0"/>
                </a:rPr>
                <a:t>C13ST_LOD:35.2_a:-4.7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8" name="Line 846"/>
            <p:cNvSpPr>
              <a:spLocks noChangeShapeType="1"/>
            </p:cNvSpPr>
            <p:nvPr/>
          </p:nvSpPr>
          <p:spPr bwMode="auto">
            <a:xfrm>
              <a:off x="2411" y="2746"/>
              <a:ext cx="22" cy="0"/>
            </a:xfrm>
            <a:prstGeom prst="line">
              <a:avLst/>
            </a:prstGeom>
            <a:noFill/>
            <a:ln w="7938">
              <a:solidFill>
                <a:srgbClr val="99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411" y="2752"/>
              <a:ext cx="22" cy="29"/>
            </a:xfrm>
            <a:custGeom>
              <a:avLst/>
              <a:gdLst>
                <a:gd name="T0" fmla="*/ 0 w 22"/>
                <a:gd name="T1" fmla="*/ 0 h 29"/>
                <a:gd name="T2" fmla="*/ 0 w 22"/>
                <a:gd name="T3" fmla="*/ 29 h 29"/>
                <a:gd name="T4" fmla="*/ 12 w 22"/>
                <a:gd name="T5" fmla="*/ 29 h 29"/>
                <a:gd name="T6" fmla="*/ 22 w 22"/>
                <a:gd name="T7" fmla="*/ 29 h 29"/>
                <a:gd name="T8" fmla="*/ 22 w 22"/>
                <a:gd name="T9" fmla="*/ 0 h 29"/>
                <a:gd name="T10" fmla="*/ 12 w 22"/>
                <a:gd name="T11" fmla="*/ 0 h 29"/>
                <a:gd name="T12" fmla="*/ 0 w 2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0" y="29"/>
                  </a:lnTo>
                  <a:lnTo>
                    <a:pt x="12" y="29"/>
                  </a:lnTo>
                  <a:lnTo>
                    <a:pt x="22" y="29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7938">
              <a:solidFill>
                <a:srgbClr val="999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Line 849"/>
            <p:cNvSpPr>
              <a:spLocks noChangeShapeType="1"/>
            </p:cNvSpPr>
            <p:nvPr/>
          </p:nvSpPr>
          <p:spPr bwMode="auto">
            <a:xfrm>
              <a:off x="2411" y="2784"/>
              <a:ext cx="22" cy="0"/>
            </a:xfrm>
            <a:prstGeom prst="line">
              <a:avLst/>
            </a:prstGeom>
            <a:noFill/>
            <a:ln w="7938">
              <a:solidFill>
                <a:srgbClr val="99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 rot="5400000">
              <a:off x="2189" y="2802"/>
              <a:ext cx="4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">
                  <a:solidFill>
                    <a:srgbClr val="9999FF"/>
                  </a:solidFill>
                  <a:latin typeface="Arial" panose="020B0604020202020204" pitchFamily="34" charset="0"/>
                </a:rPr>
                <a:t>C13AA_LOD:35.3_a:-18.7</a:t>
              </a:r>
              <a:endParaRPr lang="en-US" altLang="en-US">
                <a:solidFill>
                  <a:srgbClr val="9999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Line 851"/>
            <p:cNvSpPr>
              <a:spLocks noChangeShapeType="1"/>
            </p:cNvSpPr>
            <p:nvPr/>
          </p:nvSpPr>
          <p:spPr bwMode="auto">
            <a:xfrm>
              <a:off x="3743" y="2759"/>
              <a:ext cx="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474" y="2759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21 h 21"/>
                <a:gd name="T4" fmla="*/ 11 w 21"/>
                <a:gd name="T5" fmla="*/ 21 h 21"/>
                <a:gd name="T6" fmla="*/ 21 w 21"/>
                <a:gd name="T7" fmla="*/ 21 h 21"/>
                <a:gd name="T8" fmla="*/ 21 w 21"/>
                <a:gd name="T9" fmla="*/ 0 h 21"/>
                <a:gd name="T10" fmla="*/ 11 w 21"/>
                <a:gd name="T11" fmla="*/ 0 h 21"/>
                <a:gd name="T12" fmla="*/ 0 w 2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0" y="21"/>
                  </a:lnTo>
                  <a:lnTo>
                    <a:pt x="11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99"/>
            </a:solidFill>
            <a:ln w="7938">
              <a:solidFill>
                <a:srgbClr val="00FF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Line 855"/>
            <p:cNvSpPr>
              <a:spLocks noChangeShapeType="1"/>
            </p:cNvSpPr>
            <p:nvPr/>
          </p:nvSpPr>
          <p:spPr bwMode="auto">
            <a:xfrm>
              <a:off x="2474" y="2785"/>
              <a:ext cx="21" cy="0"/>
            </a:xfrm>
            <a:prstGeom prst="line">
              <a:avLst/>
            </a:prstGeom>
            <a:noFill/>
            <a:ln w="7938">
              <a:solidFill>
                <a:srgbClr val="00FF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 rot="5400000">
              <a:off x="2244" y="2816"/>
              <a:ext cx="468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" dirty="0">
                  <a:solidFill>
                    <a:srgbClr val="00FF99"/>
                  </a:solidFill>
                  <a:latin typeface="Arial" panose="020B0604020202020204" pitchFamily="34" charset="0"/>
                </a:rPr>
                <a:t>C13FAN_LOD:36.9_a:-39.6</a:t>
              </a:r>
              <a:endParaRPr lang="en-US" altLang="en-US" dirty="0">
                <a:solidFill>
                  <a:srgbClr val="00FF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330" y="-1057"/>
              <a:ext cx="37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5H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</p:grpSp>
      <p:pic>
        <p:nvPicPr>
          <p:cNvPr id="1025" name="Picture 10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412" y="3639448"/>
            <a:ext cx="1430674" cy="1637985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818" y="2320544"/>
            <a:ext cx="1865744" cy="1245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44257" y="1078683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Crossing </a:t>
            </a:r>
          </a:p>
        </p:txBody>
      </p:sp>
      <p:sp>
        <p:nvSpPr>
          <p:cNvPr id="838" name="Curved Right Arrow 837"/>
          <p:cNvSpPr/>
          <p:nvPr/>
        </p:nvSpPr>
        <p:spPr>
          <a:xfrm flipH="1">
            <a:off x="5973733" y="1566951"/>
            <a:ext cx="641184" cy="65147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912" y="709407"/>
            <a:ext cx="1027878" cy="1370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FF644-DEA1-4E30-898F-B51D2F5966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1134" y="5551558"/>
            <a:ext cx="3979503" cy="12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43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754" y="251012"/>
            <a:ext cx="8335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Doubled haploid breeding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“Instant homozygotes”: unequivocal phenotyping and genotyping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41180"/>
            <a:ext cx="9144000" cy="3524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880" y="1873110"/>
            <a:ext cx="2926080" cy="28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14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5625" y="146658"/>
            <a:ext cx="5351930" cy="6564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2515" y="4401890"/>
            <a:ext cx="141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Thunder </a:t>
            </a:r>
          </a:p>
        </p:txBody>
      </p:sp>
      <p:pic>
        <p:nvPicPr>
          <p:cNvPr id="8" name="Picture 7" descr="A field of green plants&#10;&#10;Description automatically generated with low confidence">
            <a:extLst>
              <a:ext uri="{FF2B5EF4-FFF2-40B4-BE49-F238E27FC236}">
                <a16:creationId xmlns:a16="http://schemas.microsoft.com/office/drawing/2014/main" id="{9B8FFBC5-FF9F-482A-8F29-A2EA4CAFF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43" y="686664"/>
            <a:ext cx="6099914" cy="34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80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8668" y="328159"/>
            <a:ext cx="177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Lightning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936F81-419C-4A40-8291-2D88FF03F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4" y="1122436"/>
            <a:ext cx="5865833" cy="5420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460571-5595-447B-BFE8-834DAE765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022" y="0"/>
            <a:ext cx="5149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2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7EE40B-C1EB-4361-B5F7-0296D47AE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336" y="257824"/>
            <a:ext cx="8456291" cy="2105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E2EC7F-32C6-4647-A2CF-C385C998B698}"/>
              </a:ext>
            </a:extLst>
          </p:cNvPr>
          <p:cNvSpPr txBox="1"/>
          <p:nvPr/>
        </p:nvSpPr>
        <p:spPr>
          <a:xfrm>
            <a:off x="2864322" y="269859"/>
            <a:ext cx="453215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Oregon Promise 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F4D7A4-954C-4037-9113-1CCA42AA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3752" y="2787918"/>
            <a:ext cx="3550827" cy="274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tractor in a field&#10;&#10;Description automatically generated with medium confidence">
            <a:extLst>
              <a:ext uri="{FF2B5EF4-FFF2-40B4-BE49-F238E27FC236}">
                <a16:creationId xmlns:a16="http://schemas.microsoft.com/office/drawing/2014/main" id="{3EE2998D-3001-9BB2-EAB3-149561308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31" y="2529839"/>
            <a:ext cx="5181601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88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E2EC7F-32C6-4647-A2CF-C385C998B698}"/>
              </a:ext>
            </a:extLst>
          </p:cNvPr>
          <p:cNvSpPr txBox="1"/>
          <p:nvPr/>
        </p:nvSpPr>
        <p:spPr>
          <a:xfrm>
            <a:off x="2304180" y="152473"/>
            <a:ext cx="75836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Barley contributions to beer flavor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B0C44-3D45-4AF6-A8EB-CFBCB726E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9" y="732603"/>
            <a:ext cx="8017030" cy="574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38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D15DC9DA-9309-4F59-BF07-DAA2142D0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468" y="1652487"/>
            <a:ext cx="1313785" cy="101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9064C82A-80F3-4BE6-AEB6-90E896A55E13}"/>
              </a:ext>
            </a:extLst>
          </p:cNvPr>
          <p:cNvGrpSpPr/>
          <p:nvPr/>
        </p:nvGrpSpPr>
        <p:grpSpPr>
          <a:xfrm>
            <a:off x="379630" y="2570525"/>
            <a:ext cx="2315200" cy="1113067"/>
            <a:chOff x="678971" y="1111342"/>
            <a:chExt cx="2315200" cy="1113067"/>
          </a:xfrm>
        </p:grpSpPr>
        <p:pic>
          <p:nvPicPr>
            <p:cNvPr id="88" name="Graphic 87" descr="Grain">
              <a:extLst>
                <a:ext uri="{FF2B5EF4-FFF2-40B4-BE49-F238E27FC236}">
                  <a16:creationId xmlns:a16="http://schemas.microsoft.com/office/drawing/2014/main" id="{1FA34F46-9C95-4349-9356-76A6251ED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14039" y="1111342"/>
              <a:ext cx="741358" cy="741358"/>
            </a:xfrm>
            <a:prstGeom prst="rect">
              <a:avLst/>
            </a:prstGeom>
          </p:spPr>
        </p:pic>
        <p:pic>
          <p:nvPicPr>
            <p:cNvPr id="89" name="Graphic 88" descr="Grain">
              <a:extLst>
                <a:ext uri="{FF2B5EF4-FFF2-40B4-BE49-F238E27FC236}">
                  <a16:creationId xmlns:a16="http://schemas.microsoft.com/office/drawing/2014/main" id="{094B0618-FF9B-4B71-ABB8-17F7665A7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65892" y="1111342"/>
              <a:ext cx="741358" cy="741358"/>
            </a:xfrm>
            <a:prstGeom prst="rect">
              <a:avLst/>
            </a:prstGeom>
          </p:spPr>
        </p:pic>
        <p:pic>
          <p:nvPicPr>
            <p:cNvPr id="90" name="Graphic 89" descr="Grain">
              <a:extLst>
                <a:ext uri="{FF2B5EF4-FFF2-40B4-BE49-F238E27FC236}">
                  <a16:creationId xmlns:a16="http://schemas.microsoft.com/office/drawing/2014/main" id="{2F3CCEBC-F801-478E-80DC-44329A2E1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745" y="1111342"/>
              <a:ext cx="741358" cy="741358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524E18B-82AE-4BC6-BA74-1B91DF1AAA09}"/>
                </a:ext>
              </a:extLst>
            </p:cNvPr>
            <p:cNvSpPr txBox="1"/>
            <p:nvPr/>
          </p:nvSpPr>
          <p:spPr>
            <a:xfrm>
              <a:off x="678971" y="1855077"/>
              <a:ext cx="231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Mapping population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FBD7F4-F0EC-4F00-864A-5445BE36130A}"/>
              </a:ext>
            </a:extLst>
          </p:cNvPr>
          <p:cNvGrpSpPr/>
          <p:nvPr/>
        </p:nvGrpSpPr>
        <p:grpSpPr>
          <a:xfrm>
            <a:off x="3039610" y="2181299"/>
            <a:ext cx="1773382" cy="1521674"/>
            <a:chOff x="3574473" y="426026"/>
            <a:chExt cx="1773382" cy="1521674"/>
          </a:xfrm>
        </p:grpSpPr>
        <p:pic>
          <p:nvPicPr>
            <p:cNvPr id="86" name="Graphic 85" descr="Silo">
              <a:extLst>
                <a:ext uri="{FF2B5EF4-FFF2-40B4-BE49-F238E27FC236}">
                  <a16:creationId xmlns:a16="http://schemas.microsoft.com/office/drawing/2014/main" id="{45B08250-F181-4CDD-AFE2-53FCC2E60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79271" y="426026"/>
              <a:ext cx="1156855" cy="1156855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CE3EEC7-AA8E-404F-986C-A6B2154ACCF8}"/>
                </a:ext>
              </a:extLst>
            </p:cNvPr>
            <p:cNvSpPr txBox="1"/>
            <p:nvPr/>
          </p:nvSpPr>
          <p:spPr>
            <a:xfrm>
              <a:off x="3574473" y="1578368"/>
              <a:ext cx="1773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Micro-malting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74A8941-D769-4878-833E-B064623C5FAE}"/>
              </a:ext>
            </a:extLst>
          </p:cNvPr>
          <p:cNvGrpSpPr/>
          <p:nvPr/>
        </p:nvGrpSpPr>
        <p:grpSpPr>
          <a:xfrm>
            <a:off x="5055691" y="2175905"/>
            <a:ext cx="2105889" cy="1283730"/>
            <a:chOff x="5929741" y="547253"/>
            <a:chExt cx="2105889" cy="1283730"/>
          </a:xfrm>
        </p:grpSpPr>
        <p:pic>
          <p:nvPicPr>
            <p:cNvPr id="81" name="Graphic 80" descr="Bottle">
              <a:extLst>
                <a:ext uri="{FF2B5EF4-FFF2-40B4-BE49-F238E27FC236}">
                  <a16:creationId xmlns:a16="http://schemas.microsoft.com/office/drawing/2014/main" id="{9A761E3D-619E-4C94-80DE-93A0F4B34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99909" y="547253"/>
              <a:ext cx="914400" cy="914400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3FD3A2E-9D9F-4A20-A7C1-D8D1C262B0F9}"/>
                </a:ext>
              </a:extLst>
            </p:cNvPr>
            <p:cNvGrpSpPr/>
            <p:nvPr/>
          </p:nvGrpSpPr>
          <p:grpSpPr>
            <a:xfrm>
              <a:off x="5929741" y="547253"/>
              <a:ext cx="2105889" cy="1283730"/>
              <a:chOff x="5943600" y="547253"/>
              <a:chExt cx="2105889" cy="1283730"/>
            </a:xfrm>
          </p:grpSpPr>
          <p:pic>
            <p:nvPicPr>
              <p:cNvPr id="83" name="Graphic 82" descr="Bottle">
                <a:extLst>
                  <a:ext uri="{FF2B5EF4-FFF2-40B4-BE49-F238E27FC236}">
                    <a16:creationId xmlns:a16="http://schemas.microsoft.com/office/drawing/2014/main" id="{34DD4D0A-EDE6-4F40-BED2-6AED458C1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539345" y="54725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4" name="Graphic 83" descr="Bottle">
                <a:extLst>
                  <a:ext uri="{FF2B5EF4-FFF2-40B4-BE49-F238E27FC236}">
                    <a16:creationId xmlns:a16="http://schemas.microsoft.com/office/drawing/2014/main" id="{BA5600C5-5B22-4550-B772-CE63DE20F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878781" y="54725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6904215-7DEB-4368-AFEC-1648DA03B733}"/>
                  </a:ext>
                </a:extLst>
              </p:cNvPr>
              <p:cNvSpPr txBox="1"/>
              <p:nvPr/>
            </p:nvSpPr>
            <p:spPr>
              <a:xfrm>
                <a:off x="5943600" y="1461651"/>
                <a:ext cx="2105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Nano-brewing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32FF6AE-9458-42BE-885E-37F0A93C6104}"/>
              </a:ext>
            </a:extLst>
          </p:cNvPr>
          <p:cNvGrpSpPr/>
          <p:nvPr/>
        </p:nvGrpSpPr>
        <p:grpSpPr>
          <a:xfrm>
            <a:off x="7565851" y="2452992"/>
            <a:ext cx="1579424" cy="981572"/>
            <a:chOff x="8909414" y="568029"/>
            <a:chExt cx="1579424" cy="981572"/>
          </a:xfrm>
        </p:grpSpPr>
        <p:pic>
          <p:nvPicPr>
            <p:cNvPr id="79" name="Graphic 78" descr="Users">
              <a:extLst>
                <a:ext uri="{FF2B5EF4-FFF2-40B4-BE49-F238E27FC236}">
                  <a16:creationId xmlns:a16="http://schemas.microsoft.com/office/drawing/2014/main" id="{0348908D-AD3E-49BE-B960-CE7B2F0B0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99413" y="568029"/>
              <a:ext cx="914400" cy="91440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DF395BA-F7FF-4210-BB2C-9884AA387FB8}"/>
                </a:ext>
              </a:extLst>
            </p:cNvPr>
            <p:cNvSpPr txBox="1"/>
            <p:nvPr/>
          </p:nvSpPr>
          <p:spPr>
            <a:xfrm>
              <a:off x="8909414" y="1180269"/>
              <a:ext cx="1579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Beer sensory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C813939-7C0E-4946-96F9-E225E4569697}"/>
              </a:ext>
            </a:extLst>
          </p:cNvPr>
          <p:cNvGrpSpPr/>
          <p:nvPr/>
        </p:nvGrpSpPr>
        <p:grpSpPr>
          <a:xfrm>
            <a:off x="7056995" y="1525456"/>
            <a:ext cx="2457734" cy="1061617"/>
            <a:chOff x="9412680" y="1285864"/>
            <a:chExt cx="2911802" cy="1164651"/>
          </a:xfrm>
        </p:grpSpPr>
        <p:pic>
          <p:nvPicPr>
            <p:cNvPr id="73" name="Graphic 72" descr="Beaker">
              <a:extLst>
                <a:ext uri="{FF2B5EF4-FFF2-40B4-BE49-F238E27FC236}">
                  <a16:creationId xmlns:a16="http://schemas.microsoft.com/office/drawing/2014/main" id="{DBEEB730-6062-4380-990F-2EAD96120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42206" y="1285864"/>
              <a:ext cx="827200" cy="8272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A2F8C39-F8E0-4A59-8C40-0ECEA9C9830E}"/>
                </a:ext>
              </a:extLst>
            </p:cNvPr>
            <p:cNvSpPr txBox="1"/>
            <p:nvPr/>
          </p:nvSpPr>
          <p:spPr>
            <a:xfrm>
              <a:off x="9412680" y="2045338"/>
              <a:ext cx="2911802" cy="405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Beer metabolomics</a:t>
              </a:r>
            </a:p>
          </p:txBody>
        </p:sp>
      </p:grp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9538C5D4-6519-4885-A8C5-18EF5A5DD60D}"/>
              </a:ext>
            </a:extLst>
          </p:cNvPr>
          <p:cNvSpPr/>
          <p:nvPr/>
        </p:nvSpPr>
        <p:spPr>
          <a:xfrm>
            <a:off x="2707094" y="2602803"/>
            <a:ext cx="464128" cy="358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7C849A57-9350-4E96-936E-48E907DCC164}"/>
              </a:ext>
            </a:extLst>
          </p:cNvPr>
          <p:cNvSpPr/>
          <p:nvPr/>
        </p:nvSpPr>
        <p:spPr>
          <a:xfrm>
            <a:off x="4684831" y="2602803"/>
            <a:ext cx="464128" cy="358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84C6E758-4EC0-4877-942B-04CBCBED6456}"/>
              </a:ext>
            </a:extLst>
          </p:cNvPr>
          <p:cNvSpPr/>
          <p:nvPr/>
        </p:nvSpPr>
        <p:spPr>
          <a:xfrm>
            <a:off x="6773656" y="2575233"/>
            <a:ext cx="464128" cy="358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56CE7082-DA8D-4056-8F08-168BA48F31F4}"/>
              </a:ext>
            </a:extLst>
          </p:cNvPr>
          <p:cNvSpPr/>
          <p:nvPr/>
        </p:nvSpPr>
        <p:spPr>
          <a:xfrm>
            <a:off x="6778208" y="2108891"/>
            <a:ext cx="464128" cy="358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CDD82FD-5466-48BF-A632-0ADB19EA18EB}"/>
              </a:ext>
            </a:extLst>
          </p:cNvPr>
          <p:cNvGrpSpPr/>
          <p:nvPr/>
        </p:nvGrpSpPr>
        <p:grpSpPr>
          <a:xfrm>
            <a:off x="5101369" y="3355699"/>
            <a:ext cx="2105888" cy="1251562"/>
            <a:chOff x="9397319" y="2588453"/>
            <a:chExt cx="2494953" cy="1373031"/>
          </a:xfrm>
        </p:grpSpPr>
        <p:pic>
          <p:nvPicPr>
            <p:cNvPr id="93" name="Graphic 92" descr="Flask">
              <a:extLst>
                <a:ext uri="{FF2B5EF4-FFF2-40B4-BE49-F238E27FC236}">
                  <a16:creationId xmlns:a16="http://schemas.microsoft.com/office/drawing/2014/main" id="{81FA023E-C0F5-49A9-AA3D-FEA1B6914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115350" y="2588453"/>
              <a:ext cx="1066797" cy="1066798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6C7CDAF-8257-47DB-B19B-202A0F35CB47}"/>
                </a:ext>
              </a:extLst>
            </p:cNvPr>
            <p:cNvSpPr txBox="1"/>
            <p:nvPr/>
          </p:nvSpPr>
          <p:spPr>
            <a:xfrm>
              <a:off x="9397319" y="3556307"/>
              <a:ext cx="2494953" cy="405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Malt quality analysis</a:t>
              </a:r>
            </a:p>
          </p:txBody>
        </p:sp>
      </p:grpSp>
      <p:pic>
        <p:nvPicPr>
          <p:cNvPr id="97" name="Graphic 96" descr="DNA">
            <a:extLst>
              <a:ext uri="{FF2B5EF4-FFF2-40B4-BE49-F238E27FC236}">
                <a16:creationId xmlns:a16="http://schemas.microsoft.com/office/drawing/2014/main" id="{4FC3D0E4-51AD-48E8-8532-3ADB19821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770786">
            <a:off x="3036266" y="937947"/>
            <a:ext cx="749466" cy="749466"/>
          </a:xfrm>
          <a:prstGeom prst="rect">
            <a:avLst/>
          </a:prstGeom>
        </p:spPr>
      </p:pic>
      <p:sp>
        <p:nvSpPr>
          <p:cNvPr id="98" name="Arrow: Right 97">
            <a:extLst>
              <a:ext uri="{FF2B5EF4-FFF2-40B4-BE49-F238E27FC236}">
                <a16:creationId xmlns:a16="http://schemas.microsoft.com/office/drawing/2014/main" id="{91C9C7CE-107C-44E6-A479-DF713A20B938}"/>
              </a:ext>
            </a:extLst>
          </p:cNvPr>
          <p:cNvSpPr/>
          <p:nvPr/>
        </p:nvSpPr>
        <p:spPr>
          <a:xfrm rot="19085068">
            <a:off x="2686015" y="1913924"/>
            <a:ext cx="464128" cy="358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B11788B-366B-464B-8ABF-0431F7E50698}"/>
              </a:ext>
            </a:extLst>
          </p:cNvPr>
          <p:cNvSpPr txBox="1"/>
          <p:nvPr/>
        </p:nvSpPr>
        <p:spPr>
          <a:xfrm>
            <a:off x="3500022" y="811037"/>
            <a:ext cx="177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Genotyping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DDC2A-3F07-4C08-BA41-1451F49A288E}"/>
              </a:ext>
            </a:extLst>
          </p:cNvPr>
          <p:cNvSpPr txBox="1"/>
          <p:nvPr/>
        </p:nvSpPr>
        <p:spPr>
          <a:xfrm>
            <a:off x="1995503" y="98589"/>
            <a:ext cx="914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Sayer-Chavez et al. Barley genes and beer flavor. 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B22F01C4-4BA1-4F6F-9FEA-A7AC99DD3F01}"/>
              </a:ext>
            </a:extLst>
          </p:cNvPr>
          <p:cNvSpPr/>
          <p:nvPr/>
        </p:nvSpPr>
        <p:spPr>
          <a:xfrm>
            <a:off x="5471549" y="828101"/>
            <a:ext cx="464128" cy="358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9DA9E4-44BA-4921-8DB5-89BBB74ABDAD}"/>
              </a:ext>
            </a:extLst>
          </p:cNvPr>
          <p:cNvSpPr txBox="1"/>
          <p:nvPr/>
        </p:nvSpPr>
        <p:spPr>
          <a:xfrm>
            <a:off x="5238508" y="1188822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Linkage map construction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8A4DF0F-1E6C-4BD5-8EF6-3BEE8003090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59" b="-2933"/>
          <a:stretch/>
        </p:blipFill>
        <p:spPr>
          <a:xfrm rot="5400000">
            <a:off x="8128384" y="-712488"/>
            <a:ext cx="369331" cy="3371187"/>
          </a:xfrm>
          <a:prstGeom prst="rect">
            <a:avLst/>
          </a:prstGeom>
        </p:spPr>
      </p:pic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7C5DA7B8-2789-4F5A-AFA2-25E4631E3699}"/>
              </a:ext>
            </a:extLst>
          </p:cNvPr>
          <p:cNvSpPr/>
          <p:nvPr/>
        </p:nvSpPr>
        <p:spPr>
          <a:xfrm>
            <a:off x="9484906" y="2812869"/>
            <a:ext cx="981413" cy="2712561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34ADB4A-7BEE-4E4F-AC8C-994D1C8BDA9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752" y="4813451"/>
            <a:ext cx="1612828" cy="1890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971AE-8D2E-443C-98B5-537F81D15375}"/>
              </a:ext>
            </a:extLst>
          </p:cNvPr>
          <p:cNvSpPr txBox="1"/>
          <p:nvPr/>
        </p:nvSpPr>
        <p:spPr>
          <a:xfrm>
            <a:off x="7207257" y="6288307"/>
            <a:ext cx="11033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HvMKK3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1C7258-EFCA-428A-BDF3-72DE11FD4DE1}"/>
              </a:ext>
            </a:extLst>
          </p:cNvPr>
          <p:cNvSpPr txBox="1"/>
          <p:nvPr/>
        </p:nvSpPr>
        <p:spPr>
          <a:xfrm>
            <a:off x="6192388" y="5184903"/>
            <a:ext cx="16634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HvDep1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A9F1B9-1507-4CB2-BFC6-313AF7F48C56}"/>
              </a:ext>
            </a:extLst>
          </p:cNvPr>
          <p:cNvSpPr txBox="1"/>
          <p:nvPr/>
        </p:nvSpPr>
        <p:spPr>
          <a:xfrm>
            <a:off x="6773656" y="4763069"/>
            <a:ext cx="8759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C5961E4F-7691-4E74-8AE1-A3D23274E228}"/>
              </a:ext>
            </a:extLst>
          </p:cNvPr>
          <p:cNvSpPr/>
          <p:nvPr/>
        </p:nvSpPr>
        <p:spPr>
          <a:xfrm>
            <a:off x="4689492" y="3810518"/>
            <a:ext cx="464128" cy="358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8CBB376-1989-4E51-AEE6-B598C92CBB8F}"/>
              </a:ext>
            </a:extLst>
          </p:cNvPr>
          <p:cNvSpPr/>
          <p:nvPr/>
        </p:nvSpPr>
        <p:spPr>
          <a:xfrm>
            <a:off x="6773656" y="3737933"/>
            <a:ext cx="464128" cy="358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608CD6-0135-49C6-BAD2-8AA4FE56D413}"/>
              </a:ext>
            </a:extLst>
          </p:cNvPr>
          <p:cNvSpPr txBox="1"/>
          <p:nvPr/>
        </p:nvSpPr>
        <p:spPr>
          <a:xfrm>
            <a:off x="7208088" y="5022847"/>
            <a:ext cx="18726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QTL analysis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 genes </a:t>
            </a: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04204EC8-3F78-44FA-8129-2B4DFDB0FD49}"/>
              </a:ext>
            </a:extLst>
          </p:cNvPr>
          <p:cNvSpPr/>
          <p:nvPr/>
        </p:nvSpPr>
        <p:spPr>
          <a:xfrm>
            <a:off x="8103110" y="3733407"/>
            <a:ext cx="464128" cy="358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86DA01-05E6-F7B7-2D0C-CE2602ABCD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6" y="4635531"/>
            <a:ext cx="5195418" cy="20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35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2384" y="190947"/>
            <a:ext cx="10067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Is it time for barley to go naked after 10,000 years?</a:t>
            </a:r>
          </a:p>
          <a:p>
            <a:endParaRPr lang="en-US" sz="2400" i="1" dirty="0">
              <a:latin typeface="Times New Roman"/>
              <a:cs typeface="Times New Roman"/>
            </a:endParaRPr>
          </a:p>
        </p:txBody>
      </p:sp>
      <p:pic>
        <p:nvPicPr>
          <p:cNvPr id="3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2727" y="3055512"/>
            <a:ext cx="5726545" cy="299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84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SCN01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524375"/>
            <a:ext cx="7341683" cy="196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4872417" y="609600"/>
            <a:ext cx="580034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3600" b="1" dirty="0">
                <a:latin typeface="Bookman Old Style" pitchFamily="18" charset="0"/>
              </a:rPr>
              <a:t>     </a:t>
            </a:r>
            <a:r>
              <a:rPr lang="en-US" sz="3200" b="1" dirty="0">
                <a:latin typeface="Times New Roman"/>
                <a:cs typeface="Times New Roman"/>
              </a:rPr>
              <a:t>Covered vs. Naked </a:t>
            </a:r>
            <a:endParaRPr lang="en-US" sz="3200" dirty="0">
              <a:latin typeface="Times New Roman"/>
              <a:cs typeface="Times New Roman"/>
            </a:endParaRPr>
          </a:p>
          <a:p>
            <a:pPr eaLnBrk="1" hangingPunct="1"/>
            <a:endParaRPr lang="en-US" sz="3200" dirty="0">
              <a:latin typeface="Times New Roman"/>
              <a:cs typeface="Times New Roman"/>
            </a:endParaRPr>
          </a:p>
          <a:p>
            <a:pPr eaLnBrk="1" hangingPunct="1"/>
            <a:endParaRPr lang="en-US" sz="3200" dirty="0">
              <a:latin typeface="Times New Roman"/>
              <a:cs typeface="Times New Roman"/>
            </a:endParaRPr>
          </a:p>
          <a:p>
            <a:pPr eaLnBrk="1" hangingPunct="1"/>
            <a:endParaRPr lang="en-US" sz="3200" dirty="0">
              <a:latin typeface="Times New Roman"/>
              <a:cs typeface="Times New Roman"/>
            </a:endParaRPr>
          </a:p>
          <a:p>
            <a:pPr eaLnBrk="1" hangingPunct="1"/>
            <a:endParaRPr lang="en-US" sz="3200" dirty="0">
              <a:latin typeface="Times New Roman"/>
              <a:cs typeface="Times New Roman"/>
            </a:endParaRPr>
          </a:p>
          <a:p>
            <a:pPr eaLnBrk="1" hangingPunct="1"/>
            <a:endParaRPr lang="en-US" sz="3200" dirty="0">
              <a:latin typeface="Times New Roman"/>
              <a:cs typeface="Times New Roman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1 gene/30,000 genes</a:t>
            </a:r>
          </a:p>
        </p:txBody>
      </p:sp>
    </p:spTree>
    <p:extLst>
      <p:ext uri="{BB962C8B-B14F-4D97-AF65-F5344CB8AC3E}">
        <p14:creationId xmlns:p14="http://schemas.microsoft.com/office/powerpoint/2010/main" val="2784527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4652" y="147884"/>
            <a:ext cx="8478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Crossing, selection (phenotypic, genetic/ genomic), mutants, GMOs, and CRISPR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97564" y="5015886"/>
          <a:ext cx="316689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Mechanism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Loss of function deletions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277866" y="4755839"/>
            <a:ext cx="858984" cy="1441885"/>
            <a:chOff x="628071" y="3481603"/>
            <a:chExt cx="858984" cy="1441885"/>
          </a:xfrm>
        </p:grpSpPr>
        <p:sp>
          <p:nvSpPr>
            <p:cNvPr id="3" name="Oval 2"/>
            <p:cNvSpPr/>
            <p:nvPr/>
          </p:nvSpPr>
          <p:spPr>
            <a:xfrm>
              <a:off x="628071" y="3481603"/>
              <a:ext cx="858984" cy="65628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Oval 4"/>
            <p:cNvSpPr/>
            <p:nvPr/>
          </p:nvSpPr>
          <p:spPr>
            <a:xfrm>
              <a:off x="628071" y="4267200"/>
              <a:ext cx="858984" cy="65628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8" name="Straight Connector 7"/>
            <p:cNvCxnSpPr>
              <a:stCxn id="3" idx="3"/>
              <a:endCxn id="3" idx="7"/>
            </p:cNvCxnSpPr>
            <p:nvPr/>
          </p:nvCxnSpPr>
          <p:spPr>
            <a:xfrm flipV="1">
              <a:off x="753866" y="3577714"/>
              <a:ext cx="607394" cy="4640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53866" y="4363311"/>
              <a:ext cx="607394" cy="4640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Simpsons Malt, the UK’s largest independently-owned malt produc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6536" y="1229538"/>
            <a:ext cx="1883230" cy="18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1151" y="1755656"/>
            <a:ext cx="6064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Golden Promise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(gamma irradiation of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Maythorpe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ari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-e, 1968)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18998" y="4832062"/>
            <a:ext cx="817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18998" y="5637547"/>
            <a:ext cx="853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DMS</a:t>
            </a:r>
            <a:endParaRPr lang="en-US" sz="1800" dirty="0"/>
          </a:p>
        </p:txBody>
      </p:sp>
      <p:pic>
        <p:nvPicPr>
          <p:cNvPr id="2052" name="Picture 4" descr="January 2011 ~ Resorts World Gent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934" y="3147674"/>
            <a:ext cx="2632365" cy="14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42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0790" y="171801"/>
            <a:ext cx="4353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Grow your own barley?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50" y="877824"/>
            <a:ext cx="4488717" cy="33665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76F69C-F7D7-45DE-8D48-61C1E9E5AD8D}"/>
              </a:ext>
            </a:extLst>
          </p:cNvPr>
          <p:cNvSpPr txBox="1"/>
          <p:nvPr/>
        </p:nvSpPr>
        <p:spPr>
          <a:xfrm>
            <a:off x="1088274" y="436561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https://barleyworld.org/barley-info/seed-availability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C139B-50B5-48EE-A3EE-CE24D3197C79}"/>
              </a:ext>
            </a:extLst>
          </p:cNvPr>
          <p:cNvSpPr txBox="1"/>
          <p:nvPr/>
        </p:nvSpPr>
        <p:spPr>
          <a:xfrm>
            <a:off x="6309360" y="1847088"/>
            <a:ext cx="501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Oregon Naked Barley Blend </a:t>
            </a:r>
          </a:p>
        </p:txBody>
      </p:sp>
    </p:spTree>
    <p:extLst>
      <p:ext uri="{BB962C8B-B14F-4D97-AF65-F5344CB8AC3E}">
        <p14:creationId xmlns:p14="http://schemas.microsoft.com/office/powerpoint/2010/main" val="1763948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284" y="259977"/>
            <a:ext cx="3505199" cy="5304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4542" y="5795247"/>
            <a:ext cx="6768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https://barleyworld.org/sites/barleyworld.org/files/final_osu_barley_zine.pdf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01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5430" y="190125"/>
            <a:ext cx="392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Barley questions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617" y="190124"/>
            <a:ext cx="1789368" cy="2197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5CD4F-9269-AF3F-FDB5-5464CA6DBF72}"/>
              </a:ext>
            </a:extLst>
          </p:cNvPr>
          <p:cNvSpPr txBox="1"/>
          <p:nvPr/>
        </p:nvSpPr>
        <p:spPr>
          <a:xfrm>
            <a:off x="592014" y="889843"/>
            <a:ext cx="84503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issues in barley genetics and breeding?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barley production?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Barley products?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Barley markets?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Barley vs. oats, rye, triticale, wheat?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74136-37B6-442B-A81E-1CE53D63BC64}"/>
              </a:ext>
            </a:extLst>
          </p:cNvPr>
          <p:cNvSpPr txBox="1"/>
          <p:nvPr/>
        </p:nvSpPr>
        <p:spPr>
          <a:xfrm>
            <a:off x="3936999" y="4952494"/>
            <a:ext cx="7754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BarleyWorld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https://barleyworld.org/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 Malting Barley Association </a:t>
            </a:r>
            <a:r>
              <a:rPr lang="en-US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https://ambainc.org/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FAOSTAT </a:t>
            </a:r>
            <a:r>
              <a:rPr lang="en-US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https://fenix.fao.org/faostat/internal/en/#home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2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8296" y="310906"/>
            <a:ext cx="10826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3200" b="1" dirty="0">
                <a:latin typeface="Times New Roman"/>
                <a:cs typeface="Times New Roman"/>
              </a:rPr>
              <a:t>Growth habit and allied traits: 3 to a constellation of genes   </a:t>
            </a: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65710"/>
              </p:ext>
            </p:extLst>
          </p:nvPr>
        </p:nvGraphicFramePr>
        <p:xfrm>
          <a:off x="465576" y="1205061"/>
          <a:ext cx="8420100" cy="5230038"/>
        </p:xfrm>
        <a:graphic>
          <a:graphicData uri="http://schemas.openxmlformats.org/drawingml/2006/table">
            <a:tbl>
              <a:tblPr/>
              <a:tblGrid>
                <a:gridCol w="240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4DE92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Facultative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temperature tolerance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E92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Vernalization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sensitivity 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E92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Photoperiod sensitivity (short day)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Varies: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E92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Varies: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E92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necessary 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Varies: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A3071312-D017-BCBD-68ED-F4308A0CE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8895" y="3224677"/>
            <a:ext cx="29210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60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1686" y="43934"/>
            <a:ext cx="820186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Facultative growth habit – 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a tool addressing challenges of climate change</a:t>
            </a:r>
          </a:p>
          <a:p>
            <a:endParaRPr lang="en-US" sz="1800" b="1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Plant in fall and cold tolerant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Plant in spring and no vernalization required </a:t>
            </a:r>
          </a:p>
          <a:p>
            <a:endParaRPr lang="en-US" sz="1800" b="1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8151" y="6382871"/>
            <a:ext cx="650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planted Thunder (left) and Lightning (right) Corvallis, OR 2021</a:t>
            </a:r>
          </a:p>
        </p:txBody>
      </p:sp>
      <p:pic>
        <p:nvPicPr>
          <p:cNvPr id="5" name="Picture 4" descr="A picture containing plant, grass&#10;&#10;Description automatically generated">
            <a:extLst>
              <a:ext uri="{FF2B5EF4-FFF2-40B4-BE49-F238E27FC236}">
                <a16:creationId xmlns:a16="http://schemas.microsoft.com/office/drawing/2014/main" id="{0F038978-0EFF-4C49-A69F-5F71D73D9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912" y="2326903"/>
            <a:ext cx="5387340" cy="359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6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1686" y="43934"/>
            <a:ext cx="820186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Facultative growth habit – 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a tool addressing challenges of climate change</a:t>
            </a:r>
          </a:p>
          <a:p>
            <a:endParaRPr lang="en-US" sz="1800" b="1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Save precious water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Flexibility and assurance for farmers, maltsters, and brewers</a:t>
            </a:r>
            <a:endParaRPr lang="en-US" sz="1800" b="1" dirty="0">
              <a:latin typeface="Times New Roman"/>
              <a:cs typeface="Times New Roman"/>
            </a:endParaRPr>
          </a:p>
        </p:txBody>
      </p:sp>
      <p:pic>
        <p:nvPicPr>
          <p:cNvPr id="5" name="Picture 4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DB4E3C70-6DDA-E8E2-C14A-5B7830CDA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690" y="2246145"/>
            <a:ext cx="5718412" cy="428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4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9258" y="208024"/>
            <a:ext cx="7686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Why barley? 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4000" i="1" dirty="0">
                <a:latin typeface="Times New Roman"/>
                <a:cs typeface="Times New Roman"/>
              </a:rPr>
              <a:t>Beverage, food, feed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273" y="2697615"/>
            <a:ext cx="2698291" cy="2403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86304" y="2142137"/>
            <a:ext cx="5074465" cy="2854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2599" y="2400761"/>
            <a:ext cx="2072183" cy="299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0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459" y="5464"/>
            <a:ext cx="891470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Whence barley? In the beginning there was </a:t>
            </a:r>
            <a:r>
              <a:rPr lang="en-US" sz="3200" b="1" i="1" dirty="0">
                <a:latin typeface="Times New Roman"/>
                <a:cs typeface="Times New Roman"/>
              </a:rPr>
              <a:t>Hordeum </a:t>
            </a:r>
            <a:r>
              <a:rPr lang="en-US" sz="3200" b="1" i="1" dirty="0" err="1">
                <a:latin typeface="Times New Roman"/>
                <a:cs typeface="Times New Roman"/>
              </a:rPr>
              <a:t>spontaneum</a:t>
            </a:r>
            <a:endParaRPr lang="en-US" sz="3200" b="1" i="1" dirty="0">
              <a:latin typeface="Times New Roman"/>
              <a:cs typeface="Times New Roman"/>
            </a:endParaRPr>
          </a:p>
          <a:p>
            <a:pPr algn="ctr"/>
            <a:endParaRPr lang="en-US" sz="2400" i="1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Now there are beverages, foods, feeds, and </a:t>
            </a:r>
            <a:r>
              <a:rPr lang="en-US" sz="2400" i="1" dirty="0" err="1">
                <a:latin typeface="Times New Roman"/>
                <a:cs typeface="Times New Roman"/>
              </a:rPr>
              <a:t>Hordeum</a:t>
            </a:r>
            <a:r>
              <a:rPr lang="en-US" sz="2400" i="1" dirty="0">
                <a:latin typeface="Times New Roman"/>
                <a:cs typeface="Times New Roman"/>
              </a:rPr>
              <a:t> vulgare* </a:t>
            </a:r>
          </a:p>
          <a:p>
            <a:pPr algn="ctr"/>
            <a:endParaRPr lang="en-US" sz="2400" i="1" dirty="0">
              <a:latin typeface="Times New Roman"/>
              <a:cs typeface="Times New Roman"/>
            </a:endParaRPr>
          </a:p>
          <a:p>
            <a:pPr algn="ctr"/>
            <a:endParaRPr lang="en-US" sz="2400" i="1" dirty="0">
              <a:latin typeface="Times New Roman"/>
              <a:cs typeface="Times New Roman"/>
            </a:endParaRPr>
          </a:p>
          <a:p>
            <a:pPr algn="ctr"/>
            <a:endParaRPr lang="en-US" sz="2400" dirty="0">
              <a:latin typeface="Times New Roman"/>
              <a:cs typeface="Times New Roman"/>
            </a:endParaRPr>
          </a:p>
          <a:p>
            <a:pPr algn="ctr"/>
            <a:endParaRPr lang="en-US" sz="2400" dirty="0">
              <a:latin typeface="Times New Roman"/>
              <a:cs typeface="Times New Roman"/>
            </a:endParaRPr>
          </a:p>
          <a:p>
            <a:pPr algn="ctr"/>
            <a:endParaRPr lang="en-US" sz="2400" dirty="0">
              <a:latin typeface="Times New Roman"/>
              <a:cs typeface="Times New Roman"/>
            </a:endParaRPr>
          </a:p>
          <a:p>
            <a:pPr algn="ctr"/>
            <a:endParaRPr lang="en-US" sz="2400" dirty="0">
              <a:latin typeface="Times New Roman"/>
              <a:cs typeface="Times New Roman"/>
            </a:endParaRPr>
          </a:p>
          <a:p>
            <a:pPr algn="ctr"/>
            <a:endParaRPr lang="en-US" sz="2400" dirty="0">
              <a:latin typeface="Times New Roman"/>
              <a:cs typeface="Times New Roman"/>
            </a:endParaRPr>
          </a:p>
          <a:p>
            <a:pPr algn="ctr"/>
            <a:endParaRPr lang="en-US" sz="2400" i="1" dirty="0">
              <a:latin typeface="Times New Roman"/>
              <a:cs typeface="Times New Roman"/>
            </a:endParaRPr>
          </a:p>
          <a:p>
            <a:pPr algn="ctr"/>
            <a:endParaRPr lang="en-US" sz="2400" dirty="0">
              <a:latin typeface="Times New Roman"/>
              <a:cs typeface="Times New Roman"/>
            </a:endParaRPr>
          </a:p>
          <a:p>
            <a:pPr algn="ctr"/>
            <a:endParaRPr lang="en-US" sz="2400" dirty="0">
              <a:latin typeface="Times New Roman"/>
              <a:cs typeface="Times New Roman"/>
            </a:endParaRPr>
          </a:p>
          <a:p>
            <a:pPr algn="ctr"/>
            <a:endParaRPr lang="en-US" sz="2400" dirty="0">
              <a:latin typeface="Times New Roman"/>
              <a:cs typeface="Times New Roman"/>
            </a:endParaRPr>
          </a:p>
          <a:p>
            <a:pPr algn="ctr"/>
            <a:r>
              <a:rPr lang="is-IS" sz="2400" dirty="0">
                <a:latin typeface="Times New Roman"/>
                <a:cs typeface="Times New Roman"/>
              </a:rPr>
              <a:t>* Technically speaking </a:t>
            </a:r>
            <a:r>
              <a:rPr lang="is-IS" sz="2400" i="1" dirty="0">
                <a:latin typeface="Times New Roman"/>
                <a:cs typeface="Times New Roman"/>
              </a:rPr>
              <a:t>spontaneum </a:t>
            </a:r>
            <a:r>
              <a:rPr lang="is-IS" sz="2400" dirty="0">
                <a:latin typeface="Times New Roman"/>
                <a:cs typeface="Times New Roman"/>
              </a:rPr>
              <a:t>and </a:t>
            </a:r>
            <a:r>
              <a:rPr lang="is-IS" sz="2400" i="1" dirty="0">
                <a:latin typeface="Times New Roman"/>
                <a:cs typeface="Times New Roman"/>
              </a:rPr>
              <a:t>vulgare</a:t>
            </a:r>
            <a:r>
              <a:rPr lang="is-IS" sz="2400" dirty="0">
                <a:latin typeface="Times New Roman"/>
                <a:cs typeface="Times New Roman"/>
              </a:rPr>
              <a:t> are both subspecies of </a:t>
            </a:r>
            <a:r>
              <a:rPr lang="is-IS" sz="2400" i="1" dirty="0">
                <a:latin typeface="Times New Roman"/>
                <a:cs typeface="Times New Roman"/>
              </a:rPr>
              <a:t>H. vulgare</a:t>
            </a:r>
          </a:p>
          <a:p>
            <a:pPr algn="ctr"/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108" y="2127295"/>
            <a:ext cx="4488325" cy="2742866"/>
          </a:xfrm>
          <a:prstGeom prst="rect">
            <a:avLst/>
          </a:prstGeom>
        </p:spPr>
      </p:pic>
      <p:pic>
        <p:nvPicPr>
          <p:cNvPr id="7" name="Picture 2" descr="http://www.sciencedirect.com/cache/MiamiImageURL/1-s2.0-S0092867415008399-fx1_lrg.jpg/0?wchp=dGLzVBA-zSkzS&amp;pii=S009286741500839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5442" y="2126947"/>
            <a:ext cx="3471718" cy="347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3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iencedirect.com/cache/MiamiImageURL/1-s2.0-S0092867415008399-gr6_lrg.jpg/0?wchp=dGLbVlS-zSkWz&amp;pii=S009286741500839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876" y="1159653"/>
            <a:ext cx="4887984" cy="22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0558" y="247638"/>
            <a:ext cx="269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Domestication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862008"/>
              </p:ext>
            </p:extLst>
          </p:nvPr>
        </p:nvGraphicFramePr>
        <p:xfrm>
          <a:off x="1940876" y="3552938"/>
          <a:ext cx="8527530" cy="206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75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Spontaneum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Vulgare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Shattering  (brittle rachis)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Shattering resistant (non-brittle rachis)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2-row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2-row, 6-row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Adhering</a:t>
                      </a:r>
                      <a:r>
                        <a:rPr lang="en-US" sz="2000" baseline="0" dirty="0"/>
                        <a:t> hulls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Adhering, non-adhering (naked)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Winter</a:t>
                      </a:r>
                      <a:r>
                        <a:rPr lang="en-US" sz="2000" baseline="0" dirty="0"/>
                        <a:t> annual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Winter,</a:t>
                      </a:r>
                      <a:r>
                        <a:rPr lang="en-US" sz="2000" baseline="0" dirty="0"/>
                        <a:t> facultative, and spring annual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2430" y="945073"/>
            <a:ext cx="2152073" cy="213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9516286">
            <a:off x="8685289" y="3003458"/>
            <a:ext cx="497941" cy="2881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3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1496</Words>
  <Application>Microsoft Office PowerPoint</Application>
  <PresentationFormat>Widescreen</PresentationFormat>
  <Paragraphs>543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Bookman Old Style</vt:lpstr>
      <vt:lpstr>Calibri</vt:lpstr>
      <vt:lpstr>Calibri Light</vt:lpstr>
      <vt:lpstr>Symbol</vt:lpstr>
      <vt:lpstr>Times New Roman</vt:lpstr>
      <vt:lpstr>Office Theme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Hayes</dc:creator>
  <cp:lastModifiedBy>Hayes, Patrick</cp:lastModifiedBy>
  <cp:revision>112</cp:revision>
  <cp:lastPrinted>2020-09-24T15:20:12Z</cp:lastPrinted>
  <dcterms:created xsi:type="dcterms:W3CDTF">2016-09-10T01:23:16Z</dcterms:created>
  <dcterms:modified xsi:type="dcterms:W3CDTF">2023-03-25T00:01:44Z</dcterms:modified>
</cp:coreProperties>
</file>