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9" r:id="rId5"/>
    <p:sldId id="260" r:id="rId6"/>
    <p:sldId id="278" r:id="rId7"/>
    <p:sldId id="280" r:id="rId8"/>
    <p:sldId id="263" r:id="rId9"/>
    <p:sldId id="282" r:id="rId10"/>
    <p:sldId id="281" r:id="rId11"/>
    <p:sldId id="283" r:id="rId12"/>
    <p:sldId id="284" r:id="rId13"/>
    <p:sldId id="274" r:id="rId14"/>
    <p:sldId id="277" r:id="rId15"/>
    <p:sldId id="276" r:id="rId16"/>
    <p:sldId id="262" r:id="rId17"/>
    <p:sldId id="286" r:id="rId18"/>
    <p:sldId id="261" r:id="rId19"/>
    <p:sldId id="287" r:id="rId20"/>
    <p:sldId id="258" r:id="rId21"/>
    <p:sldId id="288" r:id="rId22"/>
    <p:sldId id="292" r:id="rId23"/>
    <p:sldId id="289" r:id="rId24"/>
    <p:sldId id="290" r:id="rId25"/>
    <p:sldId id="291" r:id="rId26"/>
    <p:sldId id="293" r:id="rId27"/>
    <p:sldId id="273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10" autoAdjust="0"/>
    <p:restoredTop sz="94753"/>
  </p:normalViewPr>
  <p:slideViewPr>
    <p:cSldViewPr snapToGrid="0">
      <p:cViewPr varScale="1">
        <p:scale>
          <a:sx n="100" d="100"/>
          <a:sy n="100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2BE95-231B-46D1-89F6-FB228624CAB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15FFB-9FF2-43A0-B262-7B2A767B7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15FFB-9FF2-43A0-B262-7B2A767B76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45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15FFB-9FF2-43A0-B262-7B2A767B76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15FFB-9FF2-43A0-B262-7B2A767B76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9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15FFB-9FF2-43A0-B262-7B2A767B76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7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15FFB-9FF2-43A0-B262-7B2A767B76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89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15FFB-9FF2-43A0-B262-7B2A767B76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1D8DC-9C94-D947-91B8-43D11DF797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1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AF3B-E33B-41C3-83AB-4FC8347143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9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BAF3B-E33B-41C3-83AB-4FC8347143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70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AF3B-E33B-41C3-83AB-4FC8347143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91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AF3B-E33B-41C3-83AB-4FC8347143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2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82018-AD10-61C0-A399-C7D43DE93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69094-2539-0107-9169-ABA575B39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FD874-70A7-9BB8-C918-26B65503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BC19-C405-4ED4-8948-6BD8A8B93FA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C8CE1-BEEE-04B7-3948-DA0EE0F57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70CB2-037A-D781-E4AA-2E4460E4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0B39-AAC2-4E50-A99C-4D453E9DA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8D44-2F7E-11BB-04A6-82E1E6F4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B25B8-A94B-FE2F-374E-BA5C324FD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6697-4EB3-EF55-9E98-A603DB2D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BC19-C405-4ED4-8948-6BD8A8B93FA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B4B5C-8EE1-3BAA-1952-6F80A727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94BCD-17CA-4F15-06F0-77B40AE6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0B39-AAC2-4E50-A99C-4D453E9DA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9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F31A2-D154-A30D-2F0B-B00DB42F5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558098-4C9B-BDF6-1486-0FF568150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9D8AF-F490-C458-99C5-EA3F667A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BC19-C405-4ED4-8948-6BD8A8B93FA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03482-DDC3-D096-25D0-C806C27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91F8A-6027-8CF1-C7D4-7F8E5E38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0B39-AAC2-4E50-A99C-4D453E9DA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60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A18A-7ECB-47BE-B4E7-EC9B8BC0E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F8542-3A12-4E65-AAD8-02A5C7228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800DB-095D-4A88-AA18-98F7EEBD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EDB4-BF1F-42E3-8843-D2A48A2B5BC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9C245-7855-4484-9608-FEEF95BE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CB085-A36B-4533-952C-03BCC65F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2CF-B97A-43D6-BAE5-100438DC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16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2D26-BE0B-4684-8ED3-5D018449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89C8-8136-4509-88D3-BD8BC5B0E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347F1-8403-4CC0-BADB-07868FF5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EDB4-BF1F-42E3-8843-D2A48A2B5BC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C09FA-AEDF-48DE-8793-D2CC86E5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0922D-3F7E-4317-A54C-1DE77188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2CF-B97A-43D6-BAE5-100438DC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3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7262-F300-495C-B432-8CDE26A7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BF5C9-4DB4-4FA2-A030-68BD23768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7D95F-3A72-42F6-9259-88B95EB9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EDB4-BF1F-42E3-8843-D2A48A2B5BC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765F5-6CA4-4387-BAE2-39432A2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5FA1D-A8C3-45F1-8E93-C5813E0C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2CF-B97A-43D6-BAE5-100438DC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83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928B-9832-4DFC-A828-F62FA389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47C5B-A32E-4500-AAB7-B63CB4037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4F654-8256-4A14-A3C1-9949AD448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B6BAA-12EC-4F8A-A22D-EB0768F6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EDB4-BF1F-42E3-8843-D2A48A2B5BC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0149C-A8D9-4B60-AA58-7E3DA9AEA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E1296-A4CB-4D80-955D-64FC2F49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2CF-B97A-43D6-BAE5-100438DC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8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C278-3740-4577-9EDF-02A6F376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AD529-2EE7-483F-B60D-D195E5BF6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41374-D47A-46DF-83F0-0011427A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9A5CB4-4F1E-4FB4-901F-9AC9FCD98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B1FFE-FCC5-4BEC-B070-0E81B979D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E12454-2B8F-4A97-AE49-32FE93D1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EDB4-BF1F-42E3-8843-D2A48A2B5BC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BBC74B-7456-4B8E-8D55-9D31DAA3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B7D14-9C26-4ED2-BA64-BCD0C49F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2CF-B97A-43D6-BAE5-100438DC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30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5832-CFA7-4A67-9F56-A86CA156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3D6B6-86CF-4A34-A448-849ABA3C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EDB4-BF1F-42E3-8843-D2A48A2B5BC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AF693-6EE5-4ACD-ABFA-E9CAA15C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58F3A-5A8B-4B74-97FC-507542ED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2CF-B97A-43D6-BAE5-100438DC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67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D5F03-0F65-4900-AE29-841C5C45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EDB4-BF1F-42E3-8843-D2A48A2B5BC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AC557-2DB0-4ACB-9AE5-51EF4819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F376A-A3B1-4EAA-A5D9-4C8D16CB6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2CF-B97A-43D6-BAE5-100438DC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0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5AF0-158D-4467-8CC4-F1660E511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24C75-C91F-4DBD-83A7-6F801181B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A023F-B13A-44B5-876B-BF0D78F7B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9D3D0-7380-4FE4-9A5C-42E9CD0D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EDB4-BF1F-42E3-8843-D2A48A2B5BC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C8AF0-F4B2-4BD9-94AA-D80AF7B0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30C70-14A4-4F87-A567-63D09EF1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2CF-B97A-43D6-BAE5-100438DC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7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6A25-DC90-E215-6042-5465DDB7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CDF8B-2390-4243-8FDE-14351430A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2B245-1A29-2A41-BB5A-50096E1F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BC19-C405-4ED4-8948-6BD8A8B93FA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61E50-6A75-C733-BC93-0C98816A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AE918-0261-B1EA-F687-5A99A332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0B39-AAC2-4E50-A99C-4D453E9DA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41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8A39-9A62-4F87-B79B-AE6A468C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C5A91-ED59-4168-B009-2D7E70D95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61FDF-2322-4BDB-BE9D-5CC39D19A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580AD-2AA6-48F1-BBAE-9B1DFF7B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EDB4-BF1F-42E3-8843-D2A48A2B5BC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C7AB8-D329-4288-9EFD-F11AB87E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21CDE-DC0C-414F-8166-1459B682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2CF-B97A-43D6-BAE5-100438DC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38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E380-61B4-4546-BD46-490D6CEE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FC0AA-02E4-4AA9-846F-05B6A4F0A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1BC82-02D9-4140-9C4C-AC0867AF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EDB4-BF1F-42E3-8843-D2A48A2B5BC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369CB-B4D6-481D-9908-3295AE4B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B3A48-C229-44E0-A63F-23E8C69C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2CF-B97A-43D6-BAE5-100438DC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69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B613A6-04B8-4A0F-BCAD-E900C73F7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73193-6AA4-4554-A21E-C4889A868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4D9D2-E4D3-4A65-8E50-785DC650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EDB4-BF1F-42E3-8843-D2A48A2B5BC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B123D-4A08-47D3-ABE3-30FF56EE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C8158-D9B6-4AFE-957A-427E2A10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2CF-B97A-43D6-BAE5-100438DC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3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2532-010D-CF1D-EC11-A8ABDBCA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24641-6033-5008-AFEB-D003C1F04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E3DB7-3CB6-1BC0-5C29-14D353C8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BC19-C405-4ED4-8948-6BD8A8B93FA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5145-D54A-1FF7-581B-66D011E7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CA2C-A399-71D7-5CD7-9B09AD96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0B39-AAC2-4E50-A99C-4D453E9DA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2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983C-2CA9-866F-2FF9-715192A3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91C52-5990-CA8D-AB46-D5587F0E5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D3B3B-BDAF-B148-FBBD-BCF4F679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19E40-BB42-AE0C-7059-47D868185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BC19-C405-4ED4-8948-6BD8A8B93FA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38F3A-A070-7097-6FFB-C5434A25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0BA12-2A1B-CBA0-B5D5-AE992D17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0B39-AAC2-4E50-A99C-4D453E9DA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8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87E0A-DE4C-9F33-EFFA-48BD9D81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540A9-7E00-C51B-9F54-239AA6701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0AD19-5833-3DC3-ADDA-8902DBA71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6351E-E9D0-D641-3FB9-64EEE7F19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571D2-B2C8-96CA-054B-87ACD9DDA5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0F8FFE-8833-C701-C003-55386471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BC19-C405-4ED4-8948-6BD8A8B93FA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D33CB-AB2A-398B-6909-45252741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9D87C5-FC1C-2E04-84F2-0CDF8C43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0B39-AAC2-4E50-A99C-4D453E9DA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9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1759-9014-5385-BC36-7403A96C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B9670-D4E0-B813-5D39-8F0DA745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BC19-C405-4ED4-8948-6BD8A8B93FA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672FB-74CC-7637-087A-CEF5A14E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C2882-4500-6033-9713-AA78DF7A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0B39-AAC2-4E50-A99C-4D453E9DA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7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E1F3D-9E56-AE79-8E14-8EB3A89B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BC19-C405-4ED4-8948-6BD8A8B93FA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B8CDC-4DC2-2761-4E12-4712A093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2DCCE-407C-9C0A-F7A5-487368E2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0B39-AAC2-4E50-A99C-4D453E9DA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6480-63BE-D2E6-62F4-6915C9B7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1C80-7FE7-C3DC-B885-D40CF132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1B007-9405-4BB1-E872-1420CBEBD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85899-D0EA-994C-36A4-BF538C5F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BC19-C405-4ED4-8948-6BD8A8B93FA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EBCE8-353A-FC52-5F10-442AAC75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97C35-CFF9-E813-FE08-D00BFC1F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0B39-AAC2-4E50-A99C-4D453E9DA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22D8-E451-E76E-3AF3-B37C0BD4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FB495-7246-4E97-67AB-DDD7747A9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40CA-ECC4-0B86-A723-5E199961E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8F6C1-B4C4-E0A9-D6C6-DF88E75E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BC19-C405-4ED4-8948-6BD8A8B93FA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4A6B5-88CA-08C2-2C9F-4DDDDC12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103AA-1AA0-66BA-677F-DBD7DCE1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0B39-AAC2-4E50-A99C-4D453E9DA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2D886-4DF0-5245-7044-71C3E26F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95A29-F86B-9C92-B269-4AB760BD0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00455-74AB-E15D-79A2-DFBFE35DB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DBC19-C405-4ED4-8948-6BD8A8B93FA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A865-FB01-E999-C418-C640832D6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7A8CA-85AF-5B44-36B3-F2A09E842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0B39-AAC2-4E50-A99C-4D453E9DA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4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2CBD0-CDA9-4924-9CA3-4BD4E4A10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0468F-BFAD-4B69-BA0B-5A6B2ECB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C03AD-D7CF-42F9-9264-B29F02BE2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8EDB4-BF1F-42E3-8843-D2A48A2B5BC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B49AC-23B7-4FC5-BC5F-5E1377F4A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D435D-3D3C-4E67-BF91-051BD4842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2A2CF-B97A-43D6-BAE5-100438DC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8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5D02F9-1032-DAF3-B8FC-C76D17CEEE37}"/>
              </a:ext>
            </a:extLst>
          </p:cNvPr>
          <p:cNvSpPr txBox="1"/>
          <p:nvPr/>
        </p:nvSpPr>
        <p:spPr>
          <a:xfrm>
            <a:off x="2206494" y="492870"/>
            <a:ext cx="7779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 modern heirloom variety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whiteboard, text&#10;&#10;Description automatically generated">
            <a:extLst>
              <a:ext uri="{FF2B5EF4-FFF2-40B4-BE49-F238E27FC236}">
                <a16:creationId xmlns:a16="http://schemas.microsoft.com/office/drawing/2014/main" id="{B77B961F-7390-3D8A-B1A3-FBE5482B23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2"/>
          <a:stretch/>
        </p:blipFill>
        <p:spPr>
          <a:xfrm rot="5400000">
            <a:off x="3826890" y="1201036"/>
            <a:ext cx="3993237" cy="42250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96427A-DEE5-E513-2891-5B86C866385F}"/>
              </a:ext>
            </a:extLst>
          </p:cNvPr>
          <p:cNvSpPr txBox="1"/>
          <p:nvPr/>
        </p:nvSpPr>
        <p:spPr>
          <a:xfrm>
            <a:off x="3957244" y="5487964"/>
            <a:ext cx="3978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Lontra: The New World Otter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2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A10E6C-A021-A51C-0D25-397129C4BF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69A5E-2A8C-18B1-1B22-AFA15169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/>
            <a:r>
              <a:rPr lang="en-US" sz="3600" dirty="0">
                <a:ln w="22225">
                  <a:solidFill>
                    <a:srgbClr val="FFFFFF"/>
                  </a:solidFill>
                </a:ln>
                <a:highlight>
                  <a:srgbClr val="000000"/>
                </a:highlight>
              </a:rPr>
              <a:t>Winter Barley Issues?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462CBC4-A71E-1997-1910-B9AB956D3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19" y="2722728"/>
            <a:ext cx="3840481" cy="308967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Less winter hardy than wheat</a:t>
            </a:r>
          </a:p>
          <a:p>
            <a:r>
              <a:rPr lang="en-US" sz="2400" dirty="0"/>
              <a:t>Goose damage/feeding in spring</a:t>
            </a:r>
          </a:p>
          <a:p>
            <a:r>
              <a:rPr lang="en-US" sz="2400" dirty="0"/>
              <a:t>Winter heaving and freeze thaw wind blown soil</a:t>
            </a:r>
          </a:p>
          <a:p>
            <a:r>
              <a:rPr lang="en-US" sz="2400" dirty="0"/>
              <a:t>Planting date critical for good establishment</a:t>
            </a:r>
          </a:p>
        </p:txBody>
      </p:sp>
    </p:spTree>
    <p:extLst>
      <p:ext uri="{BB962C8B-B14F-4D97-AF65-F5344CB8AC3E}">
        <p14:creationId xmlns:p14="http://schemas.microsoft.com/office/powerpoint/2010/main" val="302483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ED14C35-F5A9-4779-8E0C-5C49E2E10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E6EF7-2243-1520-63DD-34B0D9B9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0" y="411480"/>
            <a:ext cx="3319114" cy="1698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Grower Needs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FE523EE-D153-C047-39A1-D2A0EFE149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509525"/>
            <a:ext cx="4381499" cy="434847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98C695-CA20-078E-8CEB-6B9E83AF71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7838" y="-2"/>
            <a:ext cx="3384162" cy="254364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F273D9E-5BEA-459A-918F-AF5ACA25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20494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D7E768C-F52C-4C8D-8D28-9E77B1F2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49" y="2479633"/>
            <a:ext cx="4381499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A8DFFBEB-2B83-F93B-E6F0-9768C6073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6008" y="741055"/>
            <a:ext cx="3911644" cy="536545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 malt houses want</a:t>
            </a:r>
          </a:p>
          <a:p>
            <a:pPr lvl="1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Maybe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Lontra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contract prices</a:t>
            </a:r>
          </a:p>
          <a:p>
            <a:pPr lvl="1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 malt prices $280/ton</a:t>
            </a:r>
          </a:p>
          <a:p>
            <a:pPr lvl="1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than wheat?</a:t>
            </a: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management work to minimize winter kill/damage</a:t>
            </a: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crop insurance programs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9C7297-D483-4F31-4A1C-0BC186EA5F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834" y="2580426"/>
            <a:ext cx="3416166" cy="427757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2CDF4EC-7B47-436E-927B-57540425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834" y="2516418"/>
            <a:ext cx="3416166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DFA5EF5-56B1-49EE-B0BB-69B6399FA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46833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975E46-3B69-3843-AA99-98D4C67F5C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347612"/>
            <a:ext cx="5651500" cy="30470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2360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Romp of Otters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918E3-AE8D-5A46-BF16-3554C4839E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466" y="2399076"/>
            <a:ext cx="6326596" cy="3991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61C6C6-8E06-234B-A9CC-D9B3770C3F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8516" y="604460"/>
            <a:ext cx="2828672" cy="26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0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2360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Romp of Otters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3F7172-2133-FA43-A30B-109109B2E5A0}"/>
              </a:ext>
            </a:extLst>
          </p:cNvPr>
          <p:cNvSpPr txBox="1"/>
          <p:nvPr/>
        </p:nvSpPr>
        <p:spPr>
          <a:xfrm>
            <a:off x="300789" y="1239253"/>
            <a:ext cx="11514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of 85 doubled haploids developed from crosses of Maris Otter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Violetta and 04-028-36 (Ackermann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Saatzucht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GmbH &amp; Co).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Culled to 4 selections for malt and beer sensory.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0F56CA-0ABA-284C-B4B8-4ACE48BBB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040" y="2564816"/>
            <a:ext cx="9470980" cy="3639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71DFF3-6A92-314A-BA83-000B2D82B9F0}"/>
              </a:ext>
            </a:extLst>
          </p:cNvPr>
          <p:cNvSpPr/>
          <p:nvPr/>
        </p:nvSpPr>
        <p:spPr>
          <a:xfrm>
            <a:off x="1056062" y="6103147"/>
            <a:ext cx="10262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Percentage contribution of Maris Otter to each chromosome of four progeny. Color gradient shows relative inclusion of Maris Otter genome between lines on each chromosome: red – lowest inclusion on each chromosome, green – highest inclusion.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8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927726-1BA1-7E40-B6E7-64FFD22939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13" y="975761"/>
            <a:ext cx="6748392" cy="404321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05C8E02-607F-AD46-AE22-4C6F8935C681}"/>
              </a:ext>
            </a:extLst>
          </p:cNvPr>
          <p:cNvSpPr/>
          <p:nvPr/>
        </p:nvSpPr>
        <p:spPr>
          <a:xfrm rot="9013202">
            <a:off x="1925528" y="1941994"/>
            <a:ext cx="1371600" cy="95910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A90307-33FD-E449-B1F5-95BF743ADFB4}"/>
              </a:ext>
            </a:extLst>
          </p:cNvPr>
          <p:cNvSpPr/>
          <p:nvPr/>
        </p:nvSpPr>
        <p:spPr>
          <a:xfrm rot="20062412">
            <a:off x="4462704" y="2284775"/>
            <a:ext cx="1059463" cy="69887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35881E-CBE4-C349-8018-CA90CCF947AA}"/>
              </a:ext>
            </a:extLst>
          </p:cNvPr>
          <p:cNvSpPr/>
          <p:nvPr/>
        </p:nvSpPr>
        <p:spPr>
          <a:xfrm rot="7566923">
            <a:off x="2446651" y="3118128"/>
            <a:ext cx="1416050" cy="74252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8B9C6-DABF-6A44-B143-4F9A16BC5F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305" y="804156"/>
            <a:ext cx="5142079" cy="4836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119213-527C-0448-911C-22FAC6A84FBB}"/>
              </a:ext>
            </a:extLst>
          </p:cNvPr>
          <p:cNvSpPr txBox="1"/>
          <p:nvPr/>
        </p:nvSpPr>
        <p:spPr>
          <a:xfrm>
            <a:off x="6856395" y="342490"/>
            <a:ext cx="501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Romp 2.0 – Floor Malts &amp; Craft Beers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5579AA-72F0-A140-9AB8-7940B6FC8F09}"/>
              </a:ext>
            </a:extLst>
          </p:cNvPr>
          <p:cNvSpPr txBox="1"/>
          <p:nvPr/>
        </p:nvSpPr>
        <p:spPr>
          <a:xfrm>
            <a:off x="1026372" y="342490"/>
            <a:ext cx="513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Romp 1.0 – Research Malts &amp; Beers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4C099A-E0D2-7148-AC1E-8A2184277769}"/>
              </a:ext>
            </a:extLst>
          </p:cNvPr>
          <p:cNvSpPr txBox="1"/>
          <p:nvPr/>
        </p:nvSpPr>
        <p:spPr>
          <a:xfrm>
            <a:off x="312821" y="5257800"/>
            <a:ext cx="6654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Sensory in both projects showed significant,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but nuanced, differences.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Beer is greater than the sum of all parts…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81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EFF8C7-7EDA-794C-AFE7-B31C33523B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062" y="177521"/>
            <a:ext cx="3887871" cy="1677272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E1EA004-CBCA-C944-998C-5A6E5D16C027}"/>
              </a:ext>
            </a:extLst>
          </p:cNvPr>
          <p:cNvSpPr txBox="1">
            <a:spLocks/>
          </p:cNvSpPr>
          <p:nvPr/>
        </p:nvSpPr>
        <p:spPr>
          <a:xfrm>
            <a:off x="406400" y="23605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Romp 3.0 – Floor vs. Pneumatic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Sensory – MBAA DNW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06C44-339E-AA42-9884-9822B6113E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584" y="1913323"/>
            <a:ext cx="89662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98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657" y="234602"/>
            <a:ext cx="5888685" cy="7597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Romp Through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78" y="956876"/>
            <a:ext cx="1441291" cy="192388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878653" y="2314214"/>
            <a:ext cx="434901" cy="620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6944" y="1160892"/>
            <a:ext cx="36583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Crossing</a:t>
            </a:r>
          </a:p>
          <a:p>
            <a:pPr algn="ctr"/>
            <a:r>
              <a:rPr lang="en-US" sz="2000" dirty="0"/>
              <a:t>04-028-36/Maris Otter</a:t>
            </a:r>
          </a:p>
          <a:p>
            <a:pPr algn="ctr"/>
            <a:r>
              <a:rPr lang="en-US" sz="2000" dirty="0" err="1"/>
              <a:t>Violetta</a:t>
            </a:r>
            <a:r>
              <a:rPr lang="en-US" sz="2000" dirty="0"/>
              <a:t>/Maris Otter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5273" y="2935000"/>
            <a:ext cx="40616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Doubled Haploid Production</a:t>
            </a:r>
          </a:p>
          <a:p>
            <a:pPr algn="ctr"/>
            <a:r>
              <a:rPr lang="en-US" sz="2000" dirty="0"/>
              <a:t>N = 85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4985" y="1534839"/>
            <a:ext cx="121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2013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5305" y="3185837"/>
            <a:ext cx="183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2014-15</a:t>
            </a:r>
            <a:endParaRPr lang="en-US" sz="3600" dirty="0"/>
          </a:p>
        </p:txBody>
      </p:sp>
      <p:sp>
        <p:nvSpPr>
          <p:cNvPr id="11" name="Down Arrow 10"/>
          <p:cNvSpPr/>
          <p:nvPr/>
        </p:nvSpPr>
        <p:spPr>
          <a:xfrm>
            <a:off x="5878653" y="4196884"/>
            <a:ext cx="434901" cy="620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65273" y="4832219"/>
            <a:ext cx="4061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Phenotypic Selection &amp; Research</a:t>
            </a:r>
          </a:p>
          <a:p>
            <a:pPr algn="ctr"/>
            <a:r>
              <a:rPr lang="en-US" sz="2000" dirty="0"/>
              <a:t>85 </a:t>
            </a:r>
            <a:r>
              <a:rPr lang="en-US" sz="2000" dirty="0">
                <a:sym typeface="Wingdings" panose="05000000000000000000" pitchFamily="2" charset="2"/>
              </a:rPr>
              <a:t> 47  10  4  </a:t>
            </a:r>
            <a:r>
              <a:rPr lang="en-US" sz="2400" b="1" dirty="0" err="1">
                <a:sym typeface="Wingdings" panose="05000000000000000000" pitchFamily="2" charset="2"/>
              </a:rPr>
              <a:t>Lontra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75305" y="5263107"/>
            <a:ext cx="183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2015-23</a:t>
            </a:r>
            <a:endParaRPr lang="en-US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075" y="3754481"/>
            <a:ext cx="1444239" cy="1767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92B45A-ECEE-E264-E5B8-1AA5C00810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680" y="1031771"/>
            <a:ext cx="2371550" cy="17740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6A9F90-761A-EFB4-4928-D0EB795C38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448" y="3631392"/>
            <a:ext cx="268293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5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417"/>
            <a:ext cx="10515600" cy="1325563"/>
          </a:xfrm>
        </p:spPr>
        <p:txBody>
          <a:bodyPr/>
          <a:lstStyle/>
          <a:p>
            <a:r>
              <a:rPr lang="en-US" dirty="0"/>
              <a:t>Agronomics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8727A-7779-B89C-B0A8-8FF7A0A6A685}"/>
              </a:ext>
            </a:extLst>
          </p:cNvPr>
          <p:cNvSpPr txBox="1"/>
          <p:nvPr/>
        </p:nvSpPr>
        <p:spPr>
          <a:xfrm>
            <a:off x="838200" y="1576026"/>
            <a:ext cx="896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Western Oregon (Corvallis &amp; Lebanon) 2017-2019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BDDF8-EDD3-F739-EB7E-CDACA968E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13" y="1943158"/>
            <a:ext cx="10993784" cy="1737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E2581E-8C84-DDB0-EB86-25D0F9796C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063" y="3757103"/>
            <a:ext cx="2869873" cy="2783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B082C1-D07D-7E35-21AF-D30C8F39D9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144" y="4143520"/>
            <a:ext cx="2682472" cy="2011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DA333-E003-6A0E-24EA-481E50F889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96" y="4145176"/>
            <a:ext cx="2680959" cy="201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9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Micro-malting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45706-FC21-BA0C-1A72-07BEA6A5D81C}"/>
              </a:ext>
            </a:extLst>
          </p:cNvPr>
          <p:cNvSpPr txBox="1"/>
          <p:nvPr/>
        </p:nvSpPr>
        <p:spPr>
          <a:xfrm>
            <a:off x="838200" y="1472324"/>
            <a:ext cx="896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Western Oregon (Corvallis &amp; Lebanon) 2017-2018</a:t>
            </a:r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CF58DF-F0BD-C172-56CF-D2DAB6361C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59" y="3634300"/>
            <a:ext cx="2120157" cy="2858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92F518-8F7E-72E7-5456-2486F2347A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815" y="3580550"/>
            <a:ext cx="3782746" cy="29660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085195-FDCC-5A0F-3ADF-B4FF90EB2E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661" y="3767853"/>
            <a:ext cx="3200400" cy="2483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84202C-2CBE-6590-0F05-67C408061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52" y="1922266"/>
            <a:ext cx="1176169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10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5AA0-6B4A-7F02-5DBF-5C424346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-87362"/>
            <a:ext cx="10515600" cy="1325563"/>
          </a:xfrm>
        </p:spPr>
        <p:txBody>
          <a:bodyPr/>
          <a:lstStyle/>
          <a:p>
            <a:r>
              <a:rPr lang="en-US" dirty="0"/>
              <a:t>Pilot Malting at OSU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5097-708F-9F61-1FFA-1B964E845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959326"/>
            <a:ext cx="10515600" cy="5401254"/>
          </a:xfrm>
        </p:spPr>
        <p:txBody>
          <a:bodyPr>
            <a:normAutofit/>
          </a:bodyPr>
          <a:lstStyle/>
          <a:p>
            <a:r>
              <a:rPr lang="en-US" dirty="0"/>
              <a:t>Romp 1.0 – Corvallis, OR 2019 </a:t>
            </a:r>
          </a:p>
          <a:p>
            <a:pPr lvl="1"/>
            <a:r>
              <a:rPr lang="en-US" dirty="0"/>
              <a:t>Standard kiln recipe.</a:t>
            </a:r>
          </a:p>
          <a:p>
            <a:pPr lvl="1"/>
            <a:r>
              <a:rPr lang="en-US" dirty="0"/>
              <a:t>Water sensitive.</a:t>
            </a:r>
          </a:p>
          <a:p>
            <a:pPr lvl="1"/>
            <a:r>
              <a:rPr lang="en-US" dirty="0"/>
              <a:t>47% Steep-out moisture. Similar water uptake to </a:t>
            </a:r>
            <a:r>
              <a:rPr lang="en-US" dirty="0" err="1"/>
              <a:t>Wintmalt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Romp 3.0 – Tulelake, CA 2022</a:t>
            </a:r>
          </a:p>
          <a:p>
            <a:pPr lvl="1"/>
            <a:r>
              <a:rPr lang="en-US" dirty="0"/>
              <a:t>Pale kiln recipe.</a:t>
            </a:r>
          </a:p>
          <a:p>
            <a:pPr lvl="1"/>
            <a:r>
              <a:rPr lang="en-US" dirty="0"/>
              <a:t>Not water sensitive.</a:t>
            </a:r>
          </a:p>
          <a:p>
            <a:pPr lvl="1"/>
            <a:r>
              <a:rPr lang="en-US" dirty="0"/>
              <a:t>46% Steep-out moisture. Similar water uptake to Thunder.</a:t>
            </a:r>
          </a:p>
          <a:p>
            <a:pPr lvl="1"/>
            <a:r>
              <a:rPr lang="en-US" dirty="0"/>
              <a:t>Sprayed twice to increase modification due to protein level.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686" y="76846"/>
            <a:ext cx="1920240" cy="2539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699" y="5767774"/>
            <a:ext cx="8839200" cy="809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699" y="2721643"/>
            <a:ext cx="88392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3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5D02F9-1032-DAF3-B8FC-C76D17CEEE37}"/>
              </a:ext>
            </a:extLst>
          </p:cNvPr>
          <p:cNvSpPr txBox="1"/>
          <p:nvPr/>
        </p:nvSpPr>
        <p:spPr>
          <a:xfrm>
            <a:off x="440675" y="492870"/>
            <a:ext cx="111490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Participants. The Flow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Darrin Culp: An otter in the Klamath Basin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Campbell Morrissy: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Rompin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Research and otter be a good new world beer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Scott Fisk: Research malting and raising a Lontra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Curtis Davenport: Admiral Malting and flooring a new world otter  </a:t>
            </a:r>
          </a:p>
        </p:txBody>
      </p:sp>
      <p:pic>
        <p:nvPicPr>
          <p:cNvPr id="3" name="Picture 2" descr="A picture containing metalware, dirty, stone&#10;&#10;Description automatically generated">
            <a:extLst>
              <a:ext uri="{FF2B5EF4-FFF2-40B4-BE49-F238E27FC236}">
                <a16:creationId xmlns:a16="http://schemas.microsoft.com/office/drawing/2014/main" id="{A16AF786-DD23-E226-5146-F0C0AE8EBC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3136" y="3195581"/>
            <a:ext cx="3883446" cy="291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8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93D37-04EE-B557-A2AA-C1262DB2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600" dirty="0"/>
              <a:t>Admiral joins the Raft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AB9B1-BF0F-A2FB-7A68-E2562BFCA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019666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Outreach to OSU </a:t>
            </a:r>
            <a:r>
              <a:rPr lang="en-US" sz="2200" dirty="0" err="1"/>
              <a:t>Barleyworld</a:t>
            </a:r>
            <a:r>
              <a:rPr lang="en-US" sz="2200" dirty="0"/>
              <a:t>- 2020</a:t>
            </a:r>
          </a:p>
          <a:p>
            <a:r>
              <a:rPr lang="en-US" sz="2200" dirty="0"/>
              <a:t>Customer interest in UK “heirlooms”- Maris Otter and Golden Promise</a:t>
            </a:r>
          </a:p>
          <a:p>
            <a:r>
              <a:rPr lang="en-US" sz="2200" dirty="0"/>
              <a:t>Admiral/Grower interest in Fall-planted barley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75925-0111-D400-4719-74DD4DBE82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659" y="1450630"/>
            <a:ext cx="7293357" cy="375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32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53DA41-75C3-614A-A262-1D991DFDC76E}"/>
              </a:ext>
            </a:extLst>
          </p:cNvPr>
          <p:cNvSpPr txBox="1"/>
          <p:nvPr/>
        </p:nvSpPr>
        <p:spPr>
          <a:xfrm>
            <a:off x="2890158" y="1333918"/>
            <a:ext cx="4767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Enough Grain from test plots for three 50# Pilot batches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1ac seed increase planted at IREC Tulelake in Fall 2021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D7C75F-DF75-C0BF-38FC-9137C037F040}"/>
              </a:ext>
            </a:extLst>
          </p:cNvPr>
          <p:cNvSpPr txBox="1"/>
          <p:nvPr/>
        </p:nvSpPr>
        <p:spPr>
          <a:xfrm>
            <a:off x="2890158" y="4197921"/>
            <a:ext cx="4539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Pilot Malting for Romp 3.0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30ac production field planted in Tulelake Fall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F86A6-B8BF-73E0-DEB1-DF98EAC0F6BE}"/>
              </a:ext>
            </a:extLst>
          </p:cNvPr>
          <p:cNvSpPr txBox="1"/>
          <p:nvPr/>
        </p:nvSpPr>
        <p:spPr>
          <a:xfrm>
            <a:off x="1355271" y="1414947"/>
            <a:ext cx="13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CY2020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E85CFB-3F5B-E674-63DA-70BCFC8F836C}"/>
              </a:ext>
            </a:extLst>
          </p:cNvPr>
          <p:cNvSpPr txBox="1"/>
          <p:nvPr/>
        </p:nvSpPr>
        <p:spPr>
          <a:xfrm>
            <a:off x="1330779" y="4232274"/>
            <a:ext cx="13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CY2022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F2D527-DC86-12B3-B18E-CF6FDC05CD0C}"/>
              </a:ext>
            </a:extLst>
          </p:cNvPr>
          <p:cNvSpPr txBox="1"/>
          <p:nvPr/>
        </p:nvSpPr>
        <p:spPr>
          <a:xfrm>
            <a:off x="1110343" y="509855"/>
            <a:ext cx="7478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Evaluation/Product Development timeline</a:t>
            </a:r>
          </a:p>
        </p:txBody>
      </p:sp>
      <p:pic>
        <p:nvPicPr>
          <p:cNvPr id="25" name="Picture 24" descr="A group of men kneeling in a grassy field&#10;&#10;Description automatically generated with medium confidence">
            <a:extLst>
              <a:ext uri="{FF2B5EF4-FFF2-40B4-BE49-F238E27FC236}">
                <a16:creationId xmlns:a16="http://schemas.microsoft.com/office/drawing/2014/main" id="{BDFC0AA7-8D89-57F8-6D49-D7487B538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681" y="1212194"/>
            <a:ext cx="3653367" cy="2740026"/>
          </a:xfrm>
          <a:prstGeom prst="rect">
            <a:avLst/>
          </a:prstGeom>
        </p:spPr>
      </p:pic>
      <p:pic>
        <p:nvPicPr>
          <p:cNvPr id="27" name="Picture 2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43308A0-82A4-EE0E-8EDE-01B33ACD61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650" y="4232274"/>
            <a:ext cx="3110342" cy="23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38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471F-1BEC-86A0-9332-AD76503D2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10515600" cy="18400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Pilot Malting at Admiral</a:t>
            </a:r>
          </a:p>
        </p:txBody>
      </p:sp>
      <p:pic>
        <p:nvPicPr>
          <p:cNvPr id="5" name="Content Placeholder 4" descr="A picture containing orange, construction, cluttered&#10;&#10;Description automatically generated">
            <a:extLst>
              <a:ext uri="{FF2B5EF4-FFF2-40B4-BE49-F238E27FC236}">
                <a16:creationId xmlns:a16="http://schemas.microsoft.com/office/drawing/2014/main" id="{653735CB-67EA-82AC-1C4F-FDA8FEE6D1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996380" y="2558691"/>
            <a:ext cx="2827865" cy="3731891"/>
          </a:xfrm>
          <a:prstGeom prst="rect">
            <a:avLst/>
          </a:prstGeom>
        </p:spPr>
      </p:pic>
      <p:pic>
        <p:nvPicPr>
          <p:cNvPr id="11" name="Content Placeholder 10" descr="A picture containing wall, indoor, building, floor&#10;&#10;Description automatically generated">
            <a:extLst>
              <a:ext uri="{FF2B5EF4-FFF2-40B4-BE49-F238E27FC236}">
                <a16:creationId xmlns:a16="http://schemas.microsoft.com/office/drawing/2014/main" id="{5ACE5980-D808-F17D-A939-ABD57AB95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3840" y="2558693"/>
            <a:ext cx="2827865" cy="3731891"/>
          </a:xfrm>
          <a:prstGeom prst="rect">
            <a:avLst/>
          </a:prstGeom>
        </p:spPr>
      </p:pic>
      <p:pic>
        <p:nvPicPr>
          <p:cNvPr id="9" name="Picture 8" descr="A picture containing ground&#10;&#10;Description automatically generated">
            <a:extLst>
              <a:ext uri="{FF2B5EF4-FFF2-40B4-BE49-F238E27FC236}">
                <a16:creationId xmlns:a16="http://schemas.microsoft.com/office/drawing/2014/main" id="{5785D986-50D8-ADFB-717C-6F1488F33F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885110" y="2558690"/>
            <a:ext cx="2827865" cy="3731891"/>
          </a:xfrm>
          <a:prstGeom prst="rect">
            <a:avLst/>
          </a:prstGeom>
        </p:spPr>
      </p:pic>
      <p:pic>
        <p:nvPicPr>
          <p:cNvPr id="7" name="Picture 6" descr="A picture containing indoor, kitchen appliance, cluttered&#10;&#10;Description automatically generated">
            <a:extLst>
              <a:ext uri="{FF2B5EF4-FFF2-40B4-BE49-F238E27FC236}">
                <a16:creationId xmlns:a16="http://schemas.microsoft.com/office/drawing/2014/main" id="{1D7152DC-CDAF-455B-CCCD-84B2D16091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07650" y="2558691"/>
            <a:ext cx="2827865" cy="37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1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9BD3-3477-FF05-38ED-A228C978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Malting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56CE-C539-648A-9C5B-63A07F041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Tolerant to cold steeping temperatures</a:t>
            </a:r>
          </a:p>
          <a:p>
            <a:pPr lvl="1"/>
            <a:r>
              <a:rPr lang="en-US" dirty="0"/>
              <a:t>Successful BG modification despite 54F steep temps/ 49F air rests</a:t>
            </a:r>
          </a:p>
          <a:p>
            <a:r>
              <a:rPr lang="en-US" dirty="0"/>
              <a:t>Tolerant to high kiln temperatures</a:t>
            </a:r>
          </a:p>
          <a:p>
            <a:pPr lvl="1"/>
            <a:r>
              <a:rPr lang="en-US" dirty="0"/>
              <a:t>Low color development even with high protein</a:t>
            </a:r>
          </a:p>
          <a:p>
            <a:r>
              <a:rPr lang="en-US" dirty="0"/>
              <a:t>Floor vs Pneumatic Malt Quality</a:t>
            </a:r>
          </a:p>
          <a:p>
            <a:pPr lvl="1"/>
            <a:r>
              <a:rPr lang="en-US" dirty="0"/>
              <a:t>Variety/Environment drive MQ?</a:t>
            </a:r>
          </a:p>
          <a:p>
            <a:pPr lvl="1"/>
            <a:r>
              <a:rPr lang="en-US" dirty="0"/>
              <a:t>Process drives flavor?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964B3-8FA6-860C-8086-D113F97798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056" y="4157070"/>
            <a:ext cx="4171666" cy="2227646"/>
          </a:xfrm>
          <a:prstGeom prst="rect">
            <a:avLst/>
          </a:prstGeom>
        </p:spPr>
      </p:pic>
      <p:pic>
        <p:nvPicPr>
          <p:cNvPr id="1026" name="Picture 2" descr="Awards - Brightwater Swim School">
            <a:extLst>
              <a:ext uri="{FF2B5EF4-FFF2-40B4-BE49-F238E27FC236}">
                <a16:creationId xmlns:a16="http://schemas.microsoft.com/office/drawing/2014/main" id="{DBE43841-FD15-7B90-9EC7-AE8977C1E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058" y="2471707"/>
            <a:ext cx="2168972" cy="19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4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335B71-A79E-4C84-DF5A-3754E4EBD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88" y="538843"/>
            <a:ext cx="11409008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00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BB4D-7D63-C575-7FAE-1CE4BC65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Onward!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A22CB-18BB-6CD4-A0F1-0234C1DD72DA}"/>
              </a:ext>
            </a:extLst>
          </p:cNvPr>
          <p:cNvSpPr txBox="1"/>
          <p:nvPr/>
        </p:nvSpPr>
        <p:spPr>
          <a:xfrm>
            <a:off x="1094010" y="1999435"/>
            <a:ext cx="13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CY2023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65F03-C1E1-A97A-1C91-F214C61B9DC3}"/>
              </a:ext>
            </a:extLst>
          </p:cNvPr>
          <p:cNvSpPr txBox="1"/>
          <p:nvPr/>
        </p:nvSpPr>
        <p:spPr>
          <a:xfrm>
            <a:off x="2797628" y="4338674"/>
            <a:ext cx="6074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</a:t>
            </a:r>
            <a:r>
              <a:rPr lang="en-US" dirty="0" err="1"/>
              <a:t>Lontra</a:t>
            </a:r>
            <a:r>
              <a:rPr lang="en-US" dirty="0"/>
              <a:t> products released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300-400ac planted for malting?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584FC-00C6-FA61-56E0-95FA70120A2E}"/>
              </a:ext>
            </a:extLst>
          </p:cNvPr>
          <p:cNvSpPr txBox="1"/>
          <p:nvPr/>
        </p:nvSpPr>
        <p:spPr>
          <a:xfrm>
            <a:off x="1094009" y="4338674"/>
            <a:ext cx="13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CY2024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AAA75-DDAF-DBE7-7F3E-6D4215985128}"/>
              </a:ext>
            </a:extLst>
          </p:cNvPr>
          <p:cNvSpPr txBox="1"/>
          <p:nvPr/>
        </p:nvSpPr>
        <p:spPr>
          <a:xfrm>
            <a:off x="2549976" y="1503663"/>
            <a:ext cx="4044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Commercial scale evaluation/limited edition products late 2023-2024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6-8 full size batches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~100 ac to be planted for malting Fall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~10ac planted for Certified Seed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 descr="A picture containing indoor, building, floor&#10;&#10;Description automatically generated">
            <a:extLst>
              <a:ext uri="{FF2B5EF4-FFF2-40B4-BE49-F238E27FC236}">
                <a16:creationId xmlns:a16="http://schemas.microsoft.com/office/drawing/2014/main" id="{B0A7D139-D253-0897-AF3F-FC88B10092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019" y="1613770"/>
            <a:ext cx="5316103" cy="29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75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75D09E-EE54-F5C2-E846-106C3D0EA445}"/>
              </a:ext>
            </a:extLst>
          </p:cNvPr>
          <p:cNvSpPr txBox="1"/>
          <p:nvPr/>
        </p:nvSpPr>
        <p:spPr>
          <a:xfrm>
            <a:off x="1117120" y="266494"/>
            <a:ext cx="9348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Lontra. Your modern heirloom?  </a:t>
            </a:r>
          </a:p>
        </p:txBody>
      </p:sp>
      <p:pic>
        <p:nvPicPr>
          <p:cNvPr id="11" name="Picture 10" descr="A picture containing indoor, close&#10;&#10;Description automatically generated">
            <a:extLst>
              <a:ext uri="{FF2B5EF4-FFF2-40B4-BE49-F238E27FC236}">
                <a16:creationId xmlns:a16="http://schemas.microsoft.com/office/drawing/2014/main" id="{072CB248-4BEE-EB0C-E50A-3D4CBEF789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062" y="1619075"/>
            <a:ext cx="4742212" cy="4447309"/>
          </a:xfrm>
          <a:prstGeom prst="rect">
            <a:avLst/>
          </a:prstGeom>
        </p:spPr>
      </p:pic>
      <p:pic>
        <p:nvPicPr>
          <p:cNvPr id="16" name="Picture 15" descr="A pile of cans and bottles&#10;&#10;Description automatically generated with low confidence">
            <a:extLst>
              <a:ext uri="{FF2B5EF4-FFF2-40B4-BE49-F238E27FC236}">
                <a16:creationId xmlns:a16="http://schemas.microsoft.com/office/drawing/2014/main" id="{191F8ED5-0112-1F36-3577-AF2B06F1FE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9525" y="2312895"/>
            <a:ext cx="5222851" cy="27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37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75D09E-EE54-F5C2-E846-106C3D0EA445}"/>
              </a:ext>
            </a:extLst>
          </p:cNvPr>
          <p:cNvSpPr txBox="1"/>
          <p:nvPr/>
        </p:nvSpPr>
        <p:spPr>
          <a:xfrm>
            <a:off x="1117120" y="266494"/>
            <a:ext cx="9348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Thanks!!!!!!</a:t>
            </a:r>
          </a:p>
        </p:txBody>
      </p:sp>
      <p:pic>
        <p:nvPicPr>
          <p:cNvPr id="7" name="Picture 6" descr="A picture containing person, indoor, ceiling, people&#10;&#10;Description automatically generated">
            <a:extLst>
              <a:ext uri="{FF2B5EF4-FFF2-40B4-BE49-F238E27FC236}">
                <a16:creationId xmlns:a16="http://schemas.microsoft.com/office/drawing/2014/main" id="{287E8C6C-3B0D-17BD-62B2-7604F4DE6F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3506" y="3166793"/>
            <a:ext cx="4227871" cy="2627415"/>
          </a:xfrm>
          <a:prstGeom prst="rect">
            <a:avLst/>
          </a:prstGeom>
        </p:spPr>
      </p:pic>
      <p:pic>
        <p:nvPicPr>
          <p:cNvPr id="9" name="Picture 8" descr="A group of men standing around a table with bottles of alcohol&#10;&#10;Description automatically generated with low confidence">
            <a:extLst>
              <a:ext uri="{FF2B5EF4-FFF2-40B4-BE49-F238E27FC236}">
                <a16:creationId xmlns:a16="http://schemas.microsoft.com/office/drawing/2014/main" id="{E297D803-7D83-5C4A-C5FD-2BCDD50DAB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623" y="2270544"/>
            <a:ext cx="5125377" cy="4101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2B5173-24BB-8368-A130-9DA34D36AAA3}"/>
              </a:ext>
            </a:extLst>
          </p:cNvPr>
          <p:cNvSpPr txBox="1"/>
          <p:nvPr/>
        </p:nvSpPr>
        <p:spPr>
          <a:xfrm>
            <a:off x="723689" y="1222754"/>
            <a:ext cx="10135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Craft Malsters Guild, Admiral Malting, Brewers Association, Deschutes Brewing, Flavor 6-pack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Panelists, pFriem Brewers, OSU Barley Project</a:t>
            </a:r>
          </a:p>
        </p:txBody>
      </p:sp>
    </p:spTree>
    <p:extLst>
      <p:ext uri="{BB962C8B-B14F-4D97-AF65-F5344CB8AC3E}">
        <p14:creationId xmlns:p14="http://schemas.microsoft.com/office/powerpoint/2010/main" val="14932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5D02F9-1032-DAF3-B8FC-C76D17CEEE37}"/>
              </a:ext>
            </a:extLst>
          </p:cNvPr>
          <p:cNvSpPr txBox="1"/>
          <p:nvPr/>
        </p:nvSpPr>
        <p:spPr>
          <a:xfrm>
            <a:off x="440675" y="492870"/>
            <a:ext cx="111490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Genesis: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contributions of a barley genotype (via its malt) to beer flavor?</a:t>
            </a:r>
          </a:p>
          <a:p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Golden Promise and the Oregon Promise (x Full Pint)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Maris Otter and the Romp of Otters (x 04-028-36 and Violetta)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4D7A4-954C-4037-9113-1CCA42AA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0112" y="3795867"/>
            <a:ext cx="3550827" cy="274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 group of people walking through a field&#10;&#10;Description automatically generated with medium confidence">
            <a:extLst>
              <a:ext uri="{FF2B5EF4-FFF2-40B4-BE49-F238E27FC236}">
                <a16:creationId xmlns:a16="http://schemas.microsoft.com/office/drawing/2014/main" id="{7E22FEC7-94C4-6712-DD5D-251C4C41C5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90" y="3707659"/>
            <a:ext cx="3543294" cy="26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7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75D09E-EE54-F5C2-E846-106C3D0EA445}"/>
              </a:ext>
            </a:extLst>
          </p:cNvPr>
          <p:cNvSpPr txBox="1"/>
          <p:nvPr/>
        </p:nvSpPr>
        <p:spPr>
          <a:xfrm>
            <a:off x="1024196" y="126794"/>
            <a:ext cx="93481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Flavor, climate change, and breeding fall-planted barley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the Romp of Otters to Lontra. The Story </a:t>
            </a:r>
          </a:p>
        </p:txBody>
      </p:sp>
      <p:pic>
        <p:nvPicPr>
          <p:cNvPr id="8" name="Picture 7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F781989B-63BE-2421-1E80-CBECF8E5DA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862" y="2020586"/>
            <a:ext cx="6280826" cy="47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0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AADEAB5-CC64-4734-8500-258DD3E8D07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3B26B8-5F91-42A5-9A37-EC321CB5B6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71" name="Freeform: Shape 70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67532-16D1-4CB7-A9B5-A226EF2F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3621668" cy="54410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Klamath Basin Agriculture and the Potential for Winter Malting Barley</a:t>
            </a:r>
            <a:endPara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B5DB9-C177-41DB-9D6A-1DD6F2A7C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258171"/>
            <a:ext cx="2804504" cy="3918792"/>
          </a:xfrm>
        </p:spPr>
        <p:txBody>
          <a:bodyPr vert="horz" lIns="91440" tIns="45720" rIns="91440" bIns="45720" rtlCol="0">
            <a:normAutofit/>
          </a:bodyPr>
          <a:lstStyle/>
          <a:p>
            <a:pPr marL="800100" lvl="1"/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509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69A5E-2A8C-18B1-1B22-AFA15169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974" y="484805"/>
            <a:ext cx="4282983" cy="13028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Klamath Basin Barley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outdoor, cloud, grass, sky&#10;&#10;Description automatically generated">
            <a:extLst>
              <a:ext uri="{FF2B5EF4-FFF2-40B4-BE49-F238E27FC236}">
                <a16:creationId xmlns:a16="http://schemas.microsoft.com/office/drawing/2014/main" id="{06D5DBC9-1568-CEA7-AFD8-B9DDC2B8BD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0649" y="435891"/>
            <a:ext cx="5324142" cy="562801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462CBC4-A71E-1997-1910-B9AB956D3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6070" y="2172309"/>
            <a:ext cx="5026790" cy="377402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 production region for barley in Oregon 35-40% of Acreage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Roughly 10% of acreage is for malt barley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 production of high-quality barley with high yield, low protein, plump kernels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malting facilities via railroad system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5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42D75B2-C3D6-E6DE-B829-305B7B627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1138" y="42873"/>
            <a:ext cx="9271088" cy="677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7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5DBC9-1568-CEA7-AFD8-B9DDC2B8BD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05822" y="-1405821"/>
            <a:ext cx="6858000" cy="96696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69A5E-2A8C-18B1-1B22-AFA15169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09" y="365124"/>
            <a:ext cx="4595190" cy="19009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571500" indent="-57150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changes with limited irrigation deliveries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462CBC4-A71E-1997-1910-B9AB956D3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49888" y="2434200"/>
            <a:ext cx="5257799" cy="3900339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California drought has caused increased alfalfa production with consistently higher hay prices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Irrigation being used on high value row crops such as potatoes and onions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interest in dual purpose grain that can be harvested for forage or grain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a need for crop rotation of grain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Grass type for suppression on weeds and diseases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779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E6EF7-2243-1520-63DD-34B0D9B9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2321"/>
            <a:ext cx="6870954" cy="16756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 Barley Benefits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9C7297-D483-4F31-4A1C-0BC186EA5F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4187091" cy="2164321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FE523EE-D153-C047-39A1-D2A0EFE149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342320"/>
            <a:ext cx="4187091" cy="216432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98C695-CA20-078E-8CEB-6B9E83AF71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693680"/>
            <a:ext cx="4187091" cy="2164321"/>
          </a:xfrm>
          <a:prstGeom prst="rect">
            <a:avLst/>
          </a:prstGeom>
        </p:spPr>
      </p:pic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A8DFFBEB-2B83-F93B-E6F0-9768C6073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3366" y="1431236"/>
            <a:ext cx="6870954" cy="47049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take advantage of winter precipitation and mature earlier in season (early-June heading)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10-12 acre inches of applied water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Wheat needs 14-18 acre inches of irrigation (middle to late June heading)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Barley has lower nitrogen requirements compared to wheat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stands minimizes winter erosion and nutrient leeching</a:t>
            </a:r>
          </a:p>
        </p:txBody>
      </p:sp>
    </p:spTree>
    <p:extLst>
      <p:ext uri="{BB962C8B-B14F-4D97-AF65-F5344CB8AC3E}">
        <p14:creationId xmlns:p14="http://schemas.microsoft.com/office/powerpoint/2010/main" val="1344325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813</Words>
  <Application>Microsoft Office PowerPoint</Application>
  <PresentationFormat>Widescreen</PresentationFormat>
  <Paragraphs>128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Meiryo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Klamath Basin Agriculture and the Potential for Winter Malting Barley</vt:lpstr>
      <vt:lpstr>History of Klamath Basin Barley</vt:lpstr>
      <vt:lpstr>PowerPoint Presentation</vt:lpstr>
      <vt:lpstr>Agriculture changes with limited irrigation deliveries</vt:lpstr>
      <vt:lpstr>Winter Barley Benefits</vt:lpstr>
      <vt:lpstr>Winter Barley Issues?</vt:lpstr>
      <vt:lpstr>Grower Needs</vt:lpstr>
      <vt:lpstr>The Romp of Otters </vt:lpstr>
      <vt:lpstr>The Romp of Otters </vt:lpstr>
      <vt:lpstr>PowerPoint Presentation</vt:lpstr>
      <vt:lpstr>PowerPoint Presentation</vt:lpstr>
      <vt:lpstr>A Romp Through Time</vt:lpstr>
      <vt:lpstr>Agronomics</vt:lpstr>
      <vt:lpstr>Micro-malting</vt:lpstr>
      <vt:lpstr>Pilot Malting at OSU</vt:lpstr>
      <vt:lpstr>Admiral joins the Raft</vt:lpstr>
      <vt:lpstr>PowerPoint Presentation</vt:lpstr>
      <vt:lpstr>Pilot Malting at Admiral</vt:lpstr>
      <vt:lpstr>Malting Observations</vt:lpstr>
      <vt:lpstr>PowerPoint Presentation</vt:lpstr>
      <vt:lpstr>Onward!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Hayes, Patrick</dc:creator>
  <cp:lastModifiedBy>Hayes, Patrick</cp:lastModifiedBy>
  <cp:revision>37</cp:revision>
  <dcterms:created xsi:type="dcterms:W3CDTF">2023-04-30T17:19:29Z</dcterms:created>
  <dcterms:modified xsi:type="dcterms:W3CDTF">2023-05-11T14:08:32Z</dcterms:modified>
</cp:coreProperties>
</file>