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1100" r:id="rId2"/>
    <p:sldId id="258" r:id="rId3"/>
    <p:sldId id="282" r:id="rId4"/>
    <p:sldId id="260" r:id="rId5"/>
    <p:sldId id="264" r:id="rId6"/>
    <p:sldId id="265" r:id="rId7"/>
    <p:sldId id="272" r:id="rId8"/>
    <p:sldId id="291" r:id="rId9"/>
    <p:sldId id="268" r:id="rId10"/>
    <p:sldId id="266" r:id="rId11"/>
    <p:sldId id="269" r:id="rId12"/>
    <p:sldId id="270" r:id="rId13"/>
    <p:sldId id="271" r:id="rId14"/>
    <p:sldId id="1111" r:id="rId15"/>
    <p:sldId id="277" r:id="rId16"/>
    <p:sldId id="278" r:id="rId17"/>
    <p:sldId id="279" r:id="rId18"/>
    <p:sldId id="285" r:id="rId19"/>
    <p:sldId id="287" r:id="rId20"/>
    <p:sldId id="293" r:id="rId21"/>
    <p:sldId id="290" r:id="rId22"/>
    <p:sldId id="273" r:id="rId23"/>
    <p:sldId id="274" r:id="rId24"/>
    <p:sldId id="275" r:id="rId25"/>
    <p:sldId id="280" r:id="rId26"/>
    <p:sldId id="1103" r:id="rId27"/>
    <p:sldId id="1094" r:id="rId28"/>
    <p:sldId id="1085" r:id="rId29"/>
    <p:sldId id="1092" r:id="rId30"/>
    <p:sldId id="1089" r:id="rId31"/>
    <p:sldId id="1086" r:id="rId32"/>
    <p:sldId id="1097" r:id="rId33"/>
    <p:sldId id="1093" r:id="rId34"/>
    <p:sldId id="1088" r:id="rId35"/>
    <p:sldId id="1095" r:id="rId36"/>
    <p:sldId id="1096" r:id="rId37"/>
    <p:sldId id="1109" r:id="rId38"/>
    <p:sldId id="1104" r:id="rId39"/>
    <p:sldId id="1110" r:id="rId40"/>
    <p:sldId id="1106" r:id="rId41"/>
    <p:sldId id="1105" r:id="rId42"/>
    <p:sldId id="1107" r:id="rId43"/>
    <p:sldId id="1108" r:id="rId44"/>
    <p:sldId id="1099" r:id="rId45"/>
    <p:sldId id="288" r:id="rId46"/>
    <p:sldId id="1101" r:id="rId47"/>
    <p:sldId id="110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CE7"/>
    <a:srgbClr val="EE8240"/>
    <a:srgbClr val="F1955D"/>
    <a:srgbClr val="F5B48A"/>
    <a:srgbClr val="FFCA47"/>
    <a:srgbClr val="4F7DFF"/>
    <a:srgbClr val="178417"/>
    <a:srgbClr val="FF1818"/>
    <a:srgbClr val="0078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20" autoAdjust="0"/>
    <p:restoredTop sz="89583" autoAdjust="0"/>
  </p:normalViewPr>
  <p:slideViewPr>
    <p:cSldViewPr snapToGrid="0" snapToObjects="1" showGuides="1">
      <p:cViewPr varScale="1">
        <p:scale>
          <a:sx n="94" d="100"/>
          <a:sy n="94" d="100"/>
        </p:scale>
        <p:origin x="108" y="16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D831A-0DE0-4956-9835-246AD7F62735}" type="datetimeFigureOut">
              <a:rPr lang="en-US" smtClean="0"/>
              <a:t>4/13/2023</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FFE27E-2D1F-4928-8A04-E2F9E8DD52A8}" type="slidenum">
              <a:rPr lang="en-US" smtClean="0"/>
              <a:t>‹#›</a:t>
            </a:fld>
            <a:endParaRPr lang="en-US"/>
          </a:p>
        </p:txBody>
      </p:sp>
    </p:spTree>
    <p:extLst>
      <p:ext uri="{BB962C8B-B14F-4D97-AF65-F5344CB8AC3E}">
        <p14:creationId xmlns:p14="http://schemas.microsoft.com/office/powerpoint/2010/main" val="263540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via chat or raise your hand. Happy to answer clarification questions in real time. </a:t>
            </a:r>
          </a:p>
        </p:txBody>
      </p:sp>
      <p:sp>
        <p:nvSpPr>
          <p:cNvPr id="4" name="Slide Number Placeholder 3"/>
          <p:cNvSpPr>
            <a:spLocks noGrp="1"/>
          </p:cNvSpPr>
          <p:nvPr>
            <p:ph type="sldNum" sz="quarter" idx="5"/>
          </p:nvPr>
        </p:nvSpPr>
        <p:spPr/>
        <p:txBody>
          <a:bodyPr/>
          <a:lstStyle/>
          <a:p>
            <a:fld id="{35FFE27E-2D1F-4928-8A04-E2F9E8DD52A8}" type="slidenum">
              <a:rPr lang="en-US" smtClean="0"/>
              <a:t>1</a:t>
            </a:fld>
            <a:endParaRPr lang="en-US"/>
          </a:p>
        </p:txBody>
      </p:sp>
    </p:spTree>
    <p:extLst>
      <p:ext uri="{BB962C8B-B14F-4D97-AF65-F5344CB8AC3E}">
        <p14:creationId xmlns:p14="http://schemas.microsoft.com/office/powerpoint/2010/main" val="258661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Fermentation proceeded as normal, producing beers with similar amounts of alcohol by volume (ABV) and a similar real degree of fermentation (RDF) and associated parameters. Realized bitterness units (IBU) were all within a spread of 1.5 IBU. Both sets of parameters showed less variance than in previous studies using similar beers brewed at the Deschutes Brewery[8] and with comparable equipment at Oregon State University.[10] The beers showed some spread in final pH but compared to the fermentation start, the total drop was similar (0.95 − 1.20 pH units). Diacetyl (2,3-butanedione) levels showed some variation, but even the highest value of 17</a:t>
            </a:r>
            <a:r>
              <a:rPr lang="el-GR" sz="1200" kern="1200" dirty="0">
                <a:solidFill>
                  <a:schemeClr val="tx1"/>
                </a:solidFill>
                <a:effectLst/>
                <a:latin typeface="+mn-lt"/>
                <a:ea typeface="+mn-ea"/>
                <a:cs typeface="+mn-cs"/>
              </a:rPr>
              <a:t>μ</a:t>
            </a:r>
            <a:r>
              <a:rPr lang="en-US" sz="1200" kern="1200" dirty="0">
                <a:solidFill>
                  <a:schemeClr val="tx1"/>
                </a:solidFill>
                <a:effectLst/>
                <a:latin typeface="+mn-lt"/>
                <a:ea typeface="+mn-ea"/>
                <a:cs typeface="+mn-cs"/>
              </a:rPr>
              <a:t>g/l (DH150115) was at the lowest threshold value reported in the literature. </a:t>
            </a:r>
            <a:endParaRPr lang="en-US" dirty="0"/>
          </a:p>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11</a:t>
            </a:fld>
            <a:endParaRPr lang="en-US"/>
          </a:p>
        </p:txBody>
      </p:sp>
    </p:spTree>
    <p:extLst>
      <p:ext uri="{BB962C8B-B14F-4D97-AF65-F5344CB8AC3E}">
        <p14:creationId xmlns:p14="http://schemas.microsoft.com/office/powerpoint/2010/main" val="1401117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DH150115 </a:t>
            </a:r>
          </a:p>
        </p:txBody>
      </p:sp>
      <p:sp>
        <p:nvSpPr>
          <p:cNvPr id="4" name="Slide Number Placeholder 3"/>
          <p:cNvSpPr>
            <a:spLocks noGrp="1"/>
          </p:cNvSpPr>
          <p:nvPr>
            <p:ph type="sldNum" sz="quarter" idx="5"/>
          </p:nvPr>
        </p:nvSpPr>
        <p:spPr/>
        <p:txBody>
          <a:bodyPr/>
          <a:lstStyle/>
          <a:p>
            <a:fld id="{35FFE27E-2D1F-4928-8A04-E2F9E8DD52A8}" type="slidenum">
              <a:rPr lang="en-US" smtClean="0"/>
              <a:t>12</a:t>
            </a:fld>
            <a:endParaRPr lang="en-US"/>
          </a:p>
        </p:txBody>
      </p:sp>
    </p:spTree>
    <p:extLst>
      <p:ext uri="{BB962C8B-B14F-4D97-AF65-F5344CB8AC3E}">
        <p14:creationId xmlns:p14="http://schemas.microsoft.com/office/powerpoint/2010/main" val="1824978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loose trends from hot steep:</a:t>
            </a:r>
          </a:p>
          <a:p>
            <a:pPr marL="171450" indent="-171450">
              <a:buFont typeface="Arial" panose="020B0604020202020204" pitchFamily="34" charset="0"/>
              <a:buChar char="•"/>
            </a:pPr>
            <a:r>
              <a:rPr lang="en-US" dirty="0"/>
              <a:t>010 and </a:t>
            </a:r>
            <a:r>
              <a:rPr lang="en-US" dirty="0" err="1"/>
              <a:t>Wintmalt</a:t>
            </a:r>
            <a:r>
              <a:rPr lang="en-US" dirty="0"/>
              <a:t> stayed close to each other but </a:t>
            </a:r>
            <a:r>
              <a:rPr lang="en-US" dirty="0" err="1"/>
              <a:t>Wintmalt</a:t>
            </a:r>
            <a:r>
              <a:rPr lang="en-US" dirty="0"/>
              <a:t> moved right to the middle</a:t>
            </a:r>
          </a:p>
          <a:p>
            <a:pPr marL="171450" indent="-171450">
              <a:buFont typeface="Arial" panose="020B0604020202020204" pitchFamily="34" charset="0"/>
              <a:buChar char="•"/>
            </a:pPr>
            <a:r>
              <a:rPr lang="en-US" dirty="0"/>
              <a:t>515 and 115 didn’t group with each other in Hot Steep but moved to each other in beer. However, they stayed with sweet bread and bread respectively. </a:t>
            </a:r>
          </a:p>
        </p:txBody>
      </p:sp>
      <p:sp>
        <p:nvSpPr>
          <p:cNvPr id="4" name="Slide Number Placeholder 3"/>
          <p:cNvSpPr>
            <a:spLocks noGrp="1"/>
          </p:cNvSpPr>
          <p:nvPr>
            <p:ph type="sldNum" sz="quarter" idx="5"/>
          </p:nvPr>
        </p:nvSpPr>
        <p:spPr/>
        <p:txBody>
          <a:bodyPr/>
          <a:lstStyle/>
          <a:p>
            <a:fld id="{0131D8DC-9C94-D947-91B8-43D11DF79773}" type="slidenum">
              <a:rPr lang="en-US" smtClean="0"/>
              <a:t>13</a:t>
            </a:fld>
            <a:endParaRPr lang="en-US"/>
          </a:p>
        </p:txBody>
      </p:sp>
    </p:spTree>
    <p:extLst>
      <p:ext uri="{BB962C8B-B14F-4D97-AF65-F5344CB8AC3E}">
        <p14:creationId xmlns:p14="http://schemas.microsoft.com/office/powerpoint/2010/main" val="65906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 of allele calls on 5H ‘115 </a:t>
            </a:r>
          </a:p>
          <a:p>
            <a:r>
              <a:rPr lang="en-US" dirty="0"/>
              <a:t>Sayre-Chavez et al. spring population (Oregon Promise) different malts and beers. </a:t>
            </a:r>
          </a:p>
          <a:p>
            <a:endParaRPr lang="en-US" dirty="0"/>
          </a:p>
          <a:p>
            <a:r>
              <a:rPr lang="en-US" dirty="0"/>
              <a:t>Minor QTL for honey and toasted on 3H; ‘515 mapped with sweet bread in steeps and beers. </a:t>
            </a:r>
          </a:p>
        </p:txBody>
      </p:sp>
      <p:sp>
        <p:nvSpPr>
          <p:cNvPr id="4" name="Slide Number Placeholder 3"/>
          <p:cNvSpPr>
            <a:spLocks noGrp="1"/>
          </p:cNvSpPr>
          <p:nvPr>
            <p:ph type="sldNum" sz="quarter" idx="5"/>
          </p:nvPr>
        </p:nvSpPr>
        <p:spPr/>
        <p:txBody>
          <a:bodyPr/>
          <a:lstStyle/>
          <a:p>
            <a:fld id="{35FFE27E-2D1F-4928-8A04-E2F9E8DD52A8}" type="slidenum">
              <a:rPr lang="en-US" smtClean="0"/>
              <a:t>14</a:t>
            </a:fld>
            <a:endParaRPr lang="en-US"/>
          </a:p>
        </p:txBody>
      </p:sp>
    </p:spTree>
    <p:extLst>
      <p:ext uri="{BB962C8B-B14F-4D97-AF65-F5344CB8AC3E}">
        <p14:creationId xmlns:p14="http://schemas.microsoft.com/office/powerpoint/2010/main" val="2233150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15</a:t>
            </a:fld>
            <a:endParaRPr lang="en-US"/>
          </a:p>
        </p:txBody>
      </p:sp>
    </p:spTree>
    <p:extLst>
      <p:ext uri="{BB962C8B-B14F-4D97-AF65-F5344CB8AC3E}">
        <p14:creationId xmlns:p14="http://schemas.microsoft.com/office/powerpoint/2010/main" val="357081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16</a:t>
            </a:fld>
            <a:endParaRPr lang="en-US"/>
          </a:p>
        </p:txBody>
      </p:sp>
    </p:spTree>
    <p:extLst>
      <p:ext uri="{BB962C8B-B14F-4D97-AF65-F5344CB8AC3E}">
        <p14:creationId xmlns:p14="http://schemas.microsoft.com/office/powerpoint/2010/main" val="110961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between OSU Barley Project, Admiral Maltings, and Seismic Brewing</a:t>
            </a:r>
          </a:p>
          <a:p>
            <a:endParaRPr lang="en-US" dirty="0"/>
          </a:p>
          <a:p>
            <a:r>
              <a:rPr lang="en-US" dirty="0"/>
              <a:t>Floor malting found to produce chemically different malt from pneumatic system.</a:t>
            </a:r>
          </a:p>
        </p:txBody>
      </p:sp>
      <p:sp>
        <p:nvSpPr>
          <p:cNvPr id="4" name="Slide Number Placeholder 3"/>
          <p:cNvSpPr>
            <a:spLocks noGrp="1"/>
          </p:cNvSpPr>
          <p:nvPr>
            <p:ph type="sldNum" sz="quarter" idx="5"/>
          </p:nvPr>
        </p:nvSpPr>
        <p:spPr/>
        <p:txBody>
          <a:bodyPr/>
          <a:lstStyle/>
          <a:p>
            <a:fld id="{0131D8DC-9C94-D947-91B8-43D11DF79773}" type="slidenum">
              <a:rPr lang="en-US" smtClean="0"/>
              <a:t>17</a:t>
            </a:fld>
            <a:endParaRPr lang="en-US"/>
          </a:p>
        </p:txBody>
      </p:sp>
    </p:spTree>
    <p:extLst>
      <p:ext uri="{BB962C8B-B14F-4D97-AF65-F5344CB8AC3E}">
        <p14:creationId xmlns:p14="http://schemas.microsoft.com/office/powerpoint/2010/main" val="591291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between OSU Barley Project, Admiral Maltings, and Seismic Brewing</a:t>
            </a:r>
          </a:p>
          <a:p>
            <a:endParaRPr lang="en-US" dirty="0"/>
          </a:p>
          <a:p>
            <a:r>
              <a:rPr lang="en-US" dirty="0"/>
              <a:t>Floor malting found to produce chemically different malt from pneumatic system.</a:t>
            </a:r>
          </a:p>
        </p:txBody>
      </p:sp>
      <p:sp>
        <p:nvSpPr>
          <p:cNvPr id="4" name="Slide Number Placeholder 3"/>
          <p:cNvSpPr>
            <a:spLocks noGrp="1"/>
          </p:cNvSpPr>
          <p:nvPr>
            <p:ph type="sldNum" sz="quarter" idx="5"/>
          </p:nvPr>
        </p:nvSpPr>
        <p:spPr/>
        <p:txBody>
          <a:bodyPr/>
          <a:lstStyle/>
          <a:p>
            <a:fld id="{0131D8DC-9C94-D947-91B8-43D11DF79773}" type="slidenum">
              <a:rPr lang="en-US" smtClean="0"/>
              <a:t>18</a:t>
            </a:fld>
            <a:endParaRPr lang="en-US"/>
          </a:p>
        </p:txBody>
      </p:sp>
    </p:spTree>
    <p:extLst>
      <p:ext uri="{BB962C8B-B14F-4D97-AF65-F5344CB8AC3E}">
        <p14:creationId xmlns:p14="http://schemas.microsoft.com/office/powerpoint/2010/main" val="1514075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Drought and potatoes? Not unlike the San Luis valley</a:t>
            </a:r>
          </a:p>
          <a:p>
            <a:endParaRPr lang="en-US" dirty="0"/>
          </a:p>
          <a:p>
            <a:r>
              <a:rPr lang="en-US" dirty="0"/>
              <a:t>Drought map is 2023, sad to see with so much winter rain. </a:t>
            </a:r>
          </a:p>
        </p:txBody>
      </p:sp>
      <p:sp>
        <p:nvSpPr>
          <p:cNvPr id="4" name="Slide Number Placeholder 3"/>
          <p:cNvSpPr>
            <a:spLocks noGrp="1"/>
          </p:cNvSpPr>
          <p:nvPr>
            <p:ph type="sldNum" sz="quarter" idx="5"/>
          </p:nvPr>
        </p:nvSpPr>
        <p:spPr/>
        <p:txBody>
          <a:bodyPr/>
          <a:lstStyle/>
          <a:p>
            <a:fld id="{0131D8DC-9C94-D947-91B8-43D11DF79773}" type="slidenum">
              <a:rPr lang="en-US" smtClean="0"/>
              <a:t>19</a:t>
            </a:fld>
            <a:endParaRPr lang="en-US"/>
          </a:p>
        </p:txBody>
      </p:sp>
    </p:spTree>
    <p:extLst>
      <p:ext uri="{BB962C8B-B14F-4D97-AF65-F5344CB8AC3E}">
        <p14:creationId xmlns:p14="http://schemas.microsoft.com/office/powerpoint/2010/main" val="2851066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Copeland, winter flooded, spring irrigated. </a:t>
            </a:r>
          </a:p>
          <a:p>
            <a:r>
              <a:rPr lang="en-US" dirty="0"/>
              <a:t>DH142010, supplemental irrigation available but none provided. </a:t>
            </a:r>
          </a:p>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20</a:t>
            </a:fld>
            <a:endParaRPr lang="en-US"/>
          </a:p>
        </p:txBody>
      </p:sp>
    </p:spTree>
    <p:extLst>
      <p:ext uri="{BB962C8B-B14F-4D97-AF65-F5344CB8AC3E}">
        <p14:creationId xmlns:p14="http://schemas.microsoft.com/office/powerpoint/2010/main" val="166354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FE27E-2D1F-4928-8A04-E2F9E8DD52A8}" type="slidenum">
              <a:rPr lang="en-US" smtClean="0"/>
              <a:t>2</a:t>
            </a:fld>
            <a:endParaRPr lang="en-US"/>
          </a:p>
        </p:txBody>
      </p:sp>
    </p:spTree>
    <p:extLst>
      <p:ext uri="{BB962C8B-B14F-4D97-AF65-F5344CB8AC3E}">
        <p14:creationId xmlns:p14="http://schemas.microsoft.com/office/powerpoint/2010/main" val="2683449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steep out moisture may have driven protein modification</a:t>
            </a:r>
          </a:p>
        </p:txBody>
      </p:sp>
      <p:sp>
        <p:nvSpPr>
          <p:cNvPr id="4" name="Slide Number Placeholder 3"/>
          <p:cNvSpPr>
            <a:spLocks noGrp="1"/>
          </p:cNvSpPr>
          <p:nvPr>
            <p:ph type="sldNum" sz="quarter" idx="5"/>
          </p:nvPr>
        </p:nvSpPr>
        <p:spPr/>
        <p:txBody>
          <a:bodyPr/>
          <a:lstStyle/>
          <a:p>
            <a:fld id="{0131D8DC-9C94-D947-91B8-43D11DF79773}" type="slidenum">
              <a:rPr lang="en-US" smtClean="0"/>
              <a:t>21</a:t>
            </a:fld>
            <a:endParaRPr lang="en-US"/>
          </a:p>
        </p:txBody>
      </p:sp>
    </p:spTree>
    <p:extLst>
      <p:ext uri="{BB962C8B-B14F-4D97-AF65-F5344CB8AC3E}">
        <p14:creationId xmlns:p14="http://schemas.microsoft.com/office/powerpoint/2010/main" val="3766937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22</a:t>
            </a:fld>
            <a:endParaRPr lang="en-US"/>
          </a:p>
        </p:txBody>
      </p:sp>
    </p:spTree>
    <p:extLst>
      <p:ext uri="{BB962C8B-B14F-4D97-AF65-F5344CB8AC3E}">
        <p14:creationId xmlns:p14="http://schemas.microsoft.com/office/powerpoint/2010/main" val="1031382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Nutty closest to significant (p = .1161)</a:t>
            </a:r>
          </a:p>
        </p:txBody>
      </p:sp>
      <p:sp>
        <p:nvSpPr>
          <p:cNvPr id="4" name="Slide Number Placeholder 3"/>
          <p:cNvSpPr>
            <a:spLocks noGrp="1"/>
          </p:cNvSpPr>
          <p:nvPr>
            <p:ph type="sldNum" sz="quarter" idx="5"/>
          </p:nvPr>
        </p:nvSpPr>
        <p:spPr/>
        <p:txBody>
          <a:bodyPr/>
          <a:lstStyle/>
          <a:p>
            <a:fld id="{0131D8DC-9C94-D947-91B8-43D11DF79773}" type="slidenum">
              <a:rPr lang="en-US" smtClean="0"/>
              <a:t>23</a:t>
            </a:fld>
            <a:endParaRPr lang="en-US"/>
          </a:p>
        </p:txBody>
      </p:sp>
    </p:spTree>
    <p:extLst>
      <p:ext uri="{BB962C8B-B14F-4D97-AF65-F5344CB8AC3E}">
        <p14:creationId xmlns:p14="http://schemas.microsoft.com/office/powerpoint/2010/main" val="1105063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panel was able to differentiate between different malts made with the experimental genotype. This is not too surprising, but a good indicator that the panel is strong. </a:t>
            </a:r>
          </a:p>
          <a:p>
            <a:r>
              <a:rPr lang="en-US" sz="1200" b="0" i="0" kern="1200" dirty="0">
                <a:solidFill>
                  <a:schemeClr val="tx1"/>
                </a:solidFill>
                <a:effectLst/>
                <a:latin typeface="+mn-lt"/>
                <a:ea typeface="+mn-ea"/>
                <a:cs typeface="+mn-cs"/>
              </a:rPr>
              <a:t>The panel was unable to differentiate between similar malts made with the different varieties. </a:t>
            </a:r>
          </a:p>
          <a:p>
            <a:r>
              <a:rPr lang="en-US" sz="1200" b="0" i="0" kern="1200" dirty="0">
                <a:solidFill>
                  <a:schemeClr val="tx1"/>
                </a:solidFill>
                <a:effectLst/>
                <a:latin typeface="+mn-lt"/>
                <a:ea typeface="+mn-ea"/>
                <a:cs typeface="+mn-cs"/>
              </a:rPr>
              <a:t>The beers produced from the two malts were similar but did have detectable differences. While butter was one of two significant descriptors, the actual VDK #s were only 5ppb apart and DH142010, which scored hire in sensory, was actually the lower of the two in VDK. This indicates that there are other drivers of this flavor in these beers. </a:t>
            </a:r>
          </a:p>
          <a:p>
            <a:r>
              <a:rPr lang="en-US" sz="1200" b="0" i="0" kern="1200" dirty="0">
                <a:solidFill>
                  <a:schemeClr val="tx1"/>
                </a:solidFill>
                <a:effectLst/>
                <a:latin typeface="+mn-lt"/>
                <a:ea typeface="+mn-ea"/>
                <a:cs typeface="+mn-cs"/>
              </a:rPr>
              <a:t>There was not a significant preference between the two beers: 16 preferred the CDC Copeland, while 10 preferred the DH142010. At that response rate, that difference is not significant over random chance. </a:t>
            </a:r>
          </a:p>
          <a:p>
            <a:endParaRPr lang="en-US" dirty="0"/>
          </a:p>
        </p:txBody>
      </p:sp>
      <p:sp>
        <p:nvSpPr>
          <p:cNvPr id="4" name="Slide Number Placeholder 3"/>
          <p:cNvSpPr>
            <a:spLocks noGrp="1"/>
          </p:cNvSpPr>
          <p:nvPr>
            <p:ph type="sldNum" sz="quarter" idx="5"/>
          </p:nvPr>
        </p:nvSpPr>
        <p:spPr/>
        <p:txBody>
          <a:bodyPr/>
          <a:lstStyle/>
          <a:p>
            <a:fld id="{35FFE27E-2D1F-4928-8A04-E2F9E8DD52A8}" type="slidenum">
              <a:rPr lang="en-US" smtClean="0"/>
              <a:t>24</a:t>
            </a:fld>
            <a:endParaRPr lang="en-US"/>
          </a:p>
        </p:txBody>
      </p:sp>
    </p:spTree>
    <p:extLst>
      <p:ext uri="{BB962C8B-B14F-4D97-AF65-F5344CB8AC3E}">
        <p14:creationId xmlns:p14="http://schemas.microsoft.com/office/powerpoint/2010/main" val="3434524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25</a:t>
            </a:fld>
            <a:endParaRPr lang="en-US"/>
          </a:p>
        </p:txBody>
      </p:sp>
    </p:spTree>
    <p:extLst>
      <p:ext uri="{BB962C8B-B14F-4D97-AF65-F5344CB8AC3E}">
        <p14:creationId xmlns:p14="http://schemas.microsoft.com/office/powerpoint/2010/main" val="211583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26</a:t>
            </a:fld>
            <a:endParaRPr lang="en-US"/>
          </a:p>
        </p:txBody>
      </p:sp>
    </p:spTree>
    <p:extLst>
      <p:ext uri="{BB962C8B-B14F-4D97-AF65-F5344CB8AC3E}">
        <p14:creationId xmlns:p14="http://schemas.microsoft.com/office/powerpoint/2010/main" val="1316485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35FFE27E-2D1F-4928-8A04-E2F9E8DD52A8}" type="slidenum">
              <a:rPr lang="en-US" smtClean="0"/>
              <a:t>27</a:t>
            </a:fld>
            <a:endParaRPr lang="en-US"/>
          </a:p>
        </p:txBody>
      </p:sp>
    </p:spTree>
    <p:extLst>
      <p:ext uri="{BB962C8B-B14F-4D97-AF65-F5344CB8AC3E}">
        <p14:creationId xmlns:p14="http://schemas.microsoft.com/office/powerpoint/2010/main" val="1368529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35FFE27E-2D1F-4928-8A04-E2F9E8DD52A8}" type="slidenum">
              <a:rPr lang="en-US" smtClean="0"/>
              <a:t>28</a:t>
            </a:fld>
            <a:endParaRPr lang="en-US"/>
          </a:p>
        </p:txBody>
      </p:sp>
    </p:spTree>
    <p:extLst>
      <p:ext uri="{BB962C8B-B14F-4D97-AF65-F5344CB8AC3E}">
        <p14:creationId xmlns:p14="http://schemas.microsoft.com/office/powerpoint/2010/main" val="1373200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Water sensitivity a major driver in developing malting protocols. </a:t>
            </a:r>
          </a:p>
          <a:p>
            <a:r>
              <a:rPr lang="en-US" dirty="0"/>
              <a:t>Steep moisture control challenging in the malt house.</a:t>
            </a:r>
          </a:p>
          <a:p>
            <a:endParaRPr lang="en-US" dirty="0"/>
          </a:p>
          <a:p>
            <a:r>
              <a:rPr lang="en-US" dirty="0"/>
              <a:t>Lightning known to be problematic, but only most severe in Corvallis. </a:t>
            </a:r>
          </a:p>
        </p:txBody>
      </p:sp>
      <p:sp>
        <p:nvSpPr>
          <p:cNvPr id="4" name="Foliennummernplatzhalter 3"/>
          <p:cNvSpPr>
            <a:spLocks noGrp="1"/>
          </p:cNvSpPr>
          <p:nvPr>
            <p:ph type="sldNum" sz="quarter" idx="5"/>
          </p:nvPr>
        </p:nvSpPr>
        <p:spPr/>
        <p:txBody>
          <a:bodyPr/>
          <a:lstStyle/>
          <a:p>
            <a:fld id="{35FFE27E-2D1F-4928-8A04-E2F9E8DD52A8}" type="slidenum">
              <a:rPr lang="en-US" smtClean="0"/>
              <a:t>29</a:t>
            </a:fld>
            <a:endParaRPr lang="en-US"/>
          </a:p>
        </p:txBody>
      </p:sp>
    </p:spTree>
    <p:extLst>
      <p:ext uri="{BB962C8B-B14F-4D97-AF65-F5344CB8AC3E}">
        <p14:creationId xmlns:p14="http://schemas.microsoft.com/office/powerpoint/2010/main" val="3217980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BG – hydration. </a:t>
            </a:r>
          </a:p>
        </p:txBody>
      </p:sp>
      <p:sp>
        <p:nvSpPr>
          <p:cNvPr id="4" name="Foliennummernplatzhalter 3"/>
          <p:cNvSpPr>
            <a:spLocks noGrp="1"/>
          </p:cNvSpPr>
          <p:nvPr>
            <p:ph type="sldNum" sz="quarter" idx="5"/>
          </p:nvPr>
        </p:nvSpPr>
        <p:spPr/>
        <p:txBody>
          <a:bodyPr/>
          <a:lstStyle/>
          <a:p>
            <a:fld id="{35FFE27E-2D1F-4928-8A04-E2F9E8DD52A8}" type="slidenum">
              <a:rPr lang="en-US" smtClean="0"/>
              <a:t>30</a:t>
            </a:fld>
            <a:endParaRPr lang="en-US"/>
          </a:p>
        </p:txBody>
      </p:sp>
    </p:spTree>
    <p:extLst>
      <p:ext uri="{BB962C8B-B14F-4D97-AF65-F5344CB8AC3E}">
        <p14:creationId xmlns:p14="http://schemas.microsoft.com/office/powerpoint/2010/main" val="155070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others… Li et al. </a:t>
            </a:r>
          </a:p>
          <a:p>
            <a:r>
              <a:rPr lang="en-US" dirty="0"/>
              <a:t>Herb et al set the stage. Follow up studies designed to verify, understand, and help put results in perspective.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Bells, Deschutes, Firestone Walker, New Glarus, Russian River, Sierra Nevada, and Summit. </a:t>
            </a:r>
          </a:p>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3</a:t>
            </a:fld>
            <a:endParaRPr lang="en-US"/>
          </a:p>
        </p:txBody>
      </p:sp>
    </p:spTree>
    <p:extLst>
      <p:ext uri="{BB962C8B-B14F-4D97-AF65-F5344CB8AC3E}">
        <p14:creationId xmlns:p14="http://schemas.microsoft.com/office/powerpoint/2010/main" val="3130527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Thunder takes up water quickly, hard to manage steep out moisture. Targeted very low final steep out, but still saw high modification. 963 the opposite, very slow uptake and hard to modify. Targeted high steep out and had to spray multiple times during germ to achieve targets. </a:t>
            </a:r>
          </a:p>
          <a:p>
            <a:endParaRPr lang="en-US" dirty="0"/>
          </a:p>
        </p:txBody>
      </p:sp>
      <p:sp>
        <p:nvSpPr>
          <p:cNvPr id="4" name="Foliennummernplatzhalter 3"/>
          <p:cNvSpPr>
            <a:spLocks noGrp="1"/>
          </p:cNvSpPr>
          <p:nvPr>
            <p:ph type="sldNum" sz="quarter" idx="5"/>
          </p:nvPr>
        </p:nvSpPr>
        <p:spPr/>
        <p:txBody>
          <a:bodyPr/>
          <a:lstStyle/>
          <a:p>
            <a:fld id="{35FFE27E-2D1F-4928-8A04-E2F9E8DD52A8}" type="slidenum">
              <a:rPr lang="en-US" smtClean="0"/>
              <a:t>31</a:t>
            </a:fld>
            <a:endParaRPr lang="en-US"/>
          </a:p>
        </p:txBody>
      </p:sp>
    </p:spTree>
    <p:extLst>
      <p:ext uri="{BB962C8B-B14F-4D97-AF65-F5344CB8AC3E}">
        <p14:creationId xmlns:p14="http://schemas.microsoft.com/office/powerpoint/2010/main" val="2659835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mn-lt"/>
                <a:ea typeface="+mn-ea"/>
                <a:cs typeface="+mn-cs"/>
              </a:rPr>
              <a:t>Figure 2: Principal component analysis of malt quality results. The first three principal components explained 91.64% of the variance. Figure 2a shows PC1 and 2 and figure 2b shows PC1 and 3.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Thunder – a widely planted winter variety yet craps out in high rainfall environments. </a:t>
            </a:r>
            <a:endParaRPr lang="en-US" sz="1200" kern="1200" dirty="0">
              <a:solidFill>
                <a:schemeClr val="tx1"/>
              </a:solidFill>
              <a:effectLst/>
              <a:latin typeface="+mn-lt"/>
              <a:ea typeface="+mn-ea"/>
              <a:cs typeface="+mn-cs"/>
            </a:endParaRPr>
          </a:p>
          <a:p>
            <a:endParaRPr lang="en-US" dirty="0"/>
          </a:p>
        </p:txBody>
      </p:sp>
      <p:sp>
        <p:nvSpPr>
          <p:cNvPr id="4" name="Foliennummernplatzhalter 3"/>
          <p:cNvSpPr>
            <a:spLocks noGrp="1"/>
          </p:cNvSpPr>
          <p:nvPr>
            <p:ph type="sldNum" sz="quarter" idx="5"/>
          </p:nvPr>
        </p:nvSpPr>
        <p:spPr/>
        <p:txBody>
          <a:bodyPr/>
          <a:lstStyle/>
          <a:p>
            <a:fld id="{35FFE27E-2D1F-4928-8A04-E2F9E8DD52A8}" type="slidenum">
              <a:rPr lang="en-US" smtClean="0"/>
              <a:t>32</a:t>
            </a:fld>
            <a:endParaRPr lang="en-US"/>
          </a:p>
        </p:txBody>
      </p:sp>
    </p:spTree>
    <p:extLst>
      <p:ext uri="{BB962C8B-B14F-4D97-AF65-F5344CB8AC3E}">
        <p14:creationId xmlns:p14="http://schemas.microsoft.com/office/powerpoint/2010/main" val="2055736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 treatment – same application at planting in Fall; N2 received an application at heading.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All-malt score is a tool developed by the USDA-ARA CCRU.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2: Principal component analysis of malt quality parameters. PCA loadings for PC1 and PC2 (a) and PCA scores separated by barley line (b), location (c) and N treatment (d). AA- alpha amylase; BG- beta glucan; CL- clarity; CO- color; DP- diastatic power; FAN- free amino nitrogen; FGDB- malt extract (fine grind dry basis); FR- friability; GP- grain protein; MP- malt protein; SP- soluble protein; ST- ratio of soluble to total protein.</a:t>
            </a:r>
          </a:p>
          <a:p>
            <a:endParaRPr lang="en-US" dirty="0"/>
          </a:p>
        </p:txBody>
      </p:sp>
      <p:sp>
        <p:nvSpPr>
          <p:cNvPr id="4" name="Foliennummernplatzhalter 3"/>
          <p:cNvSpPr>
            <a:spLocks noGrp="1"/>
          </p:cNvSpPr>
          <p:nvPr>
            <p:ph type="sldNum" sz="quarter" idx="5"/>
          </p:nvPr>
        </p:nvSpPr>
        <p:spPr/>
        <p:txBody>
          <a:bodyPr/>
          <a:lstStyle/>
          <a:p>
            <a:fld id="{35FFE27E-2D1F-4928-8A04-E2F9E8DD52A8}" type="slidenum">
              <a:rPr lang="en-US" smtClean="0"/>
              <a:t>33</a:t>
            </a:fld>
            <a:endParaRPr lang="en-US"/>
          </a:p>
        </p:txBody>
      </p:sp>
    </p:spTree>
    <p:extLst>
      <p:ext uri="{BB962C8B-B14F-4D97-AF65-F5344CB8AC3E}">
        <p14:creationId xmlns:p14="http://schemas.microsoft.com/office/powerpoint/2010/main" val="1714244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35FFE27E-2D1F-4928-8A04-E2F9E8DD52A8}" type="slidenum">
              <a:rPr lang="en-US" smtClean="0"/>
              <a:t>34</a:t>
            </a:fld>
            <a:endParaRPr lang="en-US"/>
          </a:p>
        </p:txBody>
      </p:sp>
    </p:spTree>
    <p:extLst>
      <p:ext uri="{BB962C8B-B14F-4D97-AF65-F5344CB8AC3E}">
        <p14:creationId xmlns:p14="http://schemas.microsoft.com/office/powerpoint/2010/main" val="3163008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TH-TUL &amp; TH-PEN plot with bread, the only significantly different descriptor. </a:t>
            </a:r>
          </a:p>
          <a:p>
            <a:endParaRPr lang="en-US" dirty="0"/>
          </a:p>
          <a:p>
            <a:r>
              <a:rPr lang="en-US" dirty="0"/>
              <a:t>All TUL samples has no WS and plotted on lower half of plot. </a:t>
            </a:r>
          </a:p>
          <a:p>
            <a:endParaRPr lang="en-US" dirty="0"/>
          </a:p>
          <a:p>
            <a:r>
              <a:rPr lang="en-US" dirty="0"/>
              <a:t>USE table from chapter 3.</a:t>
            </a:r>
          </a:p>
          <a:p>
            <a:endParaRPr lang="en-US" dirty="0"/>
          </a:p>
          <a:p>
            <a:r>
              <a:rPr lang="en-US" dirty="0"/>
              <a:t>Non-significant descriptors. Worth mentioning given the sample size. More reps – better resolution?</a:t>
            </a:r>
          </a:p>
          <a:p>
            <a:endParaRPr lang="en-US" dirty="0"/>
          </a:p>
          <a:p>
            <a:r>
              <a:rPr lang="en-US" dirty="0"/>
              <a:t>TH TUL and TH PEN the highest and 3rd highest FAN</a:t>
            </a:r>
          </a:p>
        </p:txBody>
      </p:sp>
      <p:sp>
        <p:nvSpPr>
          <p:cNvPr id="4" name="Foliennummernplatzhalter 3"/>
          <p:cNvSpPr>
            <a:spLocks noGrp="1"/>
          </p:cNvSpPr>
          <p:nvPr>
            <p:ph type="sldNum" sz="quarter" idx="5"/>
          </p:nvPr>
        </p:nvSpPr>
        <p:spPr/>
        <p:txBody>
          <a:bodyPr/>
          <a:lstStyle/>
          <a:p>
            <a:fld id="{35FFE27E-2D1F-4928-8A04-E2F9E8DD52A8}" type="slidenum">
              <a:rPr lang="en-US" smtClean="0"/>
              <a:t>35</a:t>
            </a:fld>
            <a:endParaRPr lang="en-US"/>
          </a:p>
        </p:txBody>
      </p:sp>
    </p:spTree>
    <p:extLst>
      <p:ext uri="{BB962C8B-B14F-4D97-AF65-F5344CB8AC3E}">
        <p14:creationId xmlns:p14="http://schemas.microsoft.com/office/powerpoint/2010/main" val="3694708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Highlight </a:t>
            </a:r>
          </a:p>
        </p:txBody>
      </p:sp>
      <p:sp>
        <p:nvSpPr>
          <p:cNvPr id="4" name="Foliennummernplatzhalter 3"/>
          <p:cNvSpPr>
            <a:spLocks noGrp="1"/>
          </p:cNvSpPr>
          <p:nvPr>
            <p:ph type="sldNum" sz="quarter" idx="5"/>
          </p:nvPr>
        </p:nvSpPr>
        <p:spPr/>
        <p:txBody>
          <a:bodyPr/>
          <a:lstStyle/>
          <a:p>
            <a:fld id="{35FFE27E-2D1F-4928-8A04-E2F9E8DD52A8}" type="slidenum">
              <a:rPr lang="en-US" smtClean="0"/>
              <a:t>36</a:t>
            </a:fld>
            <a:endParaRPr lang="en-US"/>
          </a:p>
        </p:txBody>
      </p:sp>
    </p:spTree>
    <p:extLst>
      <p:ext uri="{BB962C8B-B14F-4D97-AF65-F5344CB8AC3E}">
        <p14:creationId xmlns:p14="http://schemas.microsoft.com/office/powerpoint/2010/main" val="84707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37</a:t>
            </a:fld>
            <a:endParaRPr lang="en-US"/>
          </a:p>
        </p:txBody>
      </p:sp>
    </p:spTree>
    <p:extLst>
      <p:ext uri="{BB962C8B-B14F-4D97-AF65-F5344CB8AC3E}">
        <p14:creationId xmlns:p14="http://schemas.microsoft.com/office/powerpoint/2010/main" val="2253359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38</a:t>
            </a:fld>
            <a:endParaRPr lang="en-US"/>
          </a:p>
        </p:txBody>
      </p:sp>
    </p:spTree>
    <p:extLst>
      <p:ext uri="{BB962C8B-B14F-4D97-AF65-F5344CB8AC3E}">
        <p14:creationId xmlns:p14="http://schemas.microsoft.com/office/powerpoint/2010/main" val="797126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Tulelake</a:t>
            </a:r>
            <a:r>
              <a:rPr lang="en-US" dirty="0"/>
              <a:t> 2020 – </a:t>
            </a:r>
            <a:r>
              <a:rPr lang="en-US" dirty="0" err="1"/>
              <a:t>Lontra</a:t>
            </a:r>
            <a:r>
              <a:rPr lang="en-US" dirty="0"/>
              <a:t> not significant from Thunder. Stable across years. Not the best yielder but will do it year over year. </a:t>
            </a:r>
          </a:p>
        </p:txBody>
      </p:sp>
      <p:sp>
        <p:nvSpPr>
          <p:cNvPr id="4" name="Slide Number Placeholder 3"/>
          <p:cNvSpPr>
            <a:spLocks noGrp="1"/>
          </p:cNvSpPr>
          <p:nvPr>
            <p:ph type="sldNum" sz="quarter" idx="5"/>
          </p:nvPr>
        </p:nvSpPr>
        <p:spPr/>
        <p:txBody>
          <a:bodyPr/>
          <a:lstStyle/>
          <a:p>
            <a:fld id="{0131D8DC-9C94-D947-91B8-43D11DF79773}" type="slidenum">
              <a:rPr lang="en-US" smtClean="0"/>
              <a:t>39</a:t>
            </a:fld>
            <a:endParaRPr lang="en-US"/>
          </a:p>
        </p:txBody>
      </p:sp>
    </p:spTree>
    <p:extLst>
      <p:ext uri="{BB962C8B-B14F-4D97-AF65-F5344CB8AC3E}">
        <p14:creationId xmlns:p14="http://schemas.microsoft.com/office/powerpoint/2010/main" val="3890066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Scald is a fun one to look at as it is one of the major contemporary deficiencies of Maris Otter. </a:t>
            </a:r>
          </a:p>
        </p:txBody>
      </p:sp>
      <p:sp>
        <p:nvSpPr>
          <p:cNvPr id="4" name="Slide Number Placeholder 3"/>
          <p:cNvSpPr>
            <a:spLocks noGrp="1"/>
          </p:cNvSpPr>
          <p:nvPr>
            <p:ph type="sldNum" sz="quarter" idx="5"/>
          </p:nvPr>
        </p:nvSpPr>
        <p:spPr/>
        <p:txBody>
          <a:bodyPr/>
          <a:lstStyle/>
          <a:p>
            <a:fld id="{0131D8DC-9C94-D947-91B8-43D11DF79773}" type="slidenum">
              <a:rPr lang="en-US" smtClean="0"/>
              <a:t>40</a:t>
            </a:fld>
            <a:endParaRPr lang="en-US"/>
          </a:p>
        </p:txBody>
      </p:sp>
    </p:spTree>
    <p:extLst>
      <p:ext uri="{BB962C8B-B14F-4D97-AF65-F5344CB8AC3E}">
        <p14:creationId xmlns:p14="http://schemas.microsoft.com/office/powerpoint/2010/main" val="131865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Brought malting in house. Two systems to allow for flexibility based on trials, needs, and grain quality. </a:t>
            </a:r>
          </a:p>
          <a:p>
            <a:endParaRPr lang="en-US" dirty="0"/>
          </a:p>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4</a:t>
            </a:fld>
            <a:endParaRPr lang="en-US"/>
          </a:p>
        </p:txBody>
      </p:sp>
    </p:spTree>
    <p:extLst>
      <p:ext uri="{BB962C8B-B14F-4D97-AF65-F5344CB8AC3E}">
        <p14:creationId xmlns:p14="http://schemas.microsoft.com/office/powerpoint/2010/main" val="1250098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41</a:t>
            </a:fld>
            <a:endParaRPr lang="en-US"/>
          </a:p>
        </p:txBody>
      </p:sp>
    </p:spTree>
    <p:extLst>
      <p:ext uri="{BB962C8B-B14F-4D97-AF65-F5344CB8AC3E}">
        <p14:creationId xmlns:p14="http://schemas.microsoft.com/office/powerpoint/2010/main" val="865998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Thunder seems to thrive in </a:t>
            </a:r>
            <a:r>
              <a:rPr lang="en-US" dirty="0" err="1"/>
              <a:t>Tulelake</a:t>
            </a:r>
            <a:r>
              <a:rPr lang="en-US" dirty="0"/>
              <a:t>. </a:t>
            </a:r>
          </a:p>
          <a:p>
            <a:endParaRPr lang="en-US" dirty="0"/>
          </a:p>
          <a:p>
            <a:r>
              <a:rPr lang="en-US" dirty="0" err="1"/>
              <a:t>Lontra</a:t>
            </a:r>
            <a:r>
              <a:rPr lang="en-US" dirty="0"/>
              <a:t> does well in poor growing environments and/or more heat stress tolerant. CY’20 no difference between Thunder and </a:t>
            </a:r>
            <a:r>
              <a:rPr lang="en-US" dirty="0" err="1"/>
              <a:t>Lontra</a:t>
            </a:r>
            <a:endParaRPr lang="en-US" dirty="0"/>
          </a:p>
          <a:p>
            <a:r>
              <a:rPr lang="en-US" dirty="0" err="1"/>
              <a:t>Lontra</a:t>
            </a:r>
            <a:r>
              <a:rPr lang="en-US" dirty="0"/>
              <a:t> seems to avoid thins even if plums aren’t very high.</a:t>
            </a:r>
          </a:p>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42</a:t>
            </a:fld>
            <a:endParaRPr lang="en-US"/>
          </a:p>
        </p:txBody>
      </p:sp>
    </p:spTree>
    <p:extLst>
      <p:ext uri="{BB962C8B-B14F-4D97-AF65-F5344CB8AC3E}">
        <p14:creationId xmlns:p14="http://schemas.microsoft.com/office/powerpoint/2010/main" val="1241560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43</a:t>
            </a:fld>
            <a:endParaRPr lang="en-US"/>
          </a:p>
        </p:txBody>
      </p:sp>
    </p:spTree>
    <p:extLst>
      <p:ext uri="{BB962C8B-B14F-4D97-AF65-F5344CB8AC3E}">
        <p14:creationId xmlns:p14="http://schemas.microsoft.com/office/powerpoint/2010/main" val="19658673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35FFE27E-2D1F-4928-8A04-E2F9E8DD52A8}" type="slidenum">
              <a:rPr lang="en-US" smtClean="0"/>
              <a:t>44</a:t>
            </a:fld>
            <a:endParaRPr lang="en-US"/>
          </a:p>
        </p:txBody>
      </p:sp>
    </p:spTree>
    <p:extLst>
      <p:ext uri="{BB962C8B-B14F-4D97-AF65-F5344CB8AC3E}">
        <p14:creationId xmlns:p14="http://schemas.microsoft.com/office/powerpoint/2010/main" val="1268643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45</a:t>
            </a:fld>
            <a:endParaRPr lang="en-US"/>
          </a:p>
        </p:txBody>
      </p:sp>
    </p:spTree>
    <p:extLst>
      <p:ext uri="{BB962C8B-B14F-4D97-AF65-F5344CB8AC3E}">
        <p14:creationId xmlns:p14="http://schemas.microsoft.com/office/powerpoint/2010/main" val="1004937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46</a:t>
            </a:fld>
            <a:endParaRPr lang="en-US"/>
          </a:p>
        </p:txBody>
      </p:sp>
    </p:spTree>
    <p:extLst>
      <p:ext uri="{BB962C8B-B14F-4D97-AF65-F5344CB8AC3E}">
        <p14:creationId xmlns:p14="http://schemas.microsoft.com/office/powerpoint/2010/main" val="2490325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1D8DC-9C94-D947-91B8-43D11DF79773}" type="slidenum">
              <a:rPr lang="en-US" smtClean="0"/>
              <a:t>47</a:t>
            </a:fld>
            <a:endParaRPr lang="en-US"/>
          </a:p>
        </p:txBody>
      </p:sp>
    </p:spTree>
    <p:extLst>
      <p:ext uri="{BB962C8B-B14F-4D97-AF65-F5344CB8AC3E}">
        <p14:creationId xmlns:p14="http://schemas.microsoft.com/office/powerpoint/2010/main" val="4006352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b6f9cdfe88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b6f9cdfe88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Flavor takes time.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First need enough grain to malt and brew. Resource and $$ intensive.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question of hot steep. What does it tell us? Potential to accelerate the process but so much we don’t know. </a:t>
            </a:r>
            <a:endParaRPr dirty="0"/>
          </a:p>
        </p:txBody>
      </p:sp>
      <p:sp>
        <p:nvSpPr>
          <p:cNvPr id="194" name="Google Shape;194;gb6f9cdfe88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60381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 5% is of brewing malting barley. Last I looked it was ~2% of all malting barley (brewing and distilling). MAGB makes clear distinction between the two due to size of SMW industry. </a:t>
            </a:r>
          </a:p>
          <a:p>
            <a:endParaRPr lang="en-US" dirty="0"/>
          </a:p>
          <a:p>
            <a:r>
              <a:rPr lang="en-US" dirty="0"/>
              <a:t>Susceptible to lodging, scald, and lower yields compared to contemporary lines.</a:t>
            </a:r>
          </a:p>
        </p:txBody>
      </p:sp>
      <p:sp>
        <p:nvSpPr>
          <p:cNvPr id="4" name="Slide Number Placeholder 3"/>
          <p:cNvSpPr>
            <a:spLocks noGrp="1"/>
          </p:cNvSpPr>
          <p:nvPr>
            <p:ph type="sldNum" sz="quarter" idx="5"/>
          </p:nvPr>
        </p:nvSpPr>
        <p:spPr/>
        <p:txBody>
          <a:bodyPr/>
          <a:lstStyle/>
          <a:p>
            <a:fld id="{0131D8DC-9C94-D947-91B8-43D11DF79773}" type="slidenum">
              <a:rPr lang="en-US" smtClean="0"/>
              <a:t>7</a:t>
            </a:fld>
            <a:endParaRPr lang="en-US"/>
          </a:p>
        </p:txBody>
      </p:sp>
    </p:spTree>
    <p:extLst>
      <p:ext uri="{BB962C8B-B14F-4D97-AF65-F5344CB8AC3E}">
        <p14:creationId xmlns:p14="http://schemas.microsoft.com/office/powerpoint/2010/main" val="3091507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notable lines: Halcyon, Pipkin, Venture, Talisman</a:t>
            </a:r>
          </a:p>
          <a:p>
            <a:endParaRPr lang="en-US" dirty="0"/>
          </a:p>
          <a:p>
            <a:r>
              <a:rPr lang="en-US" dirty="0"/>
              <a:t>Winter malting barley rooted in the UK where mild winters are the norm. </a:t>
            </a:r>
          </a:p>
        </p:txBody>
      </p:sp>
      <p:sp>
        <p:nvSpPr>
          <p:cNvPr id="4" name="Slide Number Placeholder 3"/>
          <p:cNvSpPr>
            <a:spLocks noGrp="1"/>
          </p:cNvSpPr>
          <p:nvPr>
            <p:ph type="sldNum" sz="quarter" idx="5"/>
          </p:nvPr>
        </p:nvSpPr>
        <p:spPr/>
        <p:txBody>
          <a:bodyPr/>
          <a:lstStyle/>
          <a:p>
            <a:fld id="{0131D8DC-9C94-D947-91B8-43D11DF79773}" type="slidenum">
              <a:rPr lang="en-US" smtClean="0"/>
              <a:t>8</a:t>
            </a:fld>
            <a:endParaRPr lang="en-US"/>
          </a:p>
        </p:txBody>
      </p:sp>
    </p:spTree>
    <p:extLst>
      <p:ext uri="{BB962C8B-B14F-4D97-AF65-F5344CB8AC3E}">
        <p14:creationId xmlns:p14="http://schemas.microsoft.com/office/powerpoint/2010/main" val="2348354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Maris Otter is prohibited from being exported from the UK as seed… even for research. There was a small amount available for a brief time that allowed for crossing. </a:t>
            </a:r>
          </a:p>
        </p:txBody>
      </p:sp>
      <p:sp>
        <p:nvSpPr>
          <p:cNvPr id="4" name="Slide Number Placeholder 3"/>
          <p:cNvSpPr>
            <a:spLocks noGrp="1"/>
          </p:cNvSpPr>
          <p:nvPr>
            <p:ph type="sldNum" sz="quarter" idx="5"/>
          </p:nvPr>
        </p:nvSpPr>
        <p:spPr/>
        <p:txBody>
          <a:bodyPr/>
          <a:lstStyle/>
          <a:p>
            <a:fld id="{0131D8DC-9C94-D947-91B8-43D11DF79773}" type="slidenum">
              <a:rPr lang="en-US" smtClean="0"/>
              <a:t>9</a:t>
            </a:fld>
            <a:endParaRPr lang="en-US"/>
          </a:p>
        </p:txBody>
      </p:sp>
    </p:spTree>
    <p:extLst>
      <p:ext uri="{BB962C8B-B14F-4D97-AF65-F5344CB8AC3E}">
        <p14:creationId xmlns:p14="http://schemas.microsoft.com/office/powerpoint/2010/main" val="3041655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515 and 969 out yielded </a:t>
            </a:r>
            <a:r>
              <a:rPr lang="en-US" dirty="0" err="1"/>
              <a:t>Wintmalt</a:t>
            </a:r>
            <a:r>
              <a:rPr lang="en-US" dirty="0"/>
              <a:t> &amp; Maris</a:t>
            </a:r>
          </a:p>
          <a:p>
            <a:r>
              <a:rPr lang="en-US" dirty="0"/>
              <a:t>All out yielded Maris</a:t>
            </a:r>
          </a:p>
          <a:p>
            <a:endParaRPr lang="en-US" dirty="0"/>
          </a:p>
          <a:p>
            <a:r>
              <a:rPr lang="en-US" dirty="0"/>
              <a:t>For a brief moment (on the plant breeding scale) the otter was grown in Corvallis. </a:t>
            </a:r>
          </a:p>
        </p:txBody>
      </p:sp>
      <p:sp>
        <p:nvSpPr>
          <p:cNvPr id="4" name="Slide Number Placeholder 3"/>
          <p:cNvSpPr>
            <a:spLocks noGrp="1"/>
          </p:cNvSpPr>
          <p:nvPr>
            <p:ph type="sldNum" sz="quarter" idx="5"/>
          </p:nvPr>
        </p:nvSpPr>
        <p:spPr/>
        <p:txBody>
          <a:bodyPr/>
          <a:lstStyle/>
          <a:p>
            <a:fld id="{0131D8DC-9C94-D947-91B8-43D11DF79773}" type="slidenum">
              <a:rPr lang="en-US" smtClean="0"/>
              <a:t>10</a:t>
            </a:fld>
            <a:endParaRPr lang="en-US"/>
          </a:p>
        </p:txBody>
      </p:sp>
    </p:spTree>
    <p:extLst>
      <p:ext uri="{BB962C8B-B14F-4D97-AF65-F5344CB8AC3E}">
        <p14:creationId xmlns:p14="http://schemas.microsoft.com/office/powerpoint/2010/main" val="3860183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sp>
        <p:nvSpPr>
          <p:cNvPr id="11" name="Rectangle 10"/>
          <p:cNvSpPr/>
          <p:nvPr userDrawn="1"/>
        </p:nvSpPr>
        <p:spPr>
          <a:xfrm>
            <a:off x="0" y="0"/>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hasCustomPrompt="1"/>
          </p:nvPr>
        </p:nvSpPr>
        <p:spPr>
          <a:xfrm>
            <a:off x="0" y="0"/>
            <a:ext cx="12192000" cy="5588000"/>
          </a:xfrm>
        </p:spPr>
        <p:txBody>
          <a:bodyPr/>
          <a:lstStyle>
            <a:lvl1pPr marL="0" indent="0">
              <a:buNone/>
              <a:defRPr baseline="0">
                <a:solidFill>
                  <a:schemeClr val="bg1">
                    <a:lumMod val="65000"/>
                  </a:schemeClr>
                </a:solidFill>
              </a:defRPr>
            </a:lvl1pPr>
          </a:lstStyle>
          <a:p>
            <a:r>
              <a:rPr lang="en-US" dirty="0"/>
              <a:t>Insert Picture Background</a:t>
            </a:r>
          </a:p>
        </p:txBody>
      </p:sp>
      <p:sp>
        <p:nvSpPr>
          <p:cNvPr id="4" name="Rectangle 3"/>
          <p:cNvSpPr/>
          <p:nvPr userDrawn="1"/>
        </p:nvSpPr>
        <p:spPr>
          <a:xfrm>
            <a:off x="0" y="5587320"/>
            <a:ext cx="12192000" cy="127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637759"/>
            <a:ext cx="5375563"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60781" y="5692095"/>
            <a:ext cx="3270437" cy="1044748"/>
          </a:xfrm>
          <a:prstGeom prst="rect">
            <a:avLst/>
          </a:prstGeom>
        </p:spPr>
      </p:pic>
    </p:spTree>
    <p:extLst>
      <p:ext uri="{BB962C8B-B14F-4D97-AF65-F5344CB8AC3E}">
        <p14:creationId xmlns:p14="http://schemas.microsoft.com/office/powerpoint/2010/main" val="2997715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4" name="Slide Number Placeholder 3"/>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ext uri="{BB962C8B-B14F-4D97-AF65-F5344CB8AC3E}">
        <p14:creationId xmlns:p14="http://schemas.microsoft.com/office/powerpoint/2010/main" val="955923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aseline="0">
                <a:solidFill>
                  <a:schemeClr val="tx2"/>
                </a:solidFill>
                <a:latin typeface="Kievit Offc" panose="020B0504030101020102" pitchFamily="34" charset="0"/>
              </a:defRPr>
            </a:lvl1pPr>
            <a:lvl2pPr>
              <a:defRPr sz="2800" baseline="0">
                <a:solidFill>
                  <a:schemeClr val="tx2"/>
                </a:solidFill>
                <a:latin typeface="Kievit Offc" panose="020B0504030101020102" pitchFamily="34" charset="0"/>
              </a:defRPr>
            </a:lvl2pPr>
            <a:lvl3pPr>
              <a:defRPr sz="2400" baseline="0">
                <a:solidFill>
                  <a:schemeClr val="tx2"/>
                </a:solidFill>
                <a:latin typeface="Kievit Offc" panose="020B0504030101020102" pitchFamily="34" charset="0"/>
              </a:defRPr>
            </a:lvl3pPr>
            <a:lvl4pPr>
              <a:defRPr sz="2000" baseline="0">
                <a:solidFill>
                  <a:schemeClr val="tx2"/>
                </a:solidFill>
                <a:latin typeface="Kievit Offc" panose="020B0504030101020102" pitchFamily="34" charset="0"/>
              </a:defRPr>
            </a:lvl4pPr>
            <a:lvl5pPr>
              <a:defRPr sz="2000" baseline="0">
                <a:solidFill>
                  <a:schemeClr val="tx2"/>
                </a:solidFill>
                <a:latin typeface="Kievit Offc" panose="020B0504030101020102"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ext uri="{BB962C8B-B14F-4D97-AF65-F5344CB8AC3E}">
        <p14:creationId xmlns:p14="http://schemas.microsoft.com/office/powerpoint/2010/main" val="339738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ext uri="{BB962C8B-B14F-4D97-AF65-F5344CB8AC3E}">
        <p14:creationId xmlns:p14="http://schemas.microsoft.com/office/powerpoint/2010/main" val="2722473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439150" y="5493828"/>
            <a:ext cx="3314705" cy="1058890"/>
          </a:xfrm>
          <a:prstGeom prst="rect">
            <a:avLst/>
          </a:prstGeom>
        </p:spPr>
      </p:pic>
    </p:spTree>
    <p:extLst>
      <p:ext uri="{BB962C8B-B14F-4D97-AF65-F5344CB8AC3E}">
        <p14:creationId xmlns:p14="http://schemas.microsoft.com/office/powerpoint/2010/main" val="337214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456685" y="5493964"/>
            <a:ext cx="3270437" cy="1044748"/>
          </a:xfrm>
          <a:prstGeom prst="rect">
            <a:avLst/>
          </a:prstGeom>
        </p:spPr>
      </p:pic>
    </p:spTree>
    <p:extLst>
      <p:ext uri="{BB962C8B-B14F-4D97-AF65-F5344CB8AC3E}">
        <p14:creationId xmlns:p14="http://schemas.microsoft.com/office/powerpoint/2010/main" val="315183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50396" y="5347017"/>
            <a:ext cx="3483016" cy="1433781"/>
          </a:xfrm>
          <a:prstGeom prst="rect">
            <a:avLst/>
          </a:prstGeom>
        </p:spPr>
      </p:pic>
    </p:spTree>
    <p:extLst>
      <p:ext uri="{BB962C8B-B14F-4D97-AF65-F5344CB8AC3E}">
        <p14:creationId xmlns:p14="http://schemas.microsoft.com/office/powerpoint/2010/main" val="4130519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Kievit Offc" panose="020B0504030101020102" pitchFamily="34" charset="0"/>
              </a:defRPr>
            </a:lvl1pPr>
            <a:lvl2pPr>
              <a:defRPr>
                <a:solidFill>
                  <a:schemeClr val="tx2"/>
                </a:solidFill>
                <a:latin typeface="Kievit Offc" panose="020B0504030101020102" pitchFamily="34" charset="0"/>
              </a:defRPr>
            </a:lvl2pPr>
            <a:lvl3pPr>
              <a:defRPr>
                <a:solidFill>
                  <a:schemeClr val="tx2"/>
                </a:solidFill>
                <a:latin typeface="Kievit Offc" panose="020B0504030101020102" pitchFamily="34" charset="0"/>
              </a:defRPr>
            </a:lvl3pPr>
            <a:lvl4pPr>
              <a:defRPr>
                <a:solidFill>
                  <a:schemeClr val="tx2"/>
                </a:solidFill>
                <a:latin typeface="Kievit Offc" panose="020B0504030101020102" pitchFamily="34" charset="0"/>
              </a:defRPr>
            </a:lvl4pPr>
            <a:lvl5pPr>
              <a:defRPr>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ext uri="{BB962C8B-B14F-4D97-AF65-F5344CB8AC3E}">
        <p14:creationId xmlns:p14="http://schemas.microsoft.com/office/powerpoint/2010/main" val="367470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lumMod val="50000"/>
                  </a:schemeClr>
                </a:solidFill>
                <a:latin typeface="Kievit Offc" panose="020B050403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ext uri="{BB962C8B-B14F-4D97-AF65-F5344CB8AC3E}">
        <p14:creationId xmlns:p14="http://schemas.microsoft.com/office/powerpoint/2010/main" val="1351090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ext uri="{BB962C8B-B14F-4D97-AF65-F5344CB8AC3E}">
        <p14:creationId xmlns:p14="http://schemas.microsoft.com/office/powerpoint/2010/main" val="350839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9" name="Slide Number Placeholder 8"/>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ext uri="{BB962C8B-B14F-4D97-AF65-F5344CB8AC3E}">
        <p14:creationId xmlns:p14="http://schemas.microsoft.com/office/powerpoint/2010/main" val="287147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5" name="Slide Number Placeholder 4"/>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ext uri="{BB962C8B-B14F-4D97-AF65-F5344CB8AC3E}">
        <p14:creationId xmlns:p14="http://schemas.microsoft.com/office/powerpoint/2010/main" val="589604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228600" y="209550"/>
            <a:ext cx="11725275" cy="642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tx2"/>
                </a:solidFill>
                <a:latin typeface="KievitPro-Regular" charset="0"/>
              </a:defRPr>
            </a:lvl1pPr>
          </a:lstStyle>
          <a:p>
            <a:r>
              <a:rPr lang="en-US" dirty="0"/>
              <a:t>OREGON STATE UNIVERSITY</a:t>
            </a:r>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tx2"/>
                </a:solidFill>
                <a:latin typeface="KievitPro-Regular" charset="0"/>
              </a:defRPr>
            </a:lvl1p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592670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47.tiff"/></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47.tiff"/><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cid:ii_l0bonspn0" TargetMode="Externa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57.tiff"/><Relationship Id="rId7"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 Id="rId9" Type="http://schemas.openxmlformats.org/officeDocument/2006/relationships/image" Target="../media/image63.tiff"/></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B575B-6C72-544A-927A-58D02B4DB32A}"/>
              </a:ext>
            </a:extLst>
          </p:cNvPr>
          <p:cNvSpPr>
            <a:spLocks noGrp="1"/>
          </p:cNvSpPr>
          <p:nvPr>
            <p:ph type="title"/>
          </p:nvPr>
        </p:nvSpPr>
        <p:spPr>
          <a:xfrm>
            <a:off x="355600" y="1113632"/>
            <a:ext cx="11569700" cy="1325563"/>
          </a:xfrm>
        </p:spPr>
        <p:txBody>
          <a:bodyPr>
            <a:normAutofit fontScale="90000"/>
          </a:bodyPr>
          <a:lstStyle/>
          <a:p>
            <a:pPr algn="ctr"/>
            <a:r>
              <a:rPr lang="en-US" dirty="0"/>
              <a:t>Continued Exploration of Barley Genotype Contribution to Beer Flavor and the Application of This Knowledge to Variety Development and Release.</a:t>
            </a:r>
            <a:br>
              <a:rPr lang="en-US" dirty="0"/>
            </a:br>
            <a:endParaRPr lang="en-US" dirty="0"/>
          </a:p>
        </p:txBody>
      </p:sp>
      <p:pic>
        <p:nvPicPr>
          <p:cNvPr id="6" name="Picture 5">
            <a:extLst>
              <a:ext uri="{FF2B5EF4-FFF2-40B4-BE49-F238E27FC236}">
                <a16:creationId xmlns:a16="http://schemas.microsoft.com/office/drawing/2014/main" id="{F3F939BF-8466-304A-AE95-5465221FFDB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13715" y="2439195"/>
            <a:ext cx="4053470" cy="4053470"/>
          </a:xfrm>
          <a:prstGeom prst="rect">
            <a:avLst/>
          </a:prstGeom>
        </p:spPr>
      </p:pic>
    </p:spTree>
    <p:extLst>
      <p:ext uri="{BB962C8B-B14F-4D97-AF65-F5344CB8AC3E}">
        <p14:creationId xmlns:p14="http://schemas.microsoft.com/office/powerpoint/2010/main" val="2825057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3537E7-1F3B-2842-A188-D398FF99CC5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96590" y="423441"/>
            <a:ext cx="6190497" cy="3400414"/>
          </a:xfrm>
          <a:prstGeom prst="rect">
            <a:avLst/>
          </a:prstGeom>
        </p:spPr>
      </p:pic>
      <p:sp>
        <p:nvSpPr>
          <p:cNvPr id="3" name="Title 2"/>
          <p:cNvSpPr>
            <a:spLocks noGrp="1"/>
          </p:cNvSpPr>
          <p:nvPr>
            <p:ph type="title"/>
          </p:nvPr>
        </p:nvSpPr>
        <p:spPr>
          <a:xfrm>
            <a:off x="339436" y="139494"/>
            <a:ext cx="3140034" cy="1325563"/>
          </a:xfrm>
        </p:spPr>
        <p:txBody>
          <a:bodyPr>
            <a:normAutofit/>
          </a:bodyPr>
          <a:lstStyle/>
          <a:p>
            <a:r>
              <a:rPr lang="en-US" sz="4000" dirty="0">
                <a:latin typeface="+mn-lt"/>
              </a:rPr>
              <a:t>Agronomics</a:t>
            </a:r>
          </a:p>
        </p:txBody>
      </p:sp>
      <p:graphicFrame>
        <p:nvGraphicFramePr>
          <p:cNvPr id="8" name="Table 7">
            <a:extLst>
              <a:ext uri="{FF2B5EF4-FFF2-40B4-BE49-F238E27FC236}">
                <a16:creationId xmlns:a16="http://schemas.microsoft.com/office/drawing/2014/main" id="{6F1877E2-C2BA-0342-ACC5-0673DD9615BF}"/>
              </a:ext>
            </a:extLst>
          </p:cNvPr>
          <p:cNvGraphicFramePr>
            <a:graphicFrameLocks noGrp="1"/>
          </p:cNvGraphicFramePr>
          <p:nvPr>
            <p:extLst>
              <p:ext uri="{D42A27DB-BD31-4B8C-83A1-F6EECF244321}">
                <p14:modId xmlns:p14="http://schemas.microsoft.com/office/powerpoint/2010/main" val="3511196772"/>
              </p:ext>
            </p:extLst>
          </p:nvPr>
        </p:nvGraphicFramePr>
        <p:xfrm>
          <a:off x="1175657" y="3989049"/>
          <a:ext cx="9737766" cy="2245496"/>
        </p:xfrm>
        <a:graphic>
          <a:graphicData uri="http://schemas.openxmlformats.org/drawingml/2006/table">
            <a:tbl>
              <a:tblPr firstRow="1" firstCol="1" bandRow="1">
                <a:tableStyleId>{5C22544A-7EE6-4342-B048-85BDC9FD1C3A}</a:tableStyleId>
              </a:tblPr>
              <a:tblGrid>
                <a:gridCol w="1486918">
                  <a:extLst>
                    <a:ext uri="{9D8B030D-6E8A-4147-A177-3AD203B41FA5}">
                      <a16:colId xmlns:a16="http://schemas.microsoft.com/office/drawing/2014/main" val="1590262735"/>
                    </a:ext>
                  </a:extLst>
                </a:gridCol>
                <a:gridCol w="1393000">
                  <a:extLst>
                    <a:ext uri="{9D8B030D-6E8A-4147-A177-3AD203B41FA5}">
                      <a16:colId xmlns:a16="http://schemas.microsoft.com/office/drawing/2014/main" val="1580392368"/>
                    </a:ext>
                  </a:extLst>
                </a:gridCol>
                <a:gridCol w="1285846">
                  <a:extLst>
                    <a:ext uri="{9D8B030D-6E8A-4147-A177-3AD203B41FA5}">
                      <a16:colId xmlns:a16="http://schemas.microsoft.com/office/drawing/2014/main" val="1135218842"/>
                    </a:ext>
                  </a:extLst>
                </a:gridCol>
                <a:gridCol w="1466316">
                  <a:extLst>
                    <a:ext uri="{9D8B030D-6E8A-4147-A177-3AD203B41FA5}">
                      <a16:colId xmlns:a16="http://schemas.microsoft.com/office/drawing/2014/main" val="4068274689"/>
                    </a:ext>
                  </a:extLst>
                </a:gridCol>
                <a:gridCol w="1242316">
                  <a:extLst>
                    <a:ext uri="{9D8B030D-6E8A-4147-A177-3AD203B41FA5}">
                      <a16:colId xmlns:a16="http://schemas.microsoft.com/office/drawing/2014/main" val="3851864584"/>
                    </a:ext>
                  </a:extLst>
                </a:gridCol>
                <a:gridCol w="1431685">
                  <a:extLst>
                    <a:ext uri="{9D8B030D-6E8A-4147-A177-3AD203B41FA5}">
                      <a16:colId xmlns:a16="http://schemas.microsoft.com/office/drawing/2014/main" val="537902336"/>
                    </a:ext>
                  </a:extLst>
                </a:gridCol>
                <a:gridCol w="1431685">
                  <a:extLst>
                    <a:ext uri="{9D8B030D-6E8A-4147-A177-3AD203B41FA5}">
                      <a16:colId xmlns:a16="http://schemas.microsoft.com/office/drawing/2014/main" val="3165196211"/>
                    </a:ext>
                  </a:extLst>
                </a:gridCol>
              </a:tblGrid>
              <a:tr h="747001">
                <a:tc>
                  <a:txBody>
                    <a:bodyPr/>
                    <a:lstStyle/>
                    <a:p>
                      <a:pPr marL="0" marR="0" algn="ctr">
                        <a:spcBef>
                          <a:spcPts val="0"/>
                        </a:spcBef>
                        <a:spcAft>
                          <a:spcPts val="0"/>
                        </a:spcAft>
                      </a:pPr>
                      <a:r>
                        <a:rPr lang="en-US" sz="1800" dirty="0">
                          <a:solidFill>
                            <a:schemeClr val="tx2"/>
                          </a:solidFill>
                          <a:effectLst/>
                        </a:rPr>
                        <a:t>Genotype</a:t>
                      </a:r>
                      <a:endParaRPr lang="en-US" sz="2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800" dirty="0">
                          <a:solidFill>
                            <a:schemeClr val="tx2"/>
                          </a:solidFill>
                          <a:effectLst/>
                        </a:rPr>
                        <a:t>Protein (%)</a:t>
                      </a:r>
                      <a:endParaRPr lang="en-US" sz="2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800" dirty="0">
                          <a:solidFill>
                            <a:schemeClr val="tx2"/>
                          </a:solidFill>
                          <a:effectLst/>
                        </a:rPr>
                        <a:t>TW (g/L)</a:t>
                      </a:r>
                      <a:endParaRPr lang="en-US" sz="2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800" dirty="0">
                          <a:solidFill>
                            <a:schemeClr val="tx2"/>
                          </a:solidFill>
                          <a:effectLst/>
                        </a:rPr>
                        <a:t>Plump (&gt;6/64)</a:t>
                      </a:r>
                      <a:endParaRPr lang="en-US" sz="2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800" dirty="0">
                          <a:solidFill>
                            <a:schemeClr val="tx2"/>
                          </a:solidFill>
                          <a:effectLst/>
                        </a:rPr>
                        <a:t>Thin (&lt;5/64)</a:t>
                      </a:r>
                      <a:endParaRPr lang="en-US" sz="2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800" dirty="0">
                          <a:solidFill>
                            <a:schemeClr val="tx2"/>
                          </a:solidFill>
                          <a:effectLst/>
                        </a:rPr>
                        <a:t>GE – 4 mL (%)</a:t>
                      </a:r>
                      <a:endParaRPr lang="en-US" sz="2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800" dirty="0">
                          <a:solidFill>
                            <a:schemeClr val="tx2"/>
                          </a:solidFill>
                          <a:effectLst/>
                        </a:rPr>
                        <a:t>WS (%)</a:t>
                      </a:r>
                      <a:endParaRPr lang="en-US" sz="2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88216667"/>
                  </a:ext>
                </a:extLst>
              </a:tr>
              <a:tr h="299699">
                <a:tc>
                  <a:txBody>
                    <a:bodyPr/>
                    <a:lstStyle/>
                    <a:p>
                      <a:pPr marL="0" marR="0" algn="ctr">
                        <a:spcBef>
                          <a:spcPts val="0"/>
                        </a:spcBef>
                        <a:spcAft>
                          <a:spcPts val="0"/>
                        </a:spcAft>
                      </a:pPr>
                      <a:r>
                        <a:rPr lang="en-US" sz="1800" b="1" dirty="0" err="1">
                          <a:solidFill>
                            <a:schemeClr val="tx2"/>
                          </a:solidFill>
                          <a:effectLst/>
                        </a:rPr>
                        <a:t>Wintmalt</a:t>
                      </a:r>
                      <a:endParaRPr lang="en-US" sz="2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800" dirty="0">
                          <a:solidFill>
                            <a:schemeClr val="tx2"/>
                          </a:solidFill>
                          <a:effectLst/>
                        </a:rPr>
                        <a:t>8.26</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642.9</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97.1</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a:solidFill>
                            <a:schemeClr val="tx2"/>
                          </a:solidFill>
                          <a:effectLst/>
                        </a:rPr>
                        <a:t>0.3</a:t>
                      </a:r>
                      <a:endParaRPr lang="en-US" sz="180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a:solidFill>
                            <a:schemeClr val="tx2"/>
                          </a:solidFill>
                          <a:effectLst/>
                        </a:rPr>
                        <a:t>99</a:t>
                      </a:r>
                      <a:endParaRPr lang="en-US" sz="180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32</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extLst>
                  <a:ext uri="{0D108BD9-81ED-4DB2-BD59-A6C34878D82A}">
                    <a16:rowId xmlns:a16="http://schemas.microsoft.com/office/drawing/2014/main" val="855014662"/>
                  </a:ext>
                </a:extLst>
              </a:tr>
              <a:tr h="299699">
                <a:tc>
                  <a:txBody>
                    <a:bodyPr/>
                    <a:lstStyle/>
                    <a:p>
                      <a:pPr marL="0" marR="0" algn="ctr">
                        <a:spcBef>
                          <a:spcPts val="0"/>
                        </a:spcBef>
                        <a:spcAft>
                          <a:spcPts val="0"/>
                        </a:spcAft>
                      </a:pPr>
                      <a:r>
                        <a:rPr lang="en-US" sz="1800" b="1" dirty="0">
                          <a:solidFill>
                            <a:schemeClr val="tx2"/>
                          </a:solidFill>
                          <a:effectLst/>
                        </a:rPr>
                        <a:t>DH141515</a:t>
                      </a:r>
                      <a:endParaRPr lang="en-US" sz="2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800">
                          <a:solidFill>
                            <a:schemeClr val="tx2"/>
                          </a:solidFill>
                          <a:effectLst/>
                        </a:rPr>
                        <a:t>9.94</a:t>
                      </a:r>
                      <a:endParaRPr lang="en-US" sz="180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672.5</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97.3</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a:solidFill>
                            <a:schemeClr val="tx2"/>
                          </a:solidFill>
                          <a:effectLst/>
                        </a:rPr>
                        <a:t>0.2</a:t>
                      </a:r>
                      <a:endParaRPr lang="en-US" sz="180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100</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68</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extLst>
                  <a:ext uri="{0D108BD9-81ED-4DB2-BD59-A6C34878D82A}">
                    <a16:rowId xmlns:a16="http://schemas.microsoft.com/office/drawing/2014/main" val="691098194"/>
                  </a:ext>
                </a:extLst>
              </a:tr>
              <a:tr h="299699">
                <a:tc>
                  <a:txBody>
                    <a:bodyPr/>
                    <a:lstStyle/>
                    <a:p>
                      <a:pPr marL="0" marR="0" algn="ctr">
                        <a:spcBef>
                          <a:spcPts val="0"/>
                        </a:spcBef>
                        <a:spcAft>
                          <a:spcPts val="0"/>
                        </a:spcAft>
                      </a:pPr>
                      <a:r>
                        <a:rPr lang="en-US" sz="1800" b="1" dirty="0">
                          <a:solidFill>
                            <a:schemeClr val="tx2"/>
                          </a:solidFill>
                          <a:effectLst/>
                        </a:rPr>
                        <a:t>DH141969</a:t>
                      </a:r>
                      <a:endParaRPr lang="en-US" sz="2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800">
                          <a:solidFill>
                            <a:schemeClr val="tx2"/>
                          </a:solidFill>
                          <a:effectLst/>
                        </a:rPr>
                        <a:t>10.31</a:t>
                      </a:r>
                      <a:endParaRPr lang="en-US" sz="180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660.5</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94.1</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0.5</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98</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49</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extLst>
                  <a:ext uri="{0D108BD9-81ED-4DB2-BD59-A6C34878D82A}">
                    <a16:rowId xmlns:a16="http://schemas.microsoft.com/office/drawing/2014/main" val="236660600"/>
                  </a:ext>
                </a:extLst>
              </a:tr>
              <a:tr h="299699">
                <a:tc>
                  <a:txBody>
                    <a:bodyPr/>
                    <a:lstStyle/>
                    <a:p>
                      <a:pPr marL="0" marR="0" algn="ctr">
                        <a:spcBef>
                          <a:spcPts val="0"/>
                        </a:spcBef>
                        <a:spcAft>
                          <a:spcPts val="0"/>
                        </a:spcAft>
                      </a:pPr>
                      <a:r>
                        <a:rPr lang="en-US" sz="1800" b="1" dirty="0">
                          <a:solidFill>
                            <a:schemeClr val="tx2"/>
                          </a:solidFill>
                          <a:effectLst/>
                        </a:rPr>
                        <a:t>DH142010</a:t>
                      </a:r>
                      <a:endParaRPr lang="en-US" sz="2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800">
                          <a:solidFill>
                            <a:schemeClr val="tx2"/>
                          </a:solidFill>
                          <a:effectLst/>
                        </a:rPr>
                        <a:t>9.23</a:t>
                      </a:r>
                      <a:endParaRPr lang="en-US" sz="180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640.9</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97.2</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0.3</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100</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75</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extLst>
                  <a:ext uri="{0D108BD9-81ED-4DB2-BD59-A6C34878D82A}">
                    <a16:rowId xmlns:a16="http://schemas.microsoft.com/office/drawing/2014/main" val="2531269044"/>
                  </a:ext>
                </a:extLst>
              </a:tr>
              <a:tr h="299699">
                <a:tc>
                  <a:txBody>
                    <a:bodyPr/>
                    <a:lstStyle/>
                    <a:p>
                      <a:pPr marL="0" marR="0" algn="ctr">
                        <a:spcBef>
                          <a:spcPts val="0"/>
                        </a:spcBef>
                        <a:spcAft>
                          <a:spcPts val="0"/>
                        </a:spcAft>
                      </a:pPr>
                      <a:r>
                        <a:rPr lang="en-US" sz="1800" b="1" dirty="0">
                          <a:solidFill>
                            <a:schemeClr val="tx2"/>
                          </a:solidFill>
                          <a:effectLst/>
                        </a:rPr>
                        <a:t>DH150115</a:t>
                      </a:r>
                      <a:endParaRPr lang="en-US" sz="2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800">
                          <a:solidFill>
                            <a:schemeClr val="tx2"/>
                          </a:solidFill>
                          <a:effectLst/>
                        </a:rPr>
                        <a:t>9.49</a:t>
                      </a:r>
                      <a:endParaRPr lang="en-US" sz="180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658.9</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91.5</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1.2</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99</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2"/>
                          </a:solidFill>
                          <a:effectLst/>
                        </a:rPr>
                        <a:t>20</a:t>
                      </a:r>
                      <a:endParaRPr lang="en-US"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extLst>
                  <a:ext uri="{0D108BD9-81ED-4DB2-BD59-A6C34878D82A}">
                    <a16:rowId xmlns:a16="http://schemas.microsoft.com/office/drawing/2014/main" val="268305789"/>
                  </a:ext>
                </a:extLst>
              </a:tr>
            </a:tbl>
          </a:graphicData>
        </a:graphic>
      </p:graphicFrame>
      <p:sp>
        <p:nvSpPr>
          <p:cNvPr id="2" name="TextBox 1">
            <a:extLst>
              <a:ext uri="{FF2B5EF4-FFF2-40B4-BE49-F238E27FC236}">
                <a16:creationId xmlns:a16="http://schemas.microsoft.com/office/drawing/2014/main" id="{932542DE-EDA2-074B-AE7A-3F46B4C2F7DF}"/>
              </a:ext>
            </a:extLst>
          </p:cNvPr>
          <p:cNvSpPr txBox="1"/>
          <p:nvPr/>
        </p:nvSpPr>
        <p:spPr>
          <a:xfrm>
            <a:off x="1258784" y="6234545"/>
            <a:ext cx="9654639" cy="307777"/>
          </a:xfrm>
          <a:prstGeom prst="rect">
            <a:avLst/>
          </a:prstGeom>
          <a:noFill/>
        </p:spPr>
        <p:txBody>
          <a:bodyPr wrap="square" rtlCol="0">
            <a:spAutoFit/>
          </a:bodyPr>
          <a:lstStyle/>
          <a:p>
            <a:r>
              <a:rPr lang="en-US" sz="1400" dirty="0"/>
              <a:t>TW, test weight; GE, germination energy; WS, water sensitivity. </a:t>
            </a:r>
          </a:p>
        </p:txBody>
      </p:sp>
    </p:spTree>
    <p:extLst>
      <p:ext uri="{BB962C8B-B14F-4D97-AF65-F5344CB8AC3E}">
        <p14:creationId xmlns:p14="http://schemas.microsoft.com/office/powerpoint/2010/main" val="274851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3187" y="175121"/>
            <a:ext cx="10515600" cy="978876"/>
          </a:xfrm>
        </p:spPr>
        <p:txBody>
          <a:bodyPr>
            <a:normAutofit/>
          </a:bodyPr>
          <a:lstStyle/>
          <a:p>
            <a:r>
              <a:rPr lang="en-US" dirty="0"/>
              <a:t>Malting</a:t>
            </a:r>
          </a:p>
        </p:txBody>
      </p:sp>
      <p:graphicFrame>
        <p:nvGraphicFramePr>
          <p:cNvPr id="2" name="Table 1">
            <a:extLst>
              <a:ext uri="{FF2B5EF4-FFF2-40B4-BE49-F238E27FC236}">
                <a16:creationId xmlns:a16="http://schemas.microsoft.com/office/drawing/2014/main" id="{82CC6FB0-9F6A-5845-BD60-4A81E234890A}"/>
              </a:ext>
            </a:extLst>
          </p:cNvPr>
          <p:cNvGraphicFramePr>
            <a:graphicFrameLocks noGrp="1"/>
          </p:cNvGraphicFramePr>
          <p:nvPr>
            <p:extLst>
              <p:ext uri="{D42A27DB-BD31-4B8C-83A1-F6EECF244321}">
                <p14:modId xmlns:p14="http://schemas.microsoft.com/office/powerpoint/2010/main" val="2457673859"/>
              </p:ext>
            </p:extLst>
          </p:nvPr>
        </p:nvGraphicFramePr>
        <p:xfrm>
          <a:off x="363187" y="2811003"/>
          <a:ext cx="11364688" cy="3102051"/>
        </p:xfrm>
        <a:graphic>
          <a:graphicData uri="http://schemas.openxmlformats.org/drawingml/2006/table">
            <a:tbl>
              <a:tblPr firstRow="1" firstCol="1" bandRow="1">
                <a:tableStyleId>{5C22544A-7EE6-4342-B048-85BDC9FD1C3A}</a:tableStyleId>
              </a:tblPr>
              <a:tblGrid>
                <a:gridCol w="1737059">
                  <a:extLst>
                    <a:ext uri="{9D8B030D-6E8A-4147-A177-3AD203B41FA5}">
                      <a16:colId xmlns:a16="http://schemas.microsoft.com/office/drawing/2014/main" val="3158520622"/>
                    </a:ext>
                  </a:extLst>
                </a:gridCol>
                <a:gridCol w="1123980">
                  <a:extLst>
                    <a:ext uri="{9D8B030D-6E8A-4147-A177-3AD203B41FA5}">
                      <a16:colId xmlns:a16="http://schemas.microsoft.com/office/drawing/2014/main" val="1574928987"/>
                    </a:ext>
                  </a:extLst>
                </a:gridCol>
                <a:gridCol w="1029748">
                  <a:extLst>
                    <a:ext uri="{9D8B030D-6E8A-4147-A177-3AD203B41FA5}">
                      <a16:colId xmlns:a16="http://schemas.microsoft.com/office/drawing/2014/main" val="3863277483"/>
                    </a:ext>
                  </a:extLst>
                </a:gridCol>
                <a:gridCol w="901457">
                  <a:extLst>
                    <a:ext uri="{9D8B030D-6E8A-4147-A177-3AD203B41FA5}">
                      <a16:colId xmlns:a16="http://schemas.microsoft.com/office/drawing/2014/main" val="3675237210"/>
                    </a:ext>
                  </a:extLst>
                </a:gridCol>
                <a:gridCol w="965031">
                  <a:extLst>
                    <a:ext uri="{9D8B030D-6E8A-4147-A177-3AD203B41FA5}">
                      <a16:colId xmlns:a16="http://schemas.microsoft.com/office/drawing/2014/main" val="769721232"/>
                    </a:ext>
                  </a:extLst>
                </a:gridCol>
                <a:gridCol w="1094460">
                  <a:extLst>
                    <a:ext uri="{9D8B030D-6E8A-4147-A177-3AD203B41FA5}">
                      <a16:colId xmlns:a16="http://schemas.microsoft.com/office/drawing/2014/main" val="3837775391"/>
                    </a:ext>
                  </a:extLst>
                </a:gridCol>
                <a:gridCol w="901457">
                  <a:extLst>
                    <a:ext uri="{9D8B030D-6E8A-4147-A177-3AD203B41FA5}">
                      <a16:colId xmlns:a16="http://schemas.microsoft.com/office/drawing/2014/main" val="3340389606"/>
                    </a:ext>
                  </a:extLst>
                </a:gridCol>
                <a:gridCol w="772027">
                  <a:extLst>
                    <a:ext uri="{9D8B030D-6E8A-4147-A177-3AD203B41FA5}">
                      <a16:colId xmlns:a16="http://schemas.microsoft.com/office/drawing/2014/main" val="1137227939"/>
                    </a:ext>
                  </a:extLst>
                </a:gridCol>
                <a:gridCol w="901457">
                  <a:extLst>
                    <a:ext uri="{9D8B030D-6E8A-4147-A177-3AD203B41FA5}">
                      <a16:colId xmlns:a16="http://schemas.microsoft.com/office/drawing/2014/main" val="1349884506"/>
                    </a:ext>
                  </a:extLst>
                </a:gridCol>
                <a:gridCol w="715260">
                  <a:extLst>
                    <a:ext uri="{9D8B030D-6E8A-4147-A177-3AD203B41FA5}">
                      <a16:colId xmlns:a16="http://schemas.microsoft.com/office/drawing/2014/main" val="2157486144"/>
                    </a:ext>
                  </a:extLst>
                </a:gridCol>
                <a:gridCol w="1222752">
                  <a:extLst>
                    <a:ext uri="{9D8B030D-6E8A-4147-A177-3AD203B41FA5}">
                      <a16:colId xmlns:a16="http://schemas.microsoft.com/office/drawing/2014/main" val="3333360324"/>
                    </a:ext>
                  </a:extLst>
                </a:gridCol>
              </a:tblGrid>
              <a:tr h="512968">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Genotype/Product</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Moisture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Friability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Extract (FGDB%)</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Color (°SRM)</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β-Glucan (mg/L)</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Protein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S/T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FAN (mg/L)</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DP (°L)</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α-Amylase (20°DU)</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15880374"/>
                  </a:ext>
                </a:extLst>
              </a:tr>
              <a:tr h="426977">
                <a:tc>
                  <a:txBody>
                    <a:bodyPr/>
                    <a:lstStyle/>
                    <a:p>
                      <a:pPr marL="0" marR="0" algn="ctr" defTabSz="914400" rtl="0" eaLnBrk="1" latinLnBrk="0" hangingPunct="1">
                        <a:spcBef>
                          <a:spcPts val="0"/>
                        </a:spcBef>
                        <a:spcAft>
                          <a:spcPts val="0"/>
                        </a:spcAft>
                      </a:pPr>
                      <a:r>
                        <a:rPr lang="en-US" sz="1400" b="1" kern="1200" dirty="0" err="1">
                          <a:solidFill>
                            <a:schemeClr val="tx2"/>
                          </a:solidFill>
                          <a:effectLst/>
                          <a:latin typeface="+mn-lt"/>
                          <a:ea typeface="+mn-ea"/>
                          <a:cs typeface="+mn-cs"/>
                        </a:rPr>
                        <a:t>Wintmalt</a:t>
                      </a:r>
                      <a:endParaRPr lang="en-US" sz="1400" b="1" kern="1200" dirty="0">
                        <a:solidFill>
                          <a:schemeClr val="tx2"/>
                        </a:solidFill>
                        <a:effectLst/>
                        <a:latin typeface="+mn-lt"/>
                        <a:ea typeface="+mn-ea"/>
                        <a:cs typeface="+mn-cs"/>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4.3</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98.9</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83.6</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1.84</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a:solidFill>
                            <a:schemeClr val="tx2"/>
                          </a:solidFill>
                          <a:effectLst/>
                          <a:latin typeface="+mn-lt"/>
                          <a:ea typeface="+mn-ea"/>
                          <a:cs typeface="+mn-cs"/>
                        </a:rPr>
                        <a:t>40.0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6050" algn="dec"/>
                        </a:tabLst>
                      </a:pPr>
                      <a:r>
                        <a:rPr lang="en-US" sz="1400" b="1" kern="1200">
                          <a:solidFill>
                            <a:schemeClr val="tx2"/>
                          </a:solidFill>
                          <a:effectLst/>
                          <a:latin typeface="+mn-lt"/>
                          <a:ea typeface="+mn-ea"/>
                          <a:cs typeface="+mn-cs"/>
                        </a:rPr>
                        <a:t>10.1</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7955" algn="dec"/>
                        </a:tabLst>
                      </a:pPr>
                      <a:r>
                        <a:rPr lang="en-US" sz="1400" b="1" kern="1200">
                          <a:solidFill>
                            <a:schemeClr val="tx2"/>
                          </a:solidFill>
                          <a:effectLst/>
                          <a:latin typeface="+mn-lt"/>
                          <a:ea typeface="+mn-ea"/>
                          <a:cs typeface="+mn-cs"/>
                        </a:rPr>
                        <a:t>38.4</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267335" algn="dec"/>
                        </a:tabLst>
                      </a:pPr>
                      <a:r>
                        <a:rPr lang="en-US" sz="1400" b="1" kern="1200">
                          <a:solidFill>
                            <a:schemeClr val="tx2"/>
                          </a:solidFill>
                          <a:effectLst/>
                          <a:latin typeface="+mn-lt"/>
                          <a:ea typeface="+mn-ea"/>
                          <a:cs typeface="+mn-cs"/>
                        </a:rPr>
                        <a:t>167</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212090" algn="dec"/>
                        </a:tabLst>
                      </a:pPr>
                      <a:r>
                        <a:rPr lang="en-US" sz="1400" b="1" kern="1200">
                          <a:solidFill>
                            <a:schemeClr val="tx2"/>
                          </a:solidFill>
                          <a:effectLst/>
                          <a:latin typeface="+mn-lt"/>
                          <a:ea typeface="+mn-ea"/>
                          <a:cs typeface="+mn-cs"/>
                        </a:rPr>
                        <a:t>115</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58.8</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26433386"/>
                  </a:ext>
                </a:extLst>
              </a:tr>
              <a:tr h="426977">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DH141515</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4.4</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98.7</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83.3</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1.64</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61.0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6050" algn="dec"/>
                        </a:tabLst>
                      </a:pPr>
                      <a:r>
                        <a:rPr lang="en-US" sz="1400" b="1" kern="1200">
                          <a:solidFill>
                            <a:schemeClr val="tx2"/>
                          </a:solidFill>
                          <a:effectLst/>
                          <a:latin typeface="+mn-lt"/>
                          <a:ea typeface="+mn-ea"/>
                          <a:cs typeface="+mn-cs"/>
                        </a:rPr>
                        <a:t>10.5</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7955" algn="dec"/>
                        </a:tabLst>
                      </a:pPr>
                      <a:r>
                        <a:rPr lang="en-US" sz="1400" b="1" kern="1200" dirty="0">
                          <a:solidFill>
                            <a:schemeClr val="tx2"/>
                          </a:solidFill>
                          <a:effectLst/>
                          <a:latin typeface="+mn-lt"/>
                          <a:ea typeface="+mn-ea"/>
                          <a:cs typeface="+mn-cs"/>
                        </a:rPr>
                        <a:t>44.0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267335" algn="dec"/>
                        </a:tabLst>
                      </a:pPr>
                      <a:r>
                        <a:rPr lang="en-US" sz="1400" b="1" kern="1200" dirty="0">
                          <a:solidFill>
                            <a:schemeClr val="tx2"/>
                          </a:solidFill>
                          <a:effectLst/>
                          <a:latin typeface="+mn-lt"/>
                          <a:ea typeface="+mn-ea"/>
                          <a:cs typeface="+mn-cs"/>
                        </a:rPr>
                        <a:t>197*</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tc>
                  <a:txBody>
                    <a:bodyPr/>
                    <a:lstStyle/>
                    <a:p>
                      <a:pPr marL="0" marR="0" algn="ctr" defTabSz="914400" rtl="0" eaLnBrk="1" latinLnBrk="0" hangingPunct="1">
                        <a:spcBef>
                          <a:spcPts val="0"/>
                        </a:spcBef>
                        <a:spcAft>
                          <a:spcPts val="0"/>
                        </a:spcAft>
                        <a:tabLst>
                          <a:tab pos="212090" algn="dec"/>
                        </a:tabLst>
                      </a:pPr>
                      <a:r>
                        <a:rPr lang="en-US" sz="1400" b="1" kern="1200">
                          <a:solidFill>
                            <a:schemeClr val="tx2"/>
                          </a:solidFill>
                          <a:effectLst/>
                          <a:latin typeface="+mn-lt"/>
                          <a:ea typeface="+mn-ea"/>
                          <a:cs typeface="+mn-cs"/>
                        </a:rPr>
                        <a:t>139</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a:solidFill>
                            <a:schemeClr val="tx2"/>
                          </a:solidFill>
                          <a:effectLst/>
                          <a:latin typeface="+mn-lt"/>
                          <a:ea typeface="+mn-ea"/>
                          <a:cs typeface="+mn-cs"/>
                        </a:rPr>
                        <a:t>68.4</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235161662"/>
                  </a:ext>
                </a:extLst>
              </a:tr>
              <a:tr h="426977">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DH141969</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a:solidFill>
                            <a:schemeClr val="tx2"/>
                          </a:solidFill>
                          <a:effectLst/>
                          <a:latin typeface="+mn-lt"/>
                          <a:ea typeface="+mn-ea"/>
                          <a:cs typeface="+mn-cs"/>
                        </a:rPr>
                        <a:t>4.1</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95.6</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81.2</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1.75</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73.0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6050" algn="dec"/>
                        </a:tabLst>
                      </a:pPr>
                      <a:r>
                        <a:rPr lang="en-US" sz="1400" b="1" kern="1200" dirty="0">
                          <a:solidFill>
                            <a:schemeClr val="tx2"/>
                          </a:solidFill>
                          <a:effectLst/>
                          <a:latin typeface="+mn-lt"/>
                          <a:ea typeface="+mn-ea"/>
                          <a:cs typeface="+mn-cs"/>
                        </a:rPr>
                        <a:t>10.3</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7955" algn="dec"/>
                        </a:tabLst>
                      </a:pPr>
                      <a:r>
                        <a:rPr lang="en-US" sz="1400" b="1" kern="1200">
                          <a:solidFill>
                            <a:schemeClr val="tx2"/>
                          </a:solidFill>
                          <a:effectLst/>
                          <a:latin typeface="+mn-lt"/>
                          <a:ea typeface="+mn-ea"/>
                          <a:cs typeface="+mn-cs"/>
                        </a:rPr>
                        <a:t>43.2</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267335" algn="dec"/>
                        </a:tabLst>
                      </a:pPr>
                      <a:r>
                        <a:rPr lang="en-US" sz="1400" b="1" kern="1200">
                          <a:solidFill>
                            <a:schemeClr val="tx2"/>
                          </a:solidFill>
                          <a:effectLst/>
                          <a:latin typeface="+mn-lt"/>
                          <a:ea typeface="+mn-ea"/>
                          <a:cs typeface="+mn-cs"/>
                        </a:rPr>
                        <a:t>177</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212090" algn="dec"/>
                        </a:tabLst>
                      </a:pPr>
                      <a:r>
                        <a:rPr lang="en-US" sz="1400" b="1" kern="1200" dirty="0">
                          <a:solidFill>
                            <a:schemeClr val="tx2"/>
                          </a:solidFill>
                          <a:effectLst/>
                          <a:latin typeface="+mn-lt"/>
                          <a:ea typeface="+mn-ea"/>
                          <a:cs typeface="+mn-cs"/>
                        </a:rPr>
                        <a:t>162*</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tc>
                  <a:txBody>
                    <a:bodyPr/>
                    <a:lstStyle/>
                    <a:p>
                      <a:pPr marL="0" marR="0" algn="ctr" defTabSz="914400" rtl="0" eaLnBrk="1" latinLnBrk="0" hangingPunct="1">
                        <a:spcBef>
                          <a:spcPts val="0"/>
                        </a:spcBef>
                        <a:spcAft>
                          <a:spcPts val="0"/>
                        </a:spcAft>
                      </a:pPr>
                      <a:r>
                        <a:rPr lang="en-US" sz="1400" b="1" kern="1200">
                          <a:solidFill>
                            <a:schemeClr val="tx2"/>
                          </a:solidFill>
                          <a:effectLst/>
                          <a:latin typeface="+mn-lt"/>
                          <a:ea typeface="+mn-ea"/>
                          <a:cs typeface="+mn-cs"/>
                        </a:rPr>
                        <a:t>62.3</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10551412"/>
                  </a:ext>
                </a:extLst>
              </a:tr>
              <a:tr h="426977">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DH150115</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4.3</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98.6</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83.0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1.98</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73.0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6050" algn="dec"/>
                        </a:tabLst>
                      </a:pPr>
                      <a:r>
                        <a:rPr lang="en-US" sz="1400" b="1" kern="1200" dirty="0">
                          <a:solidFill>
                            <a:schemeClr val="tx2"/>
                          </a:solidFill>
                          <a:effectLst/>
                          <a:latin typeface="+mn-lt"/>
                          <a:ea typeface="+mn-ea"/>
                          <a:cs typeface="+mn-cs"/>
                        </a:rPr>
                        <a:t>9.7</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7955" algn="dec"/>
                        </a:tabLst>
                      </a:pPr>
                      <a:r>
                        <a:rPr lang="en-US" sz="1400" b="1" kern="1200" dirty="0">
                          <a:solidFill>
                            <a:schemeClr val="tx2"/>
                          </a:solidFill>
                          <a:effectLst/>
                          <a:latin typeface="+mn-lt"/>
                          <a:ea typeface="+mn-ea"/>
                          <a:cs typeface="+mn-cs"/>
                        </a:rPr>
                        <a:t>48.4*</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tc>
                  <a:txBody>
                    <a:bodyPr/>
                    <a:lstStyle/>
                    <a:p>
                      <a:pPr marL="0" marR="0" algn="ctr" defTabSz="914400" rtl="0" eaLnBrk="1" latinLnBrk="0" hangingPunct="1">
                        <a:spcBef>
                          <a:spcPts val="0"/>
                        </a:spcBef>
                        <a:spcAft>
                          <a:spcPts val="0"/>
                        </a:spcAft>
                        <a:tabLst>
                          <a:tab pos="267335" algn="dec"/>
                        </a:tabLst>
                      </a:pPr>
                      <a:r>
                        <a:rPr lang="en-US" sz="1400" b="1" kern="1200" dirty="0">
                          <a:solidFill>
                            <a:schemeClr val="tx2"/>
                          </a:solidFill>
                          <a:effectLst/>
                          <a:latin typeface="+mn-lt"/>
                          <a:ea typeface="+mn-ea"/>
                          <a:cs typeface="+mn-cs"/>
                        </a:rPr>
                        <a:t>201*</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tc>
                  <a:txBody>
                    <a:bodyPr/>
                    <a:lstStyle/>
                    <a:p>
                      <a:pPr marL="0" marR="0" algn="ctr" defTabSz="914400" rtl="0" eaLnBrk="1" latinLnBrk="0" hangingPunct="1">
                        <a:spcBef>
                          <a:spcPts val="0"/>
                        </a:spcBef>
                        <a:spcAft>
                          <a:spcPts val="0"/>
                        </a:spcAft>
                        <a:tabLst>
                          <a:tab pos="212090" algn="dec"/>
                        </a:tabLst>
                      </a:pPr>
                      <a:r>
                        <a:rPr lang="en-US" sz="1400" b="1" kern="1200" dirty="0">
                          <a:solidFill>
                            <a:schemeClr val="tx2"/>
                          </a:solidFill>
                          <a:effectLst/>
                          <a:latin typeface="+mn-lt"/>
                          <a:ea typeface="+mn-ea"/>
                          <a:cs typeface="+mn-cs"/>
                        </a:rPr>
                        <a:t>120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a:solidFill>
                            <a:schemeClr val="tx2"/>
                          </a:solidFill>
                          <a:effectLst/>
                          <a:latin typeface="+mn-lt"/>
                          <a:ea typeface="+mn-ea"/>
                          <a:cs typeface="+mn-cs"/>
                        </a:rPr>
                        <a:t>57.9</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537896166"/>
                  </a:ext>
                </a:extLst>
              </a:tr>
              <a:tr h="426977">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DH142010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a:solidFill>
                            <a:schemeClr val="tx2"/>
                          </a:solidFill>
                          <a:effectLst/>
                          <a:latin typeface="+mn-lt"/>
                          <a:ea typeface="+mn-ea"/>
                          <a:cs typeface="+mn-cs"/>
                        </a:rPr>
                        <a:t>4.5</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a:solidFill>
                            <a:schemeClr val="tx2"/>
                          </a:solidFill>
                          <a:effectLst/>
                          <a:latin typeface="+mn-lt"/>
                          <a:ea typeface="+mn-ea"/>
                          <a:cs typeface="+mn-cs"/>
                        </a:rPr>
                        <a:t>96.7</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a:solidFill>
                            <a:schemeClr val="tx2"/>
                          </a:solidFill>
                          <a:effectLst/>
                          <a:latin typeface="+mn-lt"/>
                          <a:ea typeface="+mn-ea"/>
                          <a:cs typeface="+mn-cs"/>
                        </a:rPr>
                        <a:t>84.6</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1.70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a:solidFill>
                            <a:schemeClr val="tx2"/>
                          </a:solidFill>
                          <a:effectLst/>
                          <a:latin typeface="+mn-lt"/>
                          <a:ea typeface="+mn-ea"/>
                          <a:cs typeface="+mn-cs"/>
                        </a:rPr>
                        <a:t>76.0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6050" algn="dec"/>
                        </a:tabLst>
                      </a:pPr>
                      <a:r>
                        <a:rPr lang="en-US" sz="1400" b="1" kern="1200" dirty="0">
                          <a:solidFill>
                            <a:schemeClr val="tx2"/>
                          </a:solidFill>
                          <a:effectLst/>
                          <a:latin typeface="+mn-lt"/>
                          <a:ea typeface="+mn-ea"/>
                          <a:cs typeface="+mn-cs"/>
                        </a:rPr>
                        <a:t>10.5</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7955" algn="dec"/>
                        </a:tabLst>
                      </a:pPr>
                      <a:r>
                        <a:rPr lang="en-US" sz="1400" b="1" kern="1200" dirty="0">
                          <a:solidFill>
                            <a:schemeClr val="tx2"/>
                          </a:solidFill>
                          <a:effectLst/>
                          <a:latin typeface="+mn-lt"/>
                          <a:ea typeface="+mn-ea"/>
                          <a:cs typeface="+mn-cs"/>
                        </a:rPr>
                        <a:t>46.7*</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tc>
                  <a:txBody>
                    <a:bodyPr/>
                    <a:lstStyle/>
                    <a:p>
                      <a:pPr marL="0" marR="0" algn="ctr" defTabSz="914400" rtl="0" eaLnBrk="1" latinLnBrk="0" hangingPunct="1">
                        <a:spcBef>
                          <a:spcPts val="0"/>
                        </a:spcBef>
                        <a:spcAft>
                          <a:spcPts val="0"/>
                        </a:spcAft>
                        <a:tabLst>
                          <a:tab pos="267335" algn="dec"/>
                        </a:tabLst>
                      </a:pPr>
                      <a:r>
                        <a:rPr lang="en-US" sz="1400" b="1" kern="1200" dirty="0">
                          <a:solidFill>
                            <a:schemeClr val="tx2"/>
                          </a:solidFill>
                          <a:effectLst/>
                          <a:latin typeface="+mn-lt"/>
                          <a:ea typeface="+mn-ea"/>
                          <a:cs typeface="+mn-cs"/>
                        </a:rPr>
                        <a:t>210*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tc>
                  <a:txBody>
                    <a:bodyPr/>
                    <a:lstStyle/>
                    <a:p>
                      <a:pPr marL="0" marR="0" algn="ctr" defTabSz="914400" rtl="0" eaLnBrk="1" latinLnBrk="0" hangingPunct="1">
                        <a:spcBef>
                          <a:spcPts val="0"/>
                        </a:spcBef>
                        <a:spcAft>
                          <a:spcPts val="0"/>
                        </a:spcAft>
                        <a:tabLst>
                          <a:tab pos="212090" algn="dec"/>
                        </a:tabLst>
                      </a:pPr>
                      <a:r>
                        <a:rPr lang="en-US" sz="1400" b="1" kern="1200" dirty="0">
                          <a:solidFill>
                            <a:schemeClr val="tx2"/>
                          </a:solidFill>
                          <a:effectLst/>
                          <a:latin typeface="+mn-lt"/>
                          <a:ea typeface="+mn-ea"/>
                          <a:cs typeface="+mn-cs"/>
                        </a:rPr>
                        <a:t>131</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61.0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595778484"/>
                  </a:ext>
                </a:extLst>
              </a:tr>
              <a:tr h="454198">
                <a:tc>
                  <a:txBody>
                    <a:bodyPr/>
                    <a:lstStyle/>
                    <a:p>
                      <a:pPr marL="0" marR="0" algn="ctr" defTabSz="914400" rtl="0" eaLnBrk="1" latinLnBrk="0" hangingPunct="1">
                        <a:spcBef>
                          <a:spcPts val="0"/>
                        </a:spcBef>
                        <a:spcAft>
                          <a:spcPts val="0"/>
                        </a:spcAft>
                      </a:pPr>
                      <a:r>
                        <a:rPr lang="en-US" sz="1400" b="1" i="0" u="none" strike="noStrike" dirty="0">
                          <a:solidFill>
                            <a:schemeClr val="tx2"/>
                          </a:solidFill>
                          <a:effectLst/>
                          <a:latin typeface="+mn-lt"/>
                        </a:rPr>
                        <a:t>Crisp</a:t>
                      </a:r>
                      <a:r>
                        <a:rPr lang="en-US" sz="1400" b="1" i="0" u="none" strike="noStrike" baseline="30000" dirty="0">
                          <a:solidFill>
                            <a:schemeClr val="tx2"/>
                          </a:solidFill>
                          <a:effectLst/>
                          <a:latin typeface="+mn-lt"/>
                        </a:rPr>
                        <a:t>®</a:t>
                      </a:r>
                      <a:r>
                        <a:rPr lang="en-US" sz="1400" b="1" i="0" u="none" strike="noStrike" dirty="0">
                          <a:solidFill>
                            <a:schemeClr val="tx2"/>
                          </a:solidFill>
                          <a:effectLst/>
                          <a:latin typeface="+mn-lt"/>
                        </a:rPr>
                        <a:t> Maris Otter</a:t>
                      </a:r>
                      <a:r>
                        <a:rPr lang="en-US" sz="1400" b="1" kern="1200" dirty="0">
                          <a:solidFill>
                            <a:schemeClr val="tx2"/>
                          </a:solidFill>
                          <a:effectLst/>
                          <a:latin typeface="+mn-lt"/>
                          <a:ea typeface="+mn-ea"/>
                          <a:cs typeface="+mn-cs"/>
                        </a:rPr>
                        <a:t> Extra Pale</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5.5</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92.1</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a:solidFill>
                            <a:schemeClr val="tx2"/>
                          </a:solidFill>
                          <a:effectLst/>
                          <a:latin typeface="+mn-lt"/>
                          <a:ea typeface="+mn-ea"/>
                          <a:cs typeface="+mn-cs"/>
                        </a:rPr>
                        <a:t>82.4</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1.87</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69.0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6050" algn="dec"/>
                        </a:tabLst>
                      </a:pPr>
                      <a:r>
                        <a:rPr lang="en-US" sz="1400" b="1" kern="1200" dirty="0">
                          <a:solidFill>
                            <a:schemeClr val="tx2"/>
                          </a:solidFill>
                          <a:effectLst/>
                          <a:latin typeface="+mn-lt"/>
                          <a:ea typeface="+mn-ea"/>
                          <a:cs typeface="+mn-cs"/>
                        </a:rPr>
                        <a:t>10.1</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tabLst>
                          <a:tab pos="147955" algn="dec"/>
                        </a:tabLst>
                      </a:pPr>
                      <a:r>
                        <a:rPr lang="en-US" sz="1400" b="1" kern="1200" dirty="0">
                          <a:solidFill>
                            <a:schemeClr val="tx2"/>
                          </a:solidFill>
                          <a:effectLst/>
                          <a:latin typeface="+mn-lt"/>
                          <a:ea typeface="+mn-ea"/>
                          <a:cs typeface="+mn-cs"/>
                        </a:rPr>
                        <a:t>46.0*</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tc>
                  <a:txBody>
                    <a:bodyPr/>
                    <a:lstStyle/>
                    <a:p>
                      <a:pPr marL="0" marR="0" algn="ctr" defTabSz="914400" rtl="0" eaLnBrk="1" latinLnBrk="0" hangingPunct="1">
                        <a:spcBef>
                          <a:spcPts val="0"/>
                        </a:spcBef>
                        <a:spcAft>
                          <a:spcPts val="0"/>
                        </a:spcAft>
                        <a:tabLst>
                          <a:tab pos="267335" algn="dec"/>
                        </a:tabLst>
                      </a:pPr>
                      <a:r>
                        <a:rPr lang="en-US" sz="1400" b="1" kern="1200" dirty="0">
                          <a:solidFill>
                            <a:schemeClr val="tx2"/>
                          </a:solidFill>
                          <a:effectLst/>
                          <a:latin typeface="+mn-lt"/>
                          <a:ea typeface="+mn-ea"/>
                          <a:cs typeface="+mn-cs"/>
                        </a:rPr>
                        <a:t>198*</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tc>
                  <a:txBody>
                    <a:bodyPr/>
                    <a:lstStyle/>
                    <a:p>
                      <a:pPr marL="0" marR="0" algn="ctr" defTabSz="914400" rtl="0" eaLnBrk="1" latinLnBrk="0" hangingPunct="1">
                        <a:spcBef>
                          <a:spcPts val="0"/>
                        </a:spcBef>
                        <a:spcAft>
                          <a:spcPts val="0"/>
                        </a:spcAft>
                        <a:tabLst>
                          <a:tab pos="212090" algn="dec"/>
                        </a:tabLst>
                      </a:pPr>
                      <a:r>
                        <a:rPr lang="en-US" sz="1400" b="1" kern="1200" dirty="0">
                          <a:solidFill>
                            <a:schemeClr val="tx2"/>
                          </a:solidFill>
                          <a:effectLst/>
                          <a:latin typeface="+mn-lt"/>
                          <a:ea typeface="+mn-ea"/>
                          <a:cs typeface="+mn-cs"/>
                        </a:rPr>
                        <a:t>107#</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FF00"/>
                    </a:solidFill>
                  </a:tcPr>
                </a:tc>
                <a:tc>
                  <a:txBody>
                    <a:bodyPr/>
                    <a:lstStyle/>
                    <a:p>
                      <a:pPr marL="0" marR="0" algn="ctr" defTabSz="914400" rtl="0" eaLnBrk="1" latinLnBrk="0" hangingPunct="1">
                        <a:spcBef>
                          <a:spcPts val="0"/>
                        </a:spcBef>
                        <a:spcAft>
                          <a:spcPts val="0"/>
                        </a:spcAft>
                      </a:pPr>
                      <a:r>
                        <a:rPr lang="en-US" sz="1400" b="1" kern="1200" dirty="0">
                          <a:solidFill>
                            <a:schemeClr val="tx2"/>
                          </a:solidFill>
                          <a:effectLst/>
                          <a:latin typeface="+mn-lt"/>
                          <a:ea typeface="+mn-ea"/>
                          <a:cs typeface="+mn-cs"/>
                        </a:rPr>
                        <a:t>59.9</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866042999"/>
                  </a:ext>
                </a:extLst>
              </a:tr>
            </a:tbl>
          </a:graphicData>
        </a:graphic>
      </p:graphicFrame>
      <p:sp>
        <p:nvSpPr>
          <p:cNvPr id="4" name="TextBox 3">
            <a:extLst>
              <a:ext uri="{FF2B5EF4-FFF2-40B4-BE49-F238E27FC236}">
                <a16:creationId xmlns:a16="http://schemas.microsoft.com/office/drawing/2014/main" id="{1225BA48-B4F9-CF44-88C7-F00D0771ACA6}"/>
              </a:ext>
            </a:extLst>
          </p:cNvPr>
          <p:cNvSpPr txBox="1"/>
          <p:nvPr/>
        </p:nvSpPr>
        <p:spPr>
          <a:xfrm>
            <a:off x="363186" y="5913054"/>
            <a:ext cx="8080169" cy="523220"/>
          </a:xfrm>
          <a:prstGeom prst="rect">
            <a:avLst/>
          </a:prstGeom>
          <a:noFill/>
        </p:spPr>
        <p:txBody>
          <a:bodyPr wrap="square" rtlCol="0">
            <a:spAutoFit/>
          </a:bodyPr>
          <a:lstStyle/>
          <a:p>
            <a:r>
              <a:rPr lang="en-US" sz="1400" dirty="0"/>
              <a:t>S/T, soluble to total protein ratio; FAN – free amino nitrogen; DP – diastatic power. </a:t>
            </a:r>
            <a:endParaRPr lang="en-US" sz="1400" i="1" dirty="0"/>
          </a:p>
          <a:p>
            <a:r>
              <a:rPr lang="en-US" sz="1400" i="1" dirty="0"/>
              <a:t>*</a:t>
            </a:r>
            <a:r>
              <a:rPr lang="en-US" sz="1400" dirty="0"/>
              <a:t>Exceeds AMBA specifications for all-malt brewing. </a:t>
            </a:r>
            <a:r>
              <a:rPr lang="en-US" sz="1400" i="1" baseline="30000" dirty="0"/>
              <a:t>#</a:t>
            </a:r>
            <a:r>
              <a:rPr lang="en-US" sz="1400" dirty="0"/>
              <a:t>Below AMBA specifications for all-malt brewing. </a:t>
            </a:r>
          </a:p>
        </p:txBody>
      </p:sp>
      <p:sp>
        <p:nvSpPr>
          <p:cNvPr id="9" name="TextBox 8">
            <a:extLst>
              <a:ext uri="{FF2B5EF4-FFF2-40B4-BE49-F238E27FC236}">
                <a16:creationId xmlns:a16="http://schemas.microsoft.com/office/drawing/2014/main" id="{CE098C08-D085-7243-8092-EE03C3D2BB92}"/>
              </a:ext>
            </a:extLst>
          </p:cNvPr>
          <p:cNvSpPr txBox="1"/>
          <p:nvPr/>
        </p:nvSpPr>
        <p:spPr>
          <a:xfrm>
            <a:off x="363187" y="915219"/>
            <a:ext cx="11678392" cy="17113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chemeClr val="tx2"/>
                </a:solidFill>
              </a:rPr>
              <a:t>All lines performed well in the malt house despite water sensitivity. Only </a:t>
            </a:r>
            <a:r>
              <a:rPr lang="en-US" dirty="0" err="1">
                <a:solidFill>
                  <a:schemeClr val="tx2"/>
                </a:solidFill>
              </a:rPr>
              <a:t>Wintmalt</a:t>
            </a:r>
            <a:r>
              <a:rPr lang="en-US" dirty="0">
                <a:solidFill>
                  <a:schemeClr val="tx2"/>
                </a:solidFill>
              </a:rPr>
              <a:t> met all the specs for all-malt brewing.</a:t>
            </a:r>
          </a:p>
          <a:p>
            <a:pPr marL="285750" indent="-285750">
              <a:lnSpc>
                <a:spcPct val="150000"/>
              </a:lnSpc>
              <a:buFont typeface="Arial" panose="020B0604020202020204" pitchFamily="34" charset="0"/>
              <a:buChar char="•"/>
            </a:pPr>
            <a:r>
              <a:rPr lang="en-US" dirty="0">
                <a:solidFill>
                  <a:schemeClr val="tx2"/>
                </a:solidFill>
              </a:rPr>
              <a:t>Experimental lines tended to over-modify a bit resulting in high S/T (50% lines) and FAN (75% lines). </a:t>
            </a:r>
          </a:p>
          <a:p>
            <a:pPr marL="285750" indent="-285750">
              <a:lnSpc>
                <a:spcPct val="150000"/>
              </a:lnSpc>
              <a:buFont typeface="Arial" panose="020B0604020202020204" pitchFamily="34" charset="0"/>
              <a:buChar char="•"/>
            </a:pPr>
            <a:r>
              <a:rPr lang="en-US" dirty="0">
                <a:solidFill>
                  <a:schemeClr val="tx2"/>
                </a:solidFill>
              </a:rPr>
              <a:t>Enzyme package in check, except for DH141969. All higher than Crisp. </a:t>
            </a:r>
          </a:p>
          <a:p>
            <a:pPr marL="285750" indent="-285750">
              <a:lnSpc>
                <a:spcPct val="150000"/>
              </a:lnSpc>
              <a:buFont typeface="Arial" panose="020B0604020202020204" pitchFamily="34" charset="0"/>
              <a:buChar char="•"/>
            </a:pPr>
            <a:r>
              <a:rPr lang="en-US" dirty="0">
                <a:solidFill>
                  <a:schemeClr val="tx2"/>
                </a:solidFill>
              </a:rPr>
              <a:t>Low BG for all lines indicates that adjustment of malting protocol may produce malt with even proteolytic modification. </a:t>
            </a:r>
          </a:p>
        </p:txBody>
      </p:sp>
    </p:spTree>
    <p:extLst>
      <p:ext uri="{BB962C8B-B14F-4D97-AF65-F5344CB8AC3E}">
        <p14:creationId xmlns:p14="http://schemas.microsoft.com/office/powerpoint/2010/main" val="19917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329279-BA96-EA47-8969-2D82C229C3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50383" y="2514600"/>
            <a:ext cx="6324600" cy="3596866"/>
          </a:xfrm>
          <a:prstGeom prst="rect">
            <a:avLst/>
          </a:prstGeom>
        </p:spPr>
      </p:pic>
      <p:sp>
        <p:nvSpPr>
          <p:cNvPr id="3" name="Title 2"/>
          <p:cNvSpPr>
            <a:spLocks noGrp="1"/>
          </p:cNvSpPr>
          <p:nvPr>
            <p:ph type="title"/>
          </p:nvPr>
        </p:nvSpPr>
        <p:spPr>
          <a:xfrm>
            <a:off x="378032" y="-14320"/>
            <a:ext cx="8229600" cy="1143000"/>
          </a:xfrm>
        </p:spPr>
        <p:txBody>
          <a:bodyPr>
            <a:normAutofit/>
          </a:bodyPr>
          <a:lstStyle/>
          <a:p>
            <a:r>
              <a:rPr lang="en-US" dirty="0"/>
              <a:t>Hot Steep Sensory</a:t>
            </a:r>
          </a:p>
        </p:txBody>
      </p:sp>
      <p:sp>
        <p:nvSpPr>
          <p:cNvPr id="9" name="TextBox 8">
            <a:extLst>
              <a:ext uri="{FF2B5EF4-FFF2-40B4-BE49-F238E27FC236}">
                <a16:creationId xmlns:a16="http://schemas.microsoft.com/office/drawing/2014/main" id="{CE098C08-D085-7243-8092-EE03C3D2BB92}"/>
              </a:ext>
            </a:extLst>
          </p:cNvPr>
          <p:cNvSpPr txBox="1"/>
          <p:nvPr/>
        </p:nvSpPr>
        <p:spPr>
          <a:xfrm>
            <a:off x="378032" y="770454"/>
            <a:ext cx="11509168" cy="227754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Difference from Control (DFC)</a:t>
            </a:r>
          </a:p>
          <a:p>
            <a:pPr marL="742950" lvl="1" indent="-285750">
              <a:buFont typeface="Arial" panose="020B0604020202020204" pitchFamily="34" charset="0"/>
              <a:buChar char="•"/>
            </a:pPr>
            <a:r>
              <a:rPr lang="en-US" dirty="0">
                <a:solidFill>
                  <a:schemeClr val="tx2"/>
                </a:solidFill>
              </a:rPr>
              <a:t>Aroma - All samples except DH141969 significantly different from control (</a:t>
            </a:r>
            <a:r>
              <a:rPr lang="en-US" dirty="0" err="1">
                <a:solidFill>
                  <a:schemeClr val="tx2"/>
                </a:solidFill>
              </a:rPr>
              <a:t>Wintmalt</a:t>
            </a:r>
            <a:r>
              <a:rPr lang="en-US" dirty="0">
                <a:solidFill>
                  <a:schemeClr val="tx2"/>
                </a:solidFill>
              </a:rPr>
              <a:t>).</a:t>
            </a:r>
          </a:p>
          <a:p>
            <a:pPr marL="742950" lvl="1" indent="-285750">
              <a:buFont typeface="Arial" panose="020B0604020202020204" pitchFamily="34" charset="0"/>
              <a:buChar char="•"/>
            </a:pPr>
            <a:r>
              <a:rPr lang="en-US" dirty="0">
                <a:solidFill>
                  <a:schemeClr val="tx2"/>
                </a:solidFill>
              </a:rPr>
              <a:t>Flavor/mouthfeel – 3 of 5 samples significantly different.</a:t>
            </a:r>
          </a:p>
          <a:p>
            <a:pPr marL="285750" indent="-285750">
              <a:buFont typeface="Arial" panose="020B0604020202020204" pitchFamily="34" charset="0"/>
              <a:buChar char="•"/>
            </a:pPr>
            <a:r>
              <a:rPr lang="en-US" dirty="0">
                <a:solidFill>
                  <a:schemeClr val="tx2"/>
                </a:solidFill>
              </a:rPr>
              <a:t>Check-all-that-apply (CATA)</a:t>
            </a:r>
          </a:p>
          <a:p>
            <a:pPr marL="742950" lvl="1" indent="-285750">
              <a:buFont typeface="Arial" panose="020B0604020202020204" pitchFamily="34" charset="0"/>
              <a:buChar char="•"/>
            </a:pPr>
            <a:r>
              <a:rPr lang="en-US" dirty="0">
                <a:solidFill>
                  <a:schemeClr val="tx2"/>
                </a:solidFill>
              </a:rPr>
              <a:t>Attributes selected from </a:t>
            </a:r>
            <a:r>
              <a:rPr lang="en-US" dirty="0" err="1">
                <a:solidFill>
                  <a:schemeClr val="tx2"/>
                </a:solidFill>
              </a:rPr>
              <a:t>Draughtlab’s</a:t>
            </a:r>
            <a:r>
              <a:rPr lang="en-US" dirty="0">
                <a:solidFill>
                  <a:schemeClr val="tx2"/>
                </a:solidFill>
              </a:rPr>
              <a:t> Base Malt Flavor Map</a:t>
            </a:r>
          </a:p>
          <a:p>
            <a:pPr marL="742950" lvl="1" indent="-285750">
              <a:buFont typeface="Arial" panose="020B0604020202020204" pitchFamily="34" charset="0"/>
              <a:buChar char="•"/>
            </a:pPr>
            <a:r>
              <a:rPr lang="en-US" b="1" dirty="0">
                <a:solidFill>
                  <a:schemeClr val="tx2"/>
                </a:solidFill>
              </a:rPr>
              <a:t>Crisp® Maris Otter Extra Pale </a:t>
            </a:r>
            <a:r>
              <a:rPr lang="en-US" dirty="0">
                <a:solidFill>
                  <a:schemeClr val="tx2"/>
                </a:solidFill>
              </a:rPr>
              <a:t>– plotted away from all other malts. Plotted close to bitter, astringent and breakfast cereal. Other than cereal, away from Maris Otter like attributes.</a:t>
            </a:r>
          </a:p>
          <a:p>
            <a:pPr marL="742950" lvl="1" indent="-285750">
              <a:buFont typeface="Arial" panose="020B0604020202020204" pitchFamily="34" charset="0"/>
              <a:buChar char="•"/>
            </a:pPr>
            <a:endParaRPr lang="en-US" sz="1600" dirty="0"/>
          </a:p>
        </p:txBody>
      </p:sp>
      <p:sp>
        <p:nvSpPr>
          <p:cNvPr id="10" name="Oval 9">
            <a:extLst>
              <a:ext uri="{FF2B5EF4-FFF2-40B4-BE49-F238E27FC236}">
                <a16:creationId xmlns:a16="http://schemas.microsoft.com/office/drawing/2014/main" id="{09107D1D-F9F2-6143-9B32-BA961F61025E}"/>
              </a:ext>
            </a:extLst>
          </p:cNvPr>
          <p:cNvSpPr/>
          <p:nvPr/>
        </p:nvSpPr>
        <p:spPr>
          <a:xfrm rot="19564173">
            <a:off x="4628120" y="3653272"/>
            <a:ext cx="1488283" cy="72622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5C8E02-607F-AD46-AE22-4C6F8935C681}"/>
              </a:ext>
            </a:extLst>
          </p:cNvPr>
          <p:cNvSpPr/>
          <p:nvPr/>
        </p:nvSpPr>
        <p:spPr>
          <a:xfrm>
            <a:off x="7010400" y="2895601"/>
            <a:ext cx="1143000" cy="125844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A90307-33FD-E449-B1F5-95BF743ADFB4}"/>
              </a:ext>
            </a:extLst>
          </p:cNvPr>
          <p:cNvSpPr/>
          <p:nvPr/>
        </p:nvSpPr>
        <p:spPr>
          <a:xfrm rot="1474073">
            <a:off x="5672446" y="4369216"/>
            <a:ext cx="2063045" cy="69887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35881E-CBE4-C349-8018-CA90CCF947AA}"/>
              </a:ext>
            </a:extLst>
          </p:cNvPr>
          <p:cNvSpPr/>
          <p:nvPr/>
        </p:nvSpPr>
        <p:spPr>
          <a:xfrm rot="1173848">
            <a:off x="4724400" y="4963246"/>
            <a:ext cx="1416050" cy="67555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661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27726-1BA1-7E40-B6E7-64FFD22939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65070" y="2364513"/>
            <a:ext cx="6748392" cy="4043218"/>
          </a:xfrm>
          <a:prstGeom prst="rect">
            <a:avLst/>
          </a:prstGeom>
        </p:spPr>
      </p:pic>
      <p:sp>
        <p:nvSpPr>
          <p:cNvPr id="3" name="Title 2"/>
          <p:cNvSpPr>
            <a:spLocks noGrp="1"/>
          </p:cNvSpPr>
          <p:nvPr>
            <p:ph type="title"/>
          </p:nvPr>
        </p:nvSpPr>
        <p:spPr>
          <a:xfrm>
            <a:off x="364418" y="11632"/>
            <a:ext cx="8229600" cy="1143000"/>
          </a:xfrm>
        </p:spPr>
        <p:txBody>
          <a:bodyPr>
            <a:normAutofit/>
          </a:bodyPr>
          <a:lstStyle/>
          <a:p>
            <a:r>
              <a:rPr lang="en-US" dirty="0"/>
              <a:t>Beer Sensory</a:t>
            </a:r>
          </a:p>
        </p:txBody>
      </p:sp>
      <p:sp>
        <p:nvSpPr>
          <p:cNvPr id="9" name="TextBox 8">
            <a:extLst>
              <a:ext uri="{FF2B5EF4-FFF2-40B4-BE49-F238E27FC236}">
                <a16:creationId xmlns:a16="http://schemas.microsoft.com/office/drawing/2014/main" id="{CE098C08-D085-7243-8092-EE03C3D2BB92}"/>
              </a:ext>
            </a:extLst>
          </p:cNvPr>
          <p:cNvSpPr txBox="1"/>
          <p:nvPr/>
        </p:nvSpPr>
        <p:spPr>
          <a:xfrm>
            <a:off x="540365" y="820908"/>
            <a:ext cx="1129343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Difference from Control (DFC)</a:t>
            </a:r>
          </a:p>
          <a:p>
            <a:pPr marL="742950" lvl="1" indent="-285750">
              <a:buFont typeface="Arial" panose="020B0604020202020204" pitchFamily="34" charset="0"/>
              <a:buChar char="•"/>
            </a:pPr>
            <a:r>
              <a:rPr lang="en-US" dirty="0">
                <a:solidFill>
                  <a:schemeClr val="tx2"/>
                </a:solidFill>
              </a:rPr>
              <a:t>Only DH14969 was different from control (</a:t>
            </a:r>
            <a:r>
              <a:rPr lang="en-US" dirty="0" err="1">
                <a:solidFill>
                  <a:schemeClr val="tx2"/>
                </a:solidFill>
              </a:rPr>
              <a:t>Wintmalt</a:t>
            </a:r>
            <a:r>
              <a:rPr lang="en-US" dirty="0">
                <a:solidFill>
                  <a:schemeClr val="tx2"/>
                </a:solidFill>
              </a:rPr>
              <a:t>). </a:t>
            </a:r>
          </a:p>
          <a:p>
            <a:pPr marL="1200150" lvl="2" indent="-285750">
              <a:buFont typeface="Arial" panose="020B0604020202020204" pitchFamily="34" charset="0"/>
              <a:buChar char="•"/>
            </a:pPr>
            <a:r>
              <a:rPr lang="en-US" dirty="0">
                <a:solidFill>
                  <a:schemeClr val="tx2"/>
                </a:solidFill>
              </a:rPr>
              <a:t>‘969 not different in hot steep, but different in beer.</a:t>
            </a:r>
          </a:p>
          <a:p>
            <a:pPr marL="285750" indent="-285750">
              <a:buFont typeface="Arial" panose="020B0604020202020204" pitchFamily="34" charset="0"/>
              <a:buChar char="•"/>
            </a:pPr>
            <a:r>
              <a:rPr lang="en-US" dirty="0">
                <a:solidFill>
                  <a:schemeClr val="tx2"/>
                </a:solidFill>
              </a:rPr>
              <a:t>Check-all-that-apply (CATA)</a:t>
            </a:r>
          </a:p>
          <a:p>
            <a:pPr marL="742950" lvl="1" indent="-285750">
              <a:buFont typeface="Arial" panose="020B0604020202020204" pitchFamily="34" charset="0"/>
              <a:buChar char="•"/>
            </a:pPr>
            <a:r>
              <a:rPr lang="en-US" dirty="0" err="1">
                <a:solidFill>
                  <a:schemeClr val="tx2"/>
                </a:solidFill>
              </a:rPr>
              <a:t>Wintmalt</a:t>
            </a:r>
            <a:r>
              <a:rPr lang="en-US" dirty="0">
                <a:solidFill>
                  <a:schemeClr val="tx2"/>
                </a:solidFill>
              </a:rPr>
              <a:t> (control) was most neutral beer.</a:t>
            </a:r>
          </a:p>
          <a:p>
            <a:pPr marL="742950" lvl="1" indent="-285750">
              <a:buFont typeface="Arial" panose="020B0604020202020204" pitchFamily="34" charset="0"/>
              <a:buChar char="•"/>
            </a:pPr>
            <a:r>
              <a:rPr lang="en-US" dirty="0">
                <a:solidFill>
                  <a:schemeClr val="tx2"/>
                </a:solidFill>
              </a:rPr>
              <a:t>AHC showed a sub grouping of DH141515 &amp; DH150115 + DH142010 &amp; </a:t>
            </a:r>
            <a:r>
              <a:rPr lang="en-US" dirty="0" err="1">
                <a:solidFill>
                  <a:schemeClr val="tx2"/>
                </a:solidFill>
              </a:rPr>
              <a:t>Wintmalt</a:t>
            </a:r>
            <a:r>
              <a:rPr lang="en-US" dirty="0">
                <a:solidFill>
                  <a:schemeClr val="tx2"/>
                </a:solidFill>
              </a:rPr>
              <a:t>.</a:t>
            </a:r>
          </a:p>
          <a:p>
            <a:pPr marL="742950" lvl="1" indent="-285750">
              <a:buFont typeface="Arial" panose="020B0604020202020204" pitchFamily="34" charset="0"/>
              <a:buChar char="•"/>
            </a:pPr>
            <a:r>
              <a:rPr lang="en-US" dirty="0">
                <a:solidFill>
                  <a:schemeClr val="tx2"/>
                </a:solidFill>
              </a:rPr>
              <a:t>Maris Otter like descriptors: Sweet Bread + Bread (515, 115); Sweet + Sweet Aromatic (010).</a:t>
            </a:r>
          </a:p>
        </p:txBody>
      </p:sp>
      <p:sp>
        <p:nvSpPr>
          <p:cNvPr id="12" name="Oval 11">
            <a:extLst>
              <a:ext uri="{FF2B5EF4-FFF2-40B4-BE49-F238E27FC236}">
                <a16:creationId xmlns:a16="http://schemas.microsoft.com/office/drawing/2014/main" id="{605C8E02-607F-AD46-AE22-4C6F8935C681}"/>
              </a:ext>
            </a:extLst>
          </p:cNvPr>
          <p:cNvSpPr/>
          <p:nvPr/>
        </p:nvSpPr>
        <p:spPr>
          <a:xfrm rot="9013202">
            <a:off x="4343877" y="3276959"/>
            <a:ext cx="1371600" cy="95910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A90307-33FD-E449-B1F5-95BF743ADFB4}"/>
              </a:ext>
            </a:extLst>
          </p:cNvPr>
          <p:cNvSpPr/>
          <p:nvPr/>
        </p:nvSpPr>
        <p:spPr>
          <a:xfrm rot="20062412">
            <a:off x="6846450" y="3619741"/>
            <a:ext cx="1059463" cy="69887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35881E-CBE4-C349-8018-CA90CCF947AA}"/>
              </a:ext>
            </a:extLst>
          </p:cNvPr>
          <p:cNvSpPr/>
          <p:nvPr/>
        </p:nvSpPr>
        <p:spPr>
          <a:xfrm rot="7566923">
            <a:off x="4862015" y="4419591"/>
            <a:ext cx="1416050" cy="74252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63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4EA8E-B465-5842-8A24-314990BB823C}"/>
              </a:ext>
            </a:extLst>
          </p:cNvPr>
          <p:cNvSpPr>
            <a:spLocks noGrp="1"/>
          </p:cNvSpPr>
          <p:nvPr>
            <p:ph type="title"/>
          </p:nvPr>
        </p:nvSpPr>
        <p:spPr/>
        <p:txBody>
          <a:bodyPr/>
          <a:lstStyle/>
          <a:p>
            <a:r>
              <a:rPr lang="en-US" dirty="0"/>
              <a:t>Maris &amp; 5H?</a:t>
            </a:r>
          </a:p>
        </p:txBody>
      </p:sp>
      <p:sp>
        <p:nvSpPr>
          <p:cNvPr id="4" name="Footer Placeholder 3">
            <a:extLst>
              <a:ext uri="{FF2B5EF4-FFF2-40B4-BE49-F238E27FC236}">
                <a16:creationId xmlns:a16="http://schemas.microsoft.com/office/drawing/2014/main" id="{C9AE19E1-4C3B-CA4F-95B7-CE328F6FF409}"/>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F341A161-2B23-FF45-BA59-D61402504B4E}"/>
              </a:ext>
            </a:extLst>
          </p:cNvPr>
          <p:cNvSpPr>
            <a:spLocks noGrp="1"/>
          </p:cNvSpPr>
          <p:nvPr>
            <p:ph type="sldNum" sz="quarter" idx="12"/>
          </p:nvPr>
        </p:nvSpPr>
        <p:spPr/>
        <p:txBody>
          <a:bodyPr/>
          <a:lstStyle/>
          <a:p>
            <a:fld id="{AAB6004F-53F9-E74D-AC89-56EA63355CB3}" type="slidenum">
              <a:rPr lang="en-US" smtClean="0"/>
              <a:pPr/>
              <a:t>14</a:t>
            </a:fld>
            <a:endParaRPr lang="en-US" dirty="0"/>
          </a:p>
        </p:txBody>
      </p:sp>
      <p:pic>
        <p:nvPicPr>
          <p:cNvPr id="10" name="Picture 9">
            <a:extLst>
              <a:ext uri="{FF2B5EF4-FFF2-40B4-BE49-F238E27FC236}">
                <a16:creationId xmlns:a16="http://schemas.microsoft.com/office/drawing/2014/main" id="{68338460-149E-2440-A1CA-209B27164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37" y="1360487"/>
            <a:ext cx="9077325" cy="3488046"/>
          </a:xfrm>
          <a:prstGeom prst="rect">
            <a:avLst/>
          </a:prstGeom>
        </p:spPr>
      </p:pic>
      <p:sp>
        <p:nvSpPr>
          <p:cNvPr id="11" name="TextBox 10">
            <a:extLst>
              <a:ext uri="{FF2B5EF4-FFF2-40B4-BE49-F238E27FC236}">
                <a16:creationId xmlns:a16="http://schemas.microsoft.com/office/drawing/2014/main" id="{0AE303BD-6A6D-0E42-B481-7521A20EE903}"/>
              </a:ext>
            </a:extLst>
          </p:cNvPr>
          <p:cNvSpPr txBox="1"/>
          <p:nvPr/>
        </p:nvSpPr>
        <p:spPr>
          <a:xfrm>
            <a:off x="457201" y="4828232"/>
            <a:ext cx="11515725"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rPr>
              <a:t>Sayre-Chavez et al. identified beer flavor QTL for honey and toasted on 5H. </a:t>
            </a:r>
          </a:p>
          <a:p>
            <a:pPr marL="285750" indent="-285750">
              <a:buFont typeface="Arial" panose="020B0604020202020204" pitchFamily="34" charset="0"/>
              <a:buChar char="•"/>
            </a:pPr>
            <a:r>
              <a:rPr lang="en-US" sz="2000" dirty="0">
                <a:solidFill>
                  <a:schemeClr val="tx2"/>
                </a:solidFill>
              </a:rPr>
              <a:t>‘115 plotted with Bread and Butter/Diacetyl and scored high on Sweet Aromatic and Sweet Bread, but ‘115 also highest color…</a:t>
            </a:r>
          </a:p>
          <a:p>
            <a:pPr marL="285750" indent="-285750">
              <a:buFont typeface="Arial" panose="020B0604020202020204" pitchFamily="34" charset="0"/>
              <a:buChar char="•"/>
            </a:pPr>
            <a:r>
              <a:rPr lang="en-US" sz="2000" dirty="0">
                <a:solidFill>
                  <a:schemeClr val="tx2"/>
                </a:solidFill>
              </a:rPr>
              <a:t>Flavor QTL mapped near </a:t>
            </a:r>
            <a:r>
              <a:rPr lang="en-US" sz="2000" i="1" dirty="0">
                <a:solidFill>
                  <a:schemeClr val="tx2"/>
                </a:solidFill>
              </a:rPr>
              <a:t>SD2 </a:t>
            </a:r>
            <a:r>
              <a:rPr lang="en-US" sz="2000" dirty="0">
                <a:solidFill>
                  <a:schemeClr val="tx2"/>
                </a:solidFill>
              </a:rPr>
              <a:t>locus – dormancy and WS. All lines ≥98% GE, ‘115 lowest WS (20%).</a:t>
            </a:r>
          </a:p>
          <a:p>
            <a:pPr marL="285750" indent="-285750">
              <a:buFont typeface="Arial" panose="020B0604020202020204" pitchFamily="34" charset="0"/>
              <a:buChar char="•"/>
            </a:pPr>
            <a:r>
              <a:rPr lang="en-US" sz="2000" b="1" i="1" dirty="0">
                <a:solidFill>
                  <a:schemeClr val="tx2"/>
                </a:solidFill>
              </a:rPr>
              <a:t>Highly speculative … but still cool. </a:t>
            </a:r>
          </a:p>
        </p:txBody>
      </p:sp>
      <p:sp>
        <p:nvSpPr>
          <p:cNvPr id="12" name="Oval 11">
            <a:extLst>
              <a:ext uri="{FF2B5EF4-FFF2-40B4-BE49-F238E27FC236}">
                <a16:creationId xmlns:a16="http://schemas.microsoft.com/office/drawing/2014/main" id="{35C64467-0D29-6C46-90F2-128FD21C3E96}"/>
              </a:ext>
            </a:extLst>
          </p:cNvPr>
          <p:cNvSpPr/>
          <p:nvPr/>
        </p:nvSpPr>
        <p:spPr>
          <a:xfrm>
            <a:off x="2185988" y="3571875"/>
            <a:ext cx="3567112" cy="571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658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2603" y="435648"/>
            <a:ext cx="7886700" cy="457075"/>
          </a:xfrm>
        </p:spPr>
        <p:txBody>
          <a:bodyPr>
            <a:normAutofit fontScale="90000"/>
          </a:bodyPr>
          <a:lstStyle/>
          <a:p>
            <a:r>
              <a:rPr lang="en-US" dirty="0"/>
              <a:t>Conclusions</a:t>
            </a:r>
          </a:p>
        </p:txBody>
      </p:sp>
      <p:sp>
        <p:nvSpPr>
          <p:cNvPr id="7" name="Content Placeholder 6"/>
          <p:cNvSpPr>
            <a:spLocks noGrp="1"/>
          </p:cNvSpPr>
          <p:nvPr>
            <p:ph idx="1"/>
          </p:nvPr>
        </p:nvSpPr>
        <p:spPr>
          <a:xfrm>
            <a:off x="686791" y="1016101"/>
            <a:ext cx="10476014" cy="4065044"/>
          </a:xfrm>
        </p:spPr>
        <p:txBody>
          <a:bodyPr>
            <a:normAutofit/>
          </a:bodyPr>
          <a:lstStyle/>
          <a:p>
            <a:r>
              <a:rPr lang="en-US" sz="3200" dirty="0">
                <a:latin typeface="+mj-lt"/>
              </a:rPr>
              <a:t>The four Maris Otter-derived progeny showed strong agronomic outcomes and produced acceptable malts and beers.</a:t>
            </a:r>
          </a:p>
          <a:p>
            <a:r>
              <a:rPr lang="en-US" sz="3200" dirty="0">
                <a:latin typeface="+mj-lt"/>
              </a:rPr>
              <a:t>Malt flavor showed obvious differences, and while beer sensory differences were present, they were nuanced. Chemical profiling did not provide further distinction.</a:t>
            </a:r>
          </a:p>
          <a:p>
            <a:r>
              <a:rPr lang="en-US" sz="3200" dirty="0">
                <a:latin typeface="+mj-lt"/>
              </a:rPr>
              <a:t>Some attributes associated with Maris Otter were present in the </a:t>
            </a:r>
            <a:r>
              <a:rPr lang="en-US" sz="3200" dirty="0" err="1">
                <a:latin typeface="+mj-lt"/>
              </a:rPr>
              <a:t>progreny</a:t>
            </a:r>
            <a:r>
              <a:rPr lang="en-US" sz="3200" dirty="0">
                <a:latin typeface="+mj-lt"/>
              </a:rPr>
              <a:t> but direct relation is hard to make. </a:t>
            </a:r>
          </a:p>
        </p:txBody>
      </p:sp>
      <p:sp>
        <p:nvSpPr>
          <p:cNvPr id="2" name="TextBox 1">
            <a:extLst>
              <a:ext uri="{FF2B5EF4-FFF2-40B4-BE49-F238E27FC236}">
                <a16:creationId xmlns:a16="http://schemas.microsoft.com/office/drawing/2014/main" id="{2AF10A21-74B7-0E45-8F5D-424D378561C1}"/>
              </a:ext>
            </a:extLst>
          </p:cNvPr>
          <p:cNvSpPr txBox="1"/>
          <p:nvPr/>
        </p:nvSpPr>
        <p:spPr>
          <a:xfrm>
            <a:off x="4781550" y="5149473"/>
            <a:ext cx="2628900" cy="584775"/>
          </a:xfrm>
          <a:prstGeom prst="rect">
            <a:avLst/>
          </a:prstGeom>
          <a:noFill/>
        </p:spPr>
        <p:txBody>
          <a:bodyPr wrap="square" rtlCol="0">
            <a:spAutoFit/>
          </a:bodyPr>
          <a:lstStyle/>
          <a:p>
            <a:pPr algn="ctr"/>
            <a:r>
              <a:rPr lang="en-US" sz="3200" b="1" i="1" dirty="0">
                <a:solidFill>
                  <a:schemeClr val="tx2"/>
                </a:solidFill>
              </a:rPr>
              <a:t>So what next?</a:t>
            </a:r>
          </a:p>
        </p:txBody>
      </p:sp>
    </p:spTree>
    <p:extLst>
      <p:ext uri="{BB962C8B-B14F-4D97-AF65-F5344CB8AC3E}">
        <p14:creationId xmlns:p14="http://schemas.microsoft.com/office/powerpoint/2010/main" val="1560531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52650" y="590028"/>
            <a:ext cx="7886700" cy="457075"/>
          </a:xfrm>
        </p:spPr>
        <p:txBody>
          <a:bodyPr>
            <a:normAutofit fontScale="90000"/>
          </a:bodyPr>
          <a:lstStyle/>
          <a:p>
            <a:pPr algn="ctr"/>
            <a:r>
              <a:rPr lang="en-US" dirty="0"/>
              <a:t>What makes Maris Otter Special?</a:t>
            </a:r>
          </a:p>
        </p:txBody>
      </p:sp>
      <p:sp>
        <p:nvSpPr>
          <p:cNvPr id="7" name="Content Placeholder 6"/>
          <p:cNvSpPr>
            <a:spLocks noGrp="1"/>
          </p:cNvSpPr>
          <p:nvPr>
            <p:ph idx="1"/>
          </p:nvPr>
        </p:nvSpPr>
        <p:spPr>
          <a:xfrm>
            <a:off x="678283" y="1047103"/>
            <a:ext cx="11007035" cy="4957188"/>
          </a:xfrm>
        </p:spPr>
        <p:txBody>
          <a:bodyPr>
            <a:normAutofit/>
          </a:bodyPr>
          <a:lstStyle/>
          <a:p>
            <a:pPr marL="0" indent="0">
              <a:lnSpc>
                <a:spcPct val="150000"/>
              </a:lnSpc>
              <a:buNone/>
            </a:pPr>
            <a:r>
              <a:rPr lang="en-US" sz="3600" dirty="0">
                <a:latin typeface="+mj-lt"/>
              </a:rPr>
              <a:t>It has been said that it is not just the variety, but… </a:t>
            </a:r>
          </a:p>
          <a:p>
            <a:pPr lvl="1">
              <a:lnSpc>
                <a:spcPct val="150000"/>
              </a:lnSpc>
            </a:pPr>
            <a:r>
              <a:rPr lang="en-US" sz="3600" dirty="0">
                <a:latin typeface="+mj-lt"/>
              </a:rPr>
              <a:t>the British maritime climate,…</a:t>
            </a:r>
          </a:p>
          <a:p>
            <a:pPr lvl="1">
              <a:lnSpc>
                <a:spcPct val="150000"/>
              </a:lnSpc>
            </a:pPr>
            <a:r>
              <a:rPr lang="en-US" sz="3600" dirty="0">
                <a:latin typeface="+mj-lt"/>
              </a:rPr>
              <a:t>the unique soil type, and…</a:t>
            </a:r>
          </a:p>
          <a:p>
            <a:pPr lvl="1">
              <a:lnSpc>
                <a:spcPct val="150000"/>
              </a:lnSpc>
            </a:pPr>
            <a:r>
              <a:rPr lang="en-US" sz="3600" b="1" i="1" dirty="0">
                <a:latin typeface="+mj-lt"/>
              </a:rPr>
              <a:t>the floor malting process.</a:t>
            </a:r>
          </a:p>
        </p:txBody>
      </p:sp>
      <p:pic>
        <p:nvPicPr>
          <p:cNvPr id="10" name="Picture 9">
            <a:extLst>
              <a:ext uri="{FF2B5EF4-FFF2-40B4-BE49-F238E27FC236}">
                <a16:creationId xmlns:a16="http://schemas.microsoft.com/office/drawing/2014/main" id="{3BF9CCA6-D390-8B48-AC91-DE4011B880A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11180" y="2070466"/>
            <a:ext cx="3461619" cy="3450081"/>
          </a:xfrm>
          <a:prstGeom prst="rect">
            <a:avLst/>
          </a:prstGeom>
        </p:spPr>
      </p:pic>
      <p:sp>
        <p:nvSpPr>
          <p:cNvPr id="11" name="TextBox 10">
            <a:extLst>
              <a:ext uri="{FF2B5EF4-FFF2-40B4-BE49-F238E27FC236}">
                <a16:creationId xmlns:a16="http://schemas.microsoft.com/office/drawing/2014/main" id="{1BED5196-7A58-524D-8F18-4DDFE85DB97A}"/>
              </a:ext>
            </a:extLst>
          </p:cNvPr>
          <p:cNvSpPr txBox="1"/>
          <p:nvPr/>
        </p:nvSpPr>
        <p:spPr>
          <a:xfrm>
            <a:off x="8167769" y="5520547"/>
            <a:ext cx="2514600" cy="246221"/>
          </a:xfrm>
          <a:prstGeom prst="rect">
            <a:avLst/>
          </a:prstGeom>
          <a:noFill/>
        </p:spPr>
        <p:txBody>
          <a:bodyPr wrap="square" rtlCol="0">
            <a:spAutoFit/>
          </a:bodyPr>
          <a:lstStyle/>
          <a:p>
            <a:r>
              <a:rPr lang="en-US" sz="1000" dirty="0">
                <a:solidFill>
                  <a:schemeClr val="tx2"/>
                </a:solidFill>
              </a:rPr>
              <a:t>Photo: American Homebrewers Association</a:t>
            </a:r>
          </a:p>
        </p:txBody>
      </p:sp>
    </p:spTree>
    <p:extLst>
      <p:ext uri="{BB962C8B-B14F-4D97-AF65-F5344CB8AC3E}">
        <p14:creationId xmlns:p14="http://schemas.microsoft.com/office/powerpoint/2010/main" val="3945743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2120" y="404710"/>
            <a:ext cx="7886700" cy="457075"/>
          </a:xfrm>
        </p:spPr>
        <p:txBody>
          <a:bodyPr>
            <a:noAutofit/>
          </a:bodyPr>
          <a:lstStyle/>
          <a:p>
            <a:r>
              <a:rPr lang="en-US" dirty="0"/>
              <a:t>Romp of Otters 2.0</a:t>
            </a:r>
          </a:p>
        </p:txBody>
      </p:sp>
      <p:sp>
        <p:nvSpPr>
          <p:cNvPr id="11" name="TextBox 10">
            <a:extLst>
              <a:ext uri="{FF2B5EF4-FFF2-40B4-BE49-F238E27FC236}">
                <a16:creationId xmlns:a16="http://schemas.microsoft.com/office/drawing/2014/main" id="{1FCFEDC1-A82D-5F44-8A4E-021D05DDDD53}"/>
              </a:ext>
            </a:extLst>
          </p:cNvPr>
          <p:cNvSpPr txBox="1"/>
          <p:nvPr/>
        </p:nvSpPr>
        <p:spPr>
          <a:xfrm>
            <a:off x="7766850" y="5780372"/>
            <a:ext cx="2514600" cy="246221"/>
          </a:xfrm>
          <a:prstGeom prst="rect">
            <a:avLst/>
          </a:prstGeom>
          <a:noFill/>
        </p:spPr>
        <p:txBody>
          <a:bodyPr wrap="square" rtlCol="0">
            <a:spAutoFit/>
          </a:bodyPr>
          <a:lstStyle/>
          <a:p>
            <a:pPr algn="ctr"/>
            <a:r>
              <a:rPr lang="en-US" sz="1000" dirty="0">
                <a:solidFill>
                  <a:schemeClr val="tx2"/>
                </a:solidFill>
              </a:rPr>
              <a:t>Photo: Admiral Maltings</a:t>
            </a:r>
          </a:p>
        </p:txBody>
      </p:sp>
      <p:pic>
        <p:nvPicPr>
          <p:cNvPr id="7" name="Picture 6">
            <a:extLst>
              <a:ext uri="{FF2B5EF4-FFF2-40B4-BE49-F238E27FC236}">
                <a16:creationId xmlns:a16="http://schemas.microsoft.com/office/drawing/2014/main" id="{1DB4417B-656C-0C4C-AC3E-9A0A6D5DB14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5592" y="1070853"/>
            <a:ext cx="6326596" cy="3991128"/>
          </a:xfrm>
          <a:prstGeom prst="rect">
            <a:avLst/>
          </a:prstGeom>
        </p:spPr>
      </p:pic>
      <p:pic>
        <p:nvPicPr>
          <p:cNvPr id="12" name="Picture 11">
            <a:extLst>
              <a:ext uri="{FF2B5EF4-FFF2-40B4-BE49-F238E27FC236}">
                <a16:creationId xmlns:a16="http://schemas.microsoft.com/office/drawing/2014/main" id="{5F74E330-17C7-9040-B60F-EA2710C7363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26918" y="789526"/>
            <a:ext cx="3950880" cy="4938598"/>
          </a:xfrm>
          <a:prstGeom prst="rect">
            <a:avLst/>
          </a:prstGeom>
        </p:spPr>
      </p:pic>
    </p:spTree>
    <p:extLst>
      <p:ext uri="{BB962C8B-B14F-4D97-AF65-F5344CB8AC3E}">
        <p14:creationId xmlns:p14="http://schemas.microsoft.com/office/powerpoint/2010/main" val="938072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E9F95F-A77E-1D46-8436-75CF21304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1" y="4254500"/>
            <a:ext cx="2182673" cy="2182673"/>
          </a:xfrm>
          <a:prstGeom prst="rect">
            <a:avLst/>
          </a:prstGeom>
        </p:spPr>
      </p:pic>
      <p:sp>
        <p:nvSpPr>
          <p:cNvPr id="8" name="Content Placeholder 7">
            <a:extLst>
              <a:ext uri="{FF2B5EF4-FFF2-40B4-BE49-F238E27FC236}">
                <a16:creationId xmlns:a16="http://schemas.microsoft.com/office/drawing/2014/main" id="{C970B648-76EC-0440-B421-1A3360272767}"/>
              </a:ext>
            </a:extLst>
          </p:cNvPr>
          <p:cNvSpPr>
            <a:spLocks noGrp="1"/>
          </p:cNvSpPr>
          <p:nvPr>
            <p:ph idx="1"/>
          </p:nvPr>
        </p:nvSpPr>
        <p:spPr>
          <a:xfrm>
            <a:off x="863600" y="1088738"/>
            <a:ext cx="10786094" cy="3447636"/>
          </a:xfrm>
        </p:spPr>
        <p:txBody>
          <a:bodyPr>
            <a:normAutofit/>
          </a:bodyPr>
          <a:lstStyle/>
          <a:p>
            <a:pPr marL="514350" indent="-514350">
              <a:buFont typeface="+mj-lt"/>
              <a:buAutoNum type="arabicPeriod"/>
            </a:pPr>
            <a:r>
              <a:rPr lang="en-US" sz="2400" dirty="0">
                <a:latin typeface="+mn-lt"/>
              </a:rPr>
              <a:t>Can we floor malt the top “otter” and pull through more of the unique flavors associated with Maris Otter?</a:t>
            </a:r>
          </a:p>
          <a:p>
            <a:pPr marL="514350" indent="-514350">
              <a:buFont typeface="+mj-lt"/>
              <a:buAutoNum type="arabicPeriod"/>
            </a:pPr>
            <a:r>
              <a:rPr lang="en-US" sz="2400" dirty="0">
                <a:latin typeface="+mn-lt"/>
              </a:rPr>
              <a:t>Does a winter habit line, grown in the same environment (Klamath Basin), perform as well or better for the maltster than their usual spring barley?</a:t>
            </a:r>
            <a:br>
              <a:rPr lang="en-US" sz="2400" dirty="0">
                <a:latin typeface="+mn-lt"/>
              </a:rPr>
            </a:br>
            <a:endParaRPr lang="en-US" sz="2400" dirty="0">
              <a:latin typeface="+mn-lt"/>
            </a:endParaRPr>
          </a:p>
          <a:p>
            <a:pPr marL="0" indent="0">
              <a:buNone/>
            </a:pPr>
            <a:r>
              <a:rPr lang="en-US" sz="2400" b="1" dirty="0">
                <a:latin typeface="+mn-lt"/>
              </a:rPr>
              <a:t>DH142010 – Winter Habit </a:t>
            </a:r>
          </a:p>
          <a:p>
            <a:pPr marL="0" indent="0">
              <a:buNone/>
            </a:pPr>
            <a:r>
              <a:rPr lang="en-US" sz="2400" b="1" dirty="0">
                <a:latin typeface="+mn-lt"/>
              </a:rPr>
              <a:t>CDC Copeland – Spring Habit</a:t>
            </a:r>
          </a:p>
        </p:txBody>
      </p:sp>
      <p:sp>
        <p:nvSpPr>
          <p:cNvPr id="11" name="TextBox 10">
            <a:extLst>
              <a:ext uri="{FF2B5EF4-FFF2-40B4-BE49-F238E27FC236}">
                <a16:creationId xmlns:a16="http://schemas.microsoft.com/office/drawing/2014/main" id="{1FCFEDC1-A82D-5F44-8A4E-021D05DDDD53}"/>
              </a:ext>
            </a:extLst>
          </p:cNvPr>
          <p:cNvSpPr txBox="1"/>
          <p:nvPr/>
        </p:nvSpPr>
        <p:spPr>
          <a:xfrm>
            <a:off x="7385050" y="6190952"/>
            <a:ext cx="2514600" cy="246221"/>
          </a:xfrm>
          <a:prstGeom prst="rect">
            <a:avLst/>
          </a:prstGeom>
          <a:noFill/>
        </p:spPr>
        <p:txBody>
          <a:bodyPr wrap="square" rtlCol="0">
            <a:spAutoFit/>
          </a:bodyPr>
          <a:lstStyle/>
          <a:p>
            <a:pPr algn="ctr"/>
            <a:r>
              <a:rPr lang="en-US" sz="1000" dirty="0">
                <a:solidFill>
                  <a:schemeClr val="tx2"/>
                </a:solidFill>
              </a:rPr>
              <a:t>Photo: Admiral Maltings</a:t>
            </a:r>
          </a:p>
        </p:txBody>
      </p:sp>
      <p:pic>
        <p:nvPicPr>
          <p:cNvPr id="12" name="Picture 11">
            <a:extLst>
              <a:ext uri="{FF2B5EF4-FFF2-40B4-BE49-F238E27FC236}">
                <a16:creationId xmlns:a16="http://schemas.microsoft.com/office/drawing/2014/main" id="{B207D3F7-5DA0-4744-ACB2-C11CF1532F57}"/>
              </a:ext>
            </a:extLst>
          </p:cNvPr>
          <p:cNvPicPr/>
          <p:nvPr/>
        </p:nvPicPr>
        <p:blipFill rotWithShape="1">
          <a:blip r:embed="rId4" cstate="email">
            <a:extLst>
              <a:ext uri="{28A0092B-C50C-407E-A947-70E740481C1C}">
                <a14:useLocalDpi xmlns:a14="http://schemas.microsoft.com/office/drawing/2010/main" val="0"/>
              </a:ext>
            </a:extLst>
          </a:blip>
          <a:srcRect/>
          <a:stretch/>
        </p:blipFill>
        <p:spPr bwMode="auto">
          <a:xfrm>
            <a:off x="6975844" y="2711529"/>
            <a:ext cx="3333012" cy="3375702"/>
          </a:xfrm>
          <a:prstGeom prst="rect">
            <a:avLst/>
          </a:prstGeom>
          <a:ln>
            <a:noFill/>
          </a:ln>
          <a:extLst>
            <a:ext uri="{53640926-AAD7-44D8-BBD7-CCE9431645EC}">
              <a14:shadowObscured xmlns:a14="http://schemas.microsoft.com/office/drawing/2010/main"/>
            </a:ext>
          </a:extLst>
        </p:spPr>
      </p:pic>
      <p:sp>
        <p:nvSpPr>
          <p:cNvPr id="7" name="Title 5">
            <a:extLst>
              <a:ext uri="{FF2B5EF4-FFF2-40B4-BE49-F238E27FC236}">
                <a16:creationId xmlns:a16="http://schemas.microsoft.com/office/drawing/2014/main" id="{6F031280-5312-E649-AA58-41A82652F0CE}"/>
              </a:ext>
            </a:extLst>
          </p:cNvPr>
          <p:cNvSpPr txBox="1">
            <a:spLocks/>
          </p:cNvSpPr>
          <p:nvPr/>
        </p:nvSpPr>
        <p:spPr>
          <a:xfrm>
            <a:off x="755650" y="540953"/>
            <a:ext cx="7886700" cy="457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2"/>
                </a:solidFill>
                <a:latin typeface="Rufina-Stencil-Bold" charset="0"/>
                <a:ea typeface="+mj-ea"/>
                <a:cs typeface="+mj-cs"/>
              </a:defRPr>
            </a:lvl1pPr>
          </a:lstStyle>
          <a:p>
            <a:r>
              <a:rPr lang="en-US" dirty="0"/>
              <a:t>Romp of Otters 2.0</a:t>
            </a:r>
          </a:p>
        </p:txBody>
      </p:sp>
    </p:spTree>
    <p:extLst>
      <p:ext uri="{BB962C8B-B14F-4D97-AF65-F5344CB8AC3E}">
        <p14:creationId xmlns:p14="http://schemas.microsoft.com/office/powerpoint/2010/main" val="1464634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2A116-78F4-6C4B-AC88-39E3355191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3730" y="3892110"/>
            <a:ext cx="5066395" cy="2435324"/>
          </a:xfrm>
          <a:prstGeom prst="rect">
            <a:avLst/>
          </a:prstGeom>
        </p:spPr>
      </p:pic>
      <p:sp>
        <p:nvSpPr>
          <p:cNvPr id="6" name="Title 5"/>
          <p:cNvSpPr>
            <a:spLocks noGrp="1"/>
          </p:cNvSpPr>
          <p:nvPr>
            <p:ph type="title"/>
          </p:nvPr>
        </p:nvSpPr>
        <p:spPr>
          <a:xfrm>
            <a:off x="400050" y="378203"/>
            <a:ext cx="7886700" cy="457075"/>
          </a:xfrm>
        </p:spPr>
        <p:txBody>
          <a:bodyPr>
            <a:normAutofit fontScale="90000"/>
          </a:bodyPr>
          <a:lstStyle/>
          <a:p>
            <a:r>
              <a:rPr lang="en-US" dirty="0"/>
              <a:t>Winter Barley in the Klamath?</a:t>
            </a:r>
          </a:p>
        </p:txBody>
      </p:sp>
      <p:sp>
        <p:nvSpPr>
          <p:cNvPr id="8" name="Content Placeholder 7">
            <a:extLst>
              <a:ext uri="{FF2B5EF4-FFF2-40B4-BE49-F238E27FC236}">
                <a16:creationId xmlns:a16="http://schemas.microsoft.com/office/drawing/2014/main" id="{C970B648-76EC-0440-B421-1A3360272767}"/>
              </a:ext>
            </a:extLst>
          </p:cNvPr>
          <p:cNvSpPr>
            <a:spLocks noGrp="1"/>
          </p:cNvSpPr>
          <p:nvPr>
            <p:ph idx="1"/>
          </p:nvPr>
        </p:nvSpPr>
        <p:spPr>
          <a:xfrm>
            <a:off x="400050" y="893336"/>
            <a:ext cx="11360150" cy="2081598"/>
          </a:xfrm>
        </p:spPr>
        <p:txBody>
          <a:bodyPr>
            <a:normAutofit fontScale="92500" lnSpcReduction="10000"/>
          </a:bodyPr>
          <a:lstStyle/>
          <a:p>
            <a:pPr>
              <a:lnSpc>
                <a:spcPct val="120000"/>
              </a:lnSpc>
            </a:pPr>
            <a:r>
              <a:rPr lang="en-US" sz="2100" dirty="0">
                <a:latin typeface="+mn-lt"/>
              </a:rPr>
              <a:t>Drought and water restrictions continue in the Klamath Basin. Water managed for agriculture, fisheries, recreation, and ecological purposes. </a:t>
            </a:r>
          </a:p>
          <a:p>
            <a:pPr>
              <a:lnSpc>
                <a:spcPct val="120000"/>
              </a:lnSpc>
            </a:pPr>
            <a:r>
              <a:rPr lang="en-US" sz="2100" dirty="0">
                <a:latin typeface="+mn-lt"/>
              </a:rPr>
              <a:t>Popular crops like potatoes, alfalfa, and wheat all have high irrigation requirements</a:t>
            </a:r>
            <a:r>
              <a:rPr lang="en-US" sz="2000" dirty="0">
                <a:latin typeface="+mj-lt"/>
              </a:rPr>
              <a:t>. </a:t>
            </a:r>
          </a:p>
          <a:p>
            <a:pPr>
              <a:lnSpc>
                <a:spcPct val="120000"/>
              </a:lnSpc>
            </a:pPr>
            <a:r>
              <a:rPr lang="en-US" sz="2000" dirty="0"/>
              <a:t>Winter barley could be a step in the right direction. </a:t>
            </a:r>
          </a:p>
          <a:p>
            <a:pPr>
              <a:lnSpc>
                <a:spcPct val="120000"/>
              </a:lnSpc>
            </a:pPr>
            <a:r>
              <a:rPr lang="en-US" sz="2000" dirty="0"/>
              <a:t>Historic malting barley supply chain in the basin – GWM continues to contract and is increasing acreage.</a:t>
            </a:r>
          </a:p>
          <a:p>
            <a:pPr>
              <a:lnSpc>
                <a:spcPct val="120000"/>
              </a:lnSpc>
            </a:pPr>
            <a:endParaRPr lang="en-US" sz="2000" dirty="0">
              <a:latin typeface="+mj-lt"/>
            </a:endParaRPr>
          </a:p>
        </p:txBody>
      </p:sp>
      <p:sp>
        <p:nvSpPr>
          <p:cNvPr id="2" name="TextBox 1">
            <a:extLst>
              <a:ext uri="{FF2B5EF4-FFF2-40B4-BE49-F238E27FC236}">
                <a16:creationId xmlns:a16="http://schemas.microsoft.com/office/drawing/2014/main" id="{DAA62069-CA06-7C4F-A763-B0D0BB269F4F}"/>
              </a:ext>
            </a:extLst>
          </p:cNvPr>
          <p:cNvSpPr txBox="1"/>
          <p:nvPr/>
        </p:nvSpPr>
        <p:spPr>
          <a:xfrm>
            <a:off x="400050" y="2969162"/>
            <a:ext cx="6012625" cy="1286506"/>
          </a:xfrm>
          <a:prstGeom prst="rect">
            <a:avLst/>
          </a:prstGeom>
          <a:noFill/>
        </p:spPr>
        <p:txBody>
          <a:bodyPr wrap="square" rtlCol="0">
            <a:spAutoFit/>
          </a:bodyPr>
          <a:lstStyle/>
          <a:p>
            <a:pPr marL="742950" lvl="1" indent="-285750">
              <a:lnSpc>
                <a:spcPct val="120000"/>
              </a:lnSpc>
              <a:buFont typeface="Arial" panose="020B0604020202020204" pitchFamily="34" charset="0"/>
              <a:buChar char="•"/>
            </a:pPr>
            <a:r>
              <a:rPr lang="en-US" sz="1600" i="1" dirty="0">
                <a:solidFill>
                  <a:schemeClr val="tx2"/>
                </a:solidFill>
              </a:rPr>
              <a:t>There is no doubt that “Brewing Californian” barley has risen steadily in </a:t>
            </a:r>
            <a:r>
              <a:rPr lang="en-US" sz="1600" i="1" dirty="0" err="1">
                <a:solidFill>
                  <a:schemeClr val="tx2"/>
                </a:solidFill>
              </a:rPr>
              <a:t>favour</a:t>
            </a:r>
            <a:r>
              <a:rPr lang="en-US" sz="1600" i="1" dirty="0">
                <a:solidFill>
                  <a:schemeClr val="tx2"/>
                </a:solidFill>
              </a:rPr>
              <a:t> with British Brewers. </a:t>
            </a:r>
          </a:p>
          <a:p>
            <a:pPr lvl="2">
              <a:lnSpc>
                <a:spcPct val="120000"/>
              </a:lnSpc>
            </a:pPr>
            <a:r>
              <a:rPr lang="en-US" sz="1600" dirty="0">
                <a:solidFill>
                  <a:schemeClr val="tx2"/>
                </a:solidFill>
              </a:rPr>
              <a:t>1936, Journal of the Institute of Brewing</a:t>
            </a:r>
          </a:p>
          <a:p>
            <a:endParaRPr lang="en-US" sz="2000" dirty="0">
              <a:solidFill>
                <a:schemeClr val="tx2"/>
              </a:solidFill>
            </a:endParaRPr>
          </a:p>
        </p:txBody>
      </p:sp>
      <p:pic>
        <p:nvPicPr>
          <p:cNvPr id="7" name="Picture 6">
            <a:extLst>
              <a:ext uri="{FF2B5EF4-FFF2-40B4-BE49-F238E27FC236}">
                <a16:creationId xmlns:a16="http://schemas.microsoft.com/office/drawing/2014/main" id="{35EC4332-BB34-8441-9B45-B31B2B5702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0259" y="3032992"/>
            <a:ext cx="4120675" cy="3155943"/>
          </a:xfrm>
          <a:prstGeom prst="rect">
            <a:avLst/>
          </a:prstGeom>
        </p:spPr>
      </p:pic>
      <p:sp>
        <p:nvSpPr>
          <p:cNvPr id="9" name="TextBox 8">
            <a:extLst>
              <a:ext uri="{FF2B5EF4-FFF2-40B4-BE49-F238E27FC236}">
                <a16:creationId xmlns:a16="http://schemas.microsoft.com/office/drawing/2014/main" id="{C1A946DA-B112-6B41-963B-B10D5B9AF47C}"/>
              </a:ext>
            </a:extLst>
          </p:cNvPr>
          <p:cNvSpPr txBox="1"/>
          <p:nvPr/>
        </p:nvSpPr>
        <p:spPr>
          <a:xfrm>
            <a:off x="7784305" y="6188935"/>
            <a:ext cx="2992582" cy="276999"/>
          </a:xfrm>
          <a:prstGeom prst="rect">
            <a:avLst/>
          </a:prstGeom>
          <a:noFill/>
        </p:spPr>
        <p:txBody>
          <a:bodyPr wrap="square" rtlCol="0">
            <a:spAutoFit/>
          </a:bodyPr>
          <a:lstStyle/>
          <a:p>
            <a:pPr algn="ctr"/>
            <a:r>
              <a:rPr lang="en-US" sz="1200" dirty="0">
                <a:solidFill>
                  <a:schemeClr val="tx2"/>
                </a:solidFill>
              </a:rPr>
              <a:t>Source: USDA OCE</a:t>
            </a:r>
          </a:p>
        </p:txBody>
      </p:sp>
      <p:cxnSp>
        <p:nvCxnSpPr>
          <p:cNvPr id="11" name="Straight Arrow Connector 10">
            <a:extLst>
              <a:ext uri="{FF2B5EF4-FFF2-40B4-BE49-F238E27FC236}">
                <a16:creationId xmlns:a16="http://schemas.microsoft.com/office/drawing/2014/main" id="{18FC6451-6C17-2C44-8AE2-97F51DCFE483}"/>
              </a:ext>
            </a:extLst>
          </p:cNvPr>
          <p:cNvCxnSpPr>
            <a:cxnSpLocks/>
          </p:cNvCxnSpPr>
          <p:nvPr/>
        </p:nvCxnSpPr>
        <p:spPr>
          <a:xfrm>
            <a:off x="6935190" y="3752603"/>
            <a:ext cx="285069" cy="278007"/>
          </a:xfrm>
          <a:prstGeom prst="straightConnector1">
            <a:avLst/>
          </a:prstGeom>
          <a:ln w="57150">
            <a:solidFill>
              <a:srgbClr val="003CE7"/>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4E8EE9-C7B3-CA4F-B4B4-5074D1730968}"/>
              </a:ext>
            </a:extLst>
          </p:cNvPr>
          <p:cNvSpPr txBox="1"/>
          <p:nvPr/>
        </p:nvSpPr>
        <p:spPr>
          <a:xfrm>
            <a:off x="600075" y="6335418"/>
            <a:ext cx="5812600" cy="276999"/>
          </a:xfrm>
          <a:prstGeom prst="rect">
            <a:avLst/>
          </a:prstGeom>
          <a:noFill/>
        </p:spPr>
        <p:txBody>
          <a:bodyPr wrap="square" rtlCol="0">
            <a:spAutoFit/>
          </a:bodyPr>
          <a:lstStyle/>
          <a:p>
            <a:pPr algn="ctr"/>
            <a:r>
              <a:rPr lang="en-US" sz="1200" dirty="0">
                <a:solidFill>
                  <a:schemeClr val="tx2"/>
                </a:solidFill>
              </a:rPr>
              <a:t>https://</a:t>
            </a:r>
            <a:r>
              <a:rPr lang="en-US" sz="1200" dirty="0" err="1">
                <a:solidFill>
                  <a:schemeClr val="tx2"/>
                </a:solidFill>
              </a:rPr>
              <a:t>www.opb.org</a:t>
            </a:r>
            <a:r>
              <a:rPr lang="en-US" sz="1200" dirty="0">
                <a:solidFill>
                  <a:schemeClr val="tx2"/>
                </a:solidFill>
              </a:rPr>
              <a:t>/article/2022/06/14/</a:t>
            </a:r>
            <a:r>
              <a:rPr lang="en-US" sz="1200" dirty="0" err="1">
                <a:solidFill>
                  <a:schemeClr val="tx2"/>
                </a:solidFill>
              </a:rPr>
              <a:t>klamath</a:t>
            </a:r>
            <a:r>
              <a:rPr lang="en-US" sz="1200" dirty="0">
                <a:solidFill>
                  <a:schemeClr val="tx2"/>
                </a:solidFill>
              </a:rPr>
              <a:t>-basin-faces-another-dry-year/</a:t>
            </a:r>
          </a:p>
        </p:txBody>
      </p:sp>
    </p:spTree>
    <p:extLst>
      <p:ext uri="{BB962C8B-B14F-4D97-AF65-F5344CB8AC3E}">
        <p14:creationId xmlns:p14="http://schemas.microsoft.com/office/powerpoint/2010/main" val="607981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0273" y="122238"/>
            <a:ext cx="10515600" cy="1325563"/>
          </a:xfrm>
        </p:spPr>
        <p:txBody>
          <a:bodyPr/>
          <a:lstStyle/>
          <a:p>
            <a:r>
              <a:rPr lang="en-US" dirty="0"/>
              <a:t>Outline</a:t>
            </a:r>
          </a:p>
        </p:txBody>
      </p:sp>
      <p:sp>
        <p:nvSpPr>
          <p:cNvPr id="4" name="Content Placeholder 3"/>
          <p:cNvSpPr>
            <a:spLocks noGrp="1"/>
          </p:cNvSpPr>
          <p:nvPr>
            <p:ph idx="1"/>
          </p:nvPr>
        </p:nvSpPr>
        <p:spPr>
          <a:xfrm>
            <a:off x="450272" y="1130301"/>
            <a:ext cx="11538527" cy="5372099"/>
          </a:xfrm>
        </p:spPr>
        <p:txBody>
          <a:bodyPr>
            <a:normAutofit/>
          </a:bodyPr>
          <a:lstStyle/>
          <a:p>
            <a:r>
              <a:rPr lang="en-US" b="1" dirty="0"/>
              <a:t>Barley Genotype Contribution to Beer Flavor </a:t>
            </a:r>
            <a:r>
              <a:rPr lang="en-US" dirty="0"/>
              <a:t>– What do we still want to know?</a:t>
            </a:r>
          </a:p>
          <a:p>
            <a:r>
              <a:rPr lang="en-US" b="1" dirty="0"/>
              <a:t>Romp of Otters 1.0 </a:t>
            </a:r>
            <a:r>
              <a:rPr lang="en-US" dirty="0"/>
              <a:t>– What does Maris Otter contribute to a breeding population?</a:t>
            </a:r>
          </a:p>
          <a:p>
            <a:r>
              <a:rPr lang="en-US" b="1" dirty="0"/>
              <a:t>Romp of Otters 2.0 </a:t>
            </a:r>
            <a:r>
              <a:rPr lang="en-US" dirty="0"/>
              <a:t>– How does the top otter perform in a craft, floor malting system? </a:t>
            </a:r>
            <a:endParaRPr lang="en-US" b="1" dirty="0"/>
          </a:p>
          <a:p>
            <a:r>
              <a:rPr lang="en-US" b="1" dirty="0"/>
              <a:t>Brewers Association Nitrogen Trials (BANT) </a:t>
            </a:r>
            <a:r>
              <a:rPr lang="en-US" dirty="0"/>
              <a:t>– Investigating genotype x location on malt quality and beer flavor. </a:t>
            </a:r>
          </a:p>
          <a:p>
            <a:r>
              <a:rPr lang="en-US" b="1" i="1" dirty="0" err="1"/>
              <a:t>Lontra</a:t>
            </a:r>
            <a:r>
              <a:rPr lang="en-US" b="1" i="1" dirty="0"/>
              <a:t> </a:t>
            </a:r>
            <a:r>
              <a:rPr lang="en-US" b="1" dirty="0"/>
              <a:t>Variety Release </a:t>
            </a:r>
            <a:r>
              <a:rPr lang="en-US" dirty="0"/>
              <a:t>– An alternate path for variety assessment and release.</a:t>
            </a:r>
          </a:p>
          <a:p>
            <a:r>
              <a:rPr lang="en-US" b="1" dirty="0"/>
              <a:t>Conclusion and Questions</a:t>
            </a:r>
          </a:p>
        </p:txBody>
      </p:sp>
    </p:spTree>
    <p:extLst>
      <p:ext uri="{BB962C8B-B14F-4D97-AF65-F5344CB8AC3E}">
        <p14:creationId xmlns:p14="http://schemas.microsoft.com/office/powerpoint/2010/main" val="695144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6195" y="396511"/>
            <a:ext cx="7886700" cy="519707"/>
          </a:xfrm>
        </p:spPr>
        <p:txBody>
          <a:bodyPr>
            <a:normAutofit fontScale="90000"/>
          </a:bodyPr>
          <a:lstStyle/>
          <a:p>
            <a:r>
              <a:rPr lang="en-US" dirty="0"/>
              <a:t>Barley &amp; Agronomics</a:t>
            </a:r>
          </a:p>
        </p:txBody>
      </p:sp>
      <p:graphicFrame>
        <p:nvGraphicFramePr>
          <p:cNvPr id="7" name="Table 6">
            <a:extLst>
              <a:ext uri="{FF2B5EF4-FFF2-40B4-BE49-F238E27FC236}">
                <a16:creationId xmlns:a16="http://schemas.microsoft.com/office/drawing/2014/main" id="{B90799D6-9C3C-D14B-ACE0-51E8DD1FC8CD}"/>
              </a:ext>
            </a:extLst>
          </p:cNvPr>
          <p:cNvGraphicFramePr>
            <a:graphicFrameLocks noGrp="1"/>
          </p:cNvGraphicFramePr>
          <p:nvPr>
            <p:extLst>
              <p:ext uri="{D42A27DB-BD31-4B8C-83A1-F6EECF244321}">
                <p14:modId xmlns:p14="http://schemas.microsoft.com/office/powerpoint/2010/main" val="299420884"/>
              </p:ext>
            </p:extLst>
          </p:nvPr>
        </p:nvGraphicFramePr>
        <p:xfrm>
          <a:off x="413374" y="1124133"/>
          <a:ext cx="11359526" cy="2849560"/>
        </p:xfrm>
        <a:graphic>
          <a:graphicData uri="http://schemas.openxmlformats.org/drawingml/2006/table">
            <a:tbl>
              <a:tblPr firstRow="1" firstCol="1" bandRow="1">
                <a:tableStyleId>{5C22544A-7EE6-4342-B048-85BDC9FD1C3A}</a:tableStyleId>
              </a:tblPr>
              <a:tblGrid>
                <a:gridCol w="2145455">
                  <a:extLst>
                    <a:ext uri="{9D8B030D-6E8A-4147-A177-3AD203B41FA5}">
                      <a16:colId xmlns:a16="http://schemas.microsoft.com/office/drawing/2014/main" val="1982782552"/>
                    </a:ext>
                  </a:extLst>
                </a:gridCol>
                <a:gridCol w="2031552">
                  <a:extLst>
                    <a:ext uri="{9D8B030D-6E8A-4147-A177-3AD203B41FA5}">
                      <a16:colId xmlns:a16="http://schemas.microsoft.com/office/drawing/2014/main" val="2138804308"/>
                    </a:ext>
                  </a:extLst>
                </a:gridCol>
                <a:gridCol w="2280581">
                  <a:extLst>
                    <a:ext uri="{9D8B030D-6E8A-4147-A177-3AD203B41FA5}">
                      <a16:colId xmlns:a16="http://schemas.microsoft.com/office/drawing/2014/main" val="2670137454"/>
                    </a:ext>
                  </a:extLst>
                </a:gridCol>
                <a:gridCol w="1559708">
                  <a:extLst>
                    <a:ext uri="{9D8B030D-6E8A-4147-A177-3AD203B41FA5}">
                      <a16:colId xmlns:a16="http://schemas.microsoft.com/office/drawing/2014/main" val="1466523714"/>
                    </a:ext>
                  </a:extLst>
                </a:gridCol>
                <a:gridCol w="1579802">
                  <a:extLst>
                    <a:ext uri="{9D8B030D-6E8A-4147-A177-3AD203B41FA5}">
                      <a16:colId xmlns:a16="http://schemas.microsoft.com/office/drawing/2014/main" val="3420143575"/>
                    </a:ext>
                  </a:extLst>
                </a:gridCol>
                <a:gridCol w="1762428">
                  <a:extLst>
                    <a:ext uri="{9D8B030D-6E8A-4147-A177-3AD203B41FA5}">
                      <a16:colId xmlns:a16="http://schemas.microsoft.com/office/drawing/2014/main" val="911942139"/>
                    </a:ext>
                  </a:extLst>
                </a:gridCol>
              </a:tblGrid>
              <a:tr h="1263179">
                <a:tc>
                  <a:txBody>
                    <a:bodyPr/>
                    <a:lstStyle/>
                    <a:p>
                      <a:pPr marL="0" marR="0" algn="ctr">
                        <a:spcBef>
                          <a:spcPts val="0"/>
                        </a:spcBef>
                        <a:spcAft>
                          <a:spcPts val="0"/>
                        </a:spcAft>
                      </a:pPr>
                      <a:r>
                        <a:rPr lang="en-US" sz="2000" b="1" dirty="0">
                          <a:solidFill>
                            <a:schemeClr val="tx2"/>
                          </a:solidFill>
                          <a:effectLst/>
                          <a:latin typeface="+mn-lt"/>
                        </a:rPr>
                        <a:t>Variety/Line</a:t>
                      </a:r>
                      <a:endParaRPr lang="en-US" sz="2000" b="1"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2"/>
                    </a:solidFill>
                  </a:tcPr>
                </a:tc>
                <a:tc>
                  <a:txBody>
                    <a:bodyPr/>
                    <a:lstStyle/>
                    <a:p>
                      <a:pPr marL="0" marR="0" algn="ctr">
                        <a:spcBef>
                          <a:spcPts val="0"/>
                        </a:spcBef>
                        <a:spcAft>
                          <a:spcPts val="0"/>
                        </a:spcAft>
                      </a:pPr>
                      <a:r>
                        <a:rPr lang="en-US" sz="2000" b="1" dirty="0">
                          <a:solidFill>
                            <a:schemeClr val="tx2"/>
                          </a:solidFill>
                          <a:effectLst/>
                          <a:latin typeface="+mn-lt"/>
                        </a:rPr>
                        <a:t>Protein (%)</a:t>
                      </a:r>
                      <a:endParaRPr lang="en-US" sz="2000" b="1"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2"/>
                    </a:solidFill>
                  </a:tcPr>
                </a:tc>
                <a:tc>
                  <a:txBody>
                    <a:bodyPr/>
                    <a:lstStyle/>
                    <a:p>
                      <a:pPr marL="0" marR="0" algn="ctr">
                        <a:spcBef>
                          <a:spcPts val="0"/>
                        </a:spcBef>
                        <a:spcAft>
                          <a:spcPts val="0"/>
                        </a:spcAft>
                      </a:pPr>
                      <a:r>
                        <a:rPr lang="en-US" sz="2000" b="1" dirty="0">
                          <a:solidFill>
                            <a:schemeClr val="tx2"/>
                          </a:solidFill>
                          <a:effectLst/>
                          <a:latin typeface="+mn-lt"/>
                        </a:rPr>
                        <a:t>Test Weight (g/L)</a:t>
                      </a:r>
                      <a:endParaRPr lang="en-US" sz="2000" b="1"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2"/>
                    </a:solidFill>
                  </a:tcPr>
                </a:tc>
                <a:tc>
                  <a:txBody>
                    <a:bodyPr/>
                    <a:lstStyle/>
                    <a:p>
                      <a:pPr marL="0" marR="0" algn="ctr">
                        <a:spcBef>
                          <a:spcPts val="0"/>
                        </a:spcBef>
                        <a:spcAft>
                          <a:spcPts val="0"/>
                        </a:spcAft>
                      </a:pPr>
                      <a:r>
                        <a:rPr lang="en-US" sz="2000" b="1" dirty="0">
                          <a:solidFill>
                            <a:schemeClr val="tx2"/>
                          </a:solidFill>
                          <a:effectLst/>
                          <a:latin typeface="+mn-lt"/>
                        </a:rPr>
                        <a:t>Plump (&gt;6/64)</a:t>
                      </a:r>
                      <a:endParaRPr lang="en-US" sz="2000" b="1"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2"/>
                    </a:solidFill>
                  </a:tcPr>
                </a:tc>
                <a:tc>
                  <a:txBody>
                    <a:bodyPr/>
                    <a:lstStyle/>
                    <a:p>
                      <a:pPr marL="0" marR="0" algn="ctr">
                        <a:spcBef>
                          <a:spcPts val="0"/>
                        </a:spcBef>
                        <a:spcAft>
                          <a:spcPts val="0"/>
                        </a:spcAft>
                      </a:pPr>
                      <a:r>
                        <a:rPr lang="en-US" sz="2000" b="1" dirty="0">
                          <a:solidFill>
                            <a:schemeClr val="tx2"/>
                          </a:solidFill>
                          <a:effectLst/>
                          <a:latin typeface="+mn-lt"/>
                        </a:rPr>
                        <a:t>Thin (&lt;5/64)</a:t>
                      </a:r>
                      <a:endParaRPr lang="en-US" sz="2000" b="1"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2"/>
                    </a:solidFill>
                  </a:tcPr>
                </a:tc>
                <a:tc>
                  <a:txBody>
                    <a:bodyPr/>
                    <a:lstStyle/>
                    <a:p>
                      <a:pPr marL="0" marR="0" algn="ctr">
                        <a:spcBef>
                          <a:spcPts val="0"/>
                        </a:spcBef>
                        <a:spcAft>
                          <a:spcPts val="0"/>
                        </a:spcAft>
                      </a:pPr>
                      <a:r>
                        <a:rPr lang="en-US" sz="2000" b="1" dirty="0">
                          <a:solidFill>
                            <a:schemeClr val="tx2"/>
                          </a:solidFill>
                          <a:effectLst/>
                          <a:latin typeface="+mn-lt"/>
                        </a:rPr>
                        <a:t>GE – 4 mL (%)</a:t>
                      </a:r>
                      <a:r>
                        <a:rPr lang="en-US" sz="2000" b="1" baseline="30000" dirty="0">
                          <a:solidFill>
                            <a:schemeClr val="tx2"/>
                          </a:solidFill>
                          <a:effectLst/>
                          <a:latin typeface="+mn-lt"/>
                        </a:rPr>
                        <a:t>#</a:t>
                      </a:r>
                      <a:endParaRPr lang="en-US" sz="2000" b="1"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2"/>
                    </a:solidFill>
                  </a:tcPr>
                </a:tc>
                <a:extLst>
                  <a:ext uri="{0D108BD9-81ED-4DB2-BD59-A6C34878D82A}">
                    <a16:rowId xmlns:a16="http://schemas.microsoft.com/office/drawing/2014/main" val="3446253740"/>
                  </a:ext>
                </a:extLst>
              </a:tr>
              <a:tr h="842121">
                <a:tc>
                  <a:txBody>
                    <a:bodyPr/>
                    <a:lstStyle/>
                    <a:p>
                      <a:pPr marL="0" marR="0" algn="ctr">
                        <a:spcBef>
                          <a:spcPts val="0"/>
                        </a:spcBef>
                        <a:spcAft>
                          <a:spcPts val="0"/>
                        </a:spcAft>
                      </a:pPr>
                      <a:r>
                        <a:rPr lang="en-US" sz="2000" b="1" dirty="0">
                          <a:solidFill>
                            <a:schemeClr val="tx2"/>
                          </a:solidFill>
                          <a:effectLst/>
                          <a:latin typeface="+mn-lt"/>
                        </a:rPr>
                        <a:t>CDC Copeland</a:t>
                      </a:r>
                      <a:endParaRPr lang="en-US" sz="2000" b="1"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2"/>
                    </a:solidFill>
                  </a:tcPr>
                </a:tc>
                <a:tc>
                  <a:txBody>
                    <a:bodyPr/>
                    <a:lstStyle/>
                    <a:p>
                      <a:pPr marL="0" marR="0" algn="ctr">
                        <a:spcBef>
                          <a:spcPts val="0"/>
                        </a:spcBef>
                        <a:spcAft>
                          <a:spcPts val="0"/>
                        </a:spcAft>
                      </a:pPr>
                      <a:r>
                        <a:rPr lang="en-US" sz="2000" b="0" dirty="0">
                          <a:solidFill>
                            <a:schemeClr val="tx2"/>
                          </a:solidFill>
                          <a:effectLst/>
                          <a:latin typeface="+mn-lt"/>
                        </a:rPr>
                        <a:t>11.20</a:t>
                      </a:r>
                      <a:endParaRPr lang="en-US" sz="2000" b="0"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1">
                        <a:lumMod val="95000"/>
                      </a:schemeClr>
                    </a:solidFill>
                  </a:tcPr>
                </a:tc>
                <a:tc>
                  <a:txBody>
                    <a:bodyPr/>
                    <a:lstStyle/>
                    <a:p>
                      <a:pPr marL="0" marR="0" algn="ctr">
                        <a:spcBef>
                          <a:spcPts val="0"/>
                        </a:spcBef>
                        <a:spcAft>
                          <a:spcPts val="0"/>
                        </a:spcAft>
                      </a:pPr>
                      <a:r>
                        <a:rPr lang="en-US" sz="2000" b="0" dirty="0">
                          <a:solidFill>
                            <a:schemeClr val="tx2"/>
                          </a:solidFill>
                          <a:effectLst/>
                          <a:latin typeface="+mn-lt"/>
                          <a:ea typeface="Calibri" panose="020F0502020204030204" pitchFamily="34" charset="0"/>
                          <a:cs typeface="Times New Roman" panose="02020603050405020304" pitchFamily="18" charset="0"/>
                        </a:rPr>
                        <a:t>759.4</a:t>
                      </a:r>
                    </a:p>
                  </a:txBody>
                  <a:tcPr marL="51435" marR="51435" marT="0" marB="0" anchor="ctr">
                    <a:solidFill>
                      <a:schemeClr val="bg1">
                        <a:lumMod val="95000"/>
                      </a:schemeClr>
                    </a:solidFill>
                  </a:tcPr>
                </a:tc>
                <a:tc>
                  <a:txBody>
                    <a:bodyPr/>
                    <a:lstStyle/>
                    <a:p>
                      <a:pPr marL="38100" marR="0" algn="ctr">
                        <a:spcBef>
                          <a:spcPts val="0"/>
                        </a:spcBef>
                        <a:spcAft>
                          <a:spcPts val="0"/>
                        </a:spcAft>
                      </a:pPr>
                      <a:r>
                        <a:rPr lang="en-US" sz="2000" b="0" dirty="0">
                          <a:solidFill>
                            <a:schemeClr val="tx2"/>
                          </a:solidFill>
                          <a:effectLst/>
                          <a:latin typeface="+mn-lt"/>
                        </a:rPr>
                        <a:t>80.0*</a:t>
                      </a:r>
                      <a:endParaRPr lang="en-US" sz="2000" b="0"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rgbClr val="FF0000"/>
                    </a:solidFill>
                  </a:tcPr>
                </a:tc>
                <a:tc>
                  <a:txBody>
                    <a:bodyPr/>
                    <a:lstStyle/>
                    <a:p>
                      <a:pPr marL="0" marR="0" algn="ctr">
                        <a:lnSpc>
                          <a:spcPct val="150000"/>
                        </a:lnSpc>
                        <a:spcBef>
                          <a:spcPts val="0"/>
                        </a:spcBef>
                        <a:spcAft>
                          <a:spcPts val="0"/>
                        </a:spcAft>
                      </a:pPr>
                      <a:r>
                        <a:rPr lang="en-US" sz="2000" b="0" dirty="0">
                          <a:solidFill>
                            <a:schemeClr val="tx2"/>
                          </a:solidFill>
                          <a:effectLst/>
                          <a:latin typeface="+mn-lt"/>
                        </a:rPr>
                        <a:t> 3.8*</a:t>
                      </a:r>
                      <a:endParaRPr lang="en-US" sz="2000" b="0"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rgbClr val="FF0000"/>
                    </a:solidFill>
                  </a:tcPr>
                </a:tc>
                <a:tc>
                  <a:txBody>
                    <a:bodyPr/>
                    <a:lstStyle/>
                    <a:p>
                      <a:pPr algn="ctr"/>
                      <a:r>
                        <a:rPr lang="en-US" sz="2000" b="0" dirty="0">
                          <a:solidFill>
                            <a:schemeClr val="tx2"/>
                          </a:solidFill>
                          <a:effectLst/>
                          <a:latin typeface="+mn-lt"/>
                        </a:rPr>
                        <a:t>100</a:t>
                      </a:r>
                      <a:endParaRPr lang="en-US" sz="2400" b="0" dirty="0">
                        <a:solidFill>
                          <a:schemeClr val="tx2"/>
                        </a:solidFill>
                        <a:latin typeface="+mn-lt"/>
                      </a:endParaRPr>
                    </a:p>
                  </a:txBody>
                  <a:tcPr marL="51435" marR="51435" marT="0" marB="0" anchor="ctr">
                    <a:solidFill>
                      <a:schemeClr val="bg1">
                        <a:lumMod val="95000"/>
                      </a:schemeClr>
                    </a:solidFill>
                  </a:tcPr>
                </a:tc>
                <a:extLst>
                  <a:ext uri="{0D108BD9-81ED-4DB2-BD59-A6C34878D82A}">
                    <a16:rowId xmlns:a16="http://schemas.microsoft.com/office/drawing/2014/main" val="1725796480"/>
                  </a:ext>
                </a:extLst>
              </a:tr>
              <a:tr h="744260">
                <a:tc>
                  <a:txBody>
                    <a:bodyPr/>
                    <a:lstStyle/>
                    <a:p>
                      <a:pPr marL="0" marR="0" algn="ctr">
                        <a:spcBef>
                          <a:spcPts val="0"/>
                        </a:spcBef>
                        <a:spcAft>
                          <a:spcPts val="0"/>
                        </a:spcAft>
                      </a:pPr>
                      <a:r>
                        <a:rPr lang="en-US" sz="2000" b="1" dirty="0">
                          <a:solidFill>
                            <a:schemeClr val="tx2"/>
                          </a:solidFill>
                          <a:effectLst/>
                          <a:latin typeface="+mn-lt"/>
                        </a:rPr>
                        <a:t>DH142010</a:t>
                      </a:r>
                      <a:endParaRPr lang="en-US" sz="2000" b="1"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2"/>
                    </a:solidFill>
                  </a:tcPr>
                </a:tc>
                <a:tc>
                  <a:txBody>
                    <a:bodyPr/>
                    <a:lstStyle/>
                    <a:p>
                      <a:pPr marL="0" marR="0" algn="ctr">
                        <a:spcBef>
                          <a:spcPts val="0"/>
                        </a:spcBef>
                        <a:spcAft>
                          <a:spcPts val="0"/>
                        </a:spcAft>
                      </a:pPr>
                      <a:r>
                        <a:rPr lang="en-US" sz="2000" b="0" dirty="0">
                          <a:solidFill>
                            <a:schemeClr val="tx2"/>
                          </a:solidFill>
                          <a:effectLst/>
                          <a:latin typeface="+mn-lt"/>
                        </a:rPr>
                        <a:t>10.53</a:t>
                      </a:r>
                      <a:endParaRPr lang="en-US" sz="2000" b="0"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1">
                        <a:lumMod val="95000"/>
                      </a:schemeClr>
                    </a:solidFill>
                  </a:tcPr>
                </a:tc>
                <a:tc>
                  <a:txBody>
                    <a:bodyPr/>
                    <a:lstStyle/>
                    <a:p>
                      <a:pPr marL="0" marR="0" algn="ctr">
                        <a:spcBef>
                          <a:spcPts val="0"/>
                        </a:spcBef>
                        <a:spcAft>
                          <a:spcPts val="0"/>
                        </a:spcAft>
                      </a:pPr>
                      <a:r>
                        <a:rPr lang="en-US" sz="2000" b="0" dirty="0">
                          <a:solidFill>
                            <a:schemeClr val="tx2"/>
                          </a:solidFill>
                          <a:effectLst/>
                          <a:latin typeface="+mn-lt"/>
                        </a:rPr>
                        <a:t>877.9</a:t>
                      </a:r>
                      <a:endParaRPr lang="en-US" sz="2000" b="0"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1">
                        <a:lumMod val="95000"/>
                      </a:schemeClr>
                    </a:solidFill>
                  </a:tcPr>
                </a:tc>
                <a:tc>
                  <a:txBody>
                    <a:bodyPr/>
                    <a:lstStyle/>
                    <a:p>
                      <a:pPr marL="0" marR="0" algn="ctr">
                        <a:spcBef>
                          <a:spcPts val="0"/>
                        </a:spcBef>
                        <a:spcAft>
                          <a:spcPts val="0"/>
                        </a:spcAft>
                      </a:pPr>
                      <a:r>
                        <a:rPr lang="en-US" sz="2000" b="0" dirty="0">
                          <a:solidFill>
                            <a:schemeClr val="tx2"/>
                          </a:solidFill>
                          <a:effectLst/>
                          <a:latin typeface="+mn-lt"/>
                        </a:rPr>
                        <a:t>94.9</a:t>
                      </a:r>
                      <a:endParaRPr lang="en-US" sz="2000" b="0"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1">
                        <a:lumMod val="95000"/>
                      </a:schemeClr>
                    </a:solidFill>
                  </a:tcPr>
                </a:tc>
                <a:tc>
                  <a:txBody>
                    <a:bodyPr/>
                    <a:lstStyle/>
                    <a:p>
                      <a:pPr marL="0" marR="0" algn="ctr">
                        <a:lnSpc>
                          <a:spcPct val="150000"/>
                        </a:lnSpc>
                        <a:spcBef>
                          <a:spcPts val="0"/>
                        </a:spcBef>
                        <a:spcAft>
                          <a:spcPts val="0"/>
                        </a:spcAft>
                      </a:pPr>
                      <a:r>
                        <a:rPr lang="en-US" sz="2000" b="0" dirty="0">
                          <a:solidFill>
                            <a:schemeClr val="tx2"/>
                          </a:solidFill>
                          <a:effectLst/>
                          <a:latin typeface="+mn-lt"/>
                        </a:rPr>
                        <a:t>0.5</a:t>
                      </a:r>
                      <a:endParaRPr lang="en-US" sz="2000" b="0" dirty="0">
                        <a:solidFill>
                          <a:schemeClr val="tx2"/>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bg1">
                        <a:lumMod val="95000"/>
                      </a:schemeClr>
                    </a:solidFill>
                  </a:tcPr>
                </a:tc>
                <a:tc>
                  <a:txBody>
                    <a:bodyPr/>
                    <a:lstStyle/>
                    <a:p>
                      <a:pPr algn="ctr"/>
                      <a:r>
                        <a:rPr lang="en-US" sz="2000" b="0" dirty="0">
                          <a:solidFill>
                            <a:schemeClr val="tx2"/>
                          </a:solidFill>
                          <a:effectLst/>
                          <a:latin typeface="+mn-lt"/>
                        </a:rPr>
                        <a:t>99</a:t>
                      </a:r>
                      <a:endParaRPr lang="en-US" sz="2400" b="0" dirty="0">
                        <a:solidFill>
                          <a:schemeClr val="tx2"/>
                        </a:solidFill>
                        <a:latin typeface="+mn-lt"/>
                      </a:endParaRPr>
                    </a:p>
                  </a:txBody>
                  <a:tcPr marL="51435" marR="51435" marT="0" marB="0" anchor="ctr">
                    <a:solidFill>
                      <a:schemeClr val="bg1">
                        <a:lumMod val="95000"/>
                      </a:schemeClr>
                    </a:solidFill>
                  </a:tcPr>
                </a:tc>
                <a:extLst>
                  <a:ext uri="{0D108BD9-81ED-4DB2-BD59-A6C34878D82A}">
                    <a16:rowId xmlns:a16="http://schemas.microsoft.com/office/drawing/2014/main" val="7407508"/>
                  </a:ext>
                </a:extLst>
              </a:tr>
            </a:tbl>
          </a:graphicData>
        </a:graphic>
      </p:graphicFrame>
      <p:sp>
        <p:nvSpPr>
          <p:cNvPr id="9" name="Rectangle 8">
            <a:extLst>
              <a:ext uri="{FF2B5EF4-FFF2-40B4-BE49-F238E27FC236}">
                <a16:creationId xmlns:a16="http://schemas.microsoft.com/office/drawing/2014/main" id="{D144F56B-97A1-394D-9734-5E14ECB81549}"/>
              </a:ext>
            </a:extLst>
          </p:cNvPr>
          <p:cNvSpPr/>
          <p:nvPr/>
        </p:nvSpPr>
        <p:spPr>
          <a:xfrm>
            <a:off x="413374" y="4181608"/>
            <a:ext cx="10339732" cy="1487587"/>
          </a:xfrm>
          <a:prstGeom prst="rect">
            <a:avLst/>
          </a:prstGeom>
        </p:spPr>
        <p:txBody>
          <a:bodyPr wrap="square">
            <a:spAutoFit/>
          </a:bodyPr>
          <a:lstStyle/>
          <a:p>
            <a:r>
              <a:rPr lang="en-US" dirty="0">
                <a:solidFill>
                  <a:schemeClr val="tx2"/>
                </a:solidFill>
                <a:ea typeface="Calibri" panose="020F0502020204030204" pitchFamily="34" charset="0"/>
              </a:rPr>
              <a:t>*outside AMBA guideline for all-malt brewing. </a:t>
            </a:r>
            <a:r>
              <a:rPr lang="en-US" baseline="30000" dirty="0">
                <a:solidFill>
                  <a:schemeClr val="tx2"/>
                </a:solidFill>
                <a:ea typeface="Calibri" panose="020F0502020204030204" pitchFamily="34" charset="0"/>
              </a:rPr>
              <a:t># </a:t>
            </a:r>
            <a:r>
              <a:rPr lang="en-US" dirty="0">
                <a:solidFill>
                  <a:schemeClr val="tx2"/>
                </a:solidFill>
                <a:ea typeface="Calibri" panose="020F0502020204030204" pitchFamily="34" charset="0"/>
              </a:rPr>
              <a:t>No water sensitivity found in DH142010, no data for Copeland</a:t>
            </a:r>
          </a:p>
          <a:p>
            <a:endParaRPr lang="en-US" sz="1400" baseline="30000" dirty="0">
              <a:solidFill>
                <a:schemeClr val="tx2"/>
              </a:solidFill>
            </a:endParaRPr>
          </a:p>
          <a:p>
            <a:r>
              <a:rPr lang="en-US" dirty="0">
                <a:solidFill>
                  <a:schemeClr val="tx2"/>
                </a:solidFill>
              </a:rPr>
              <a:t>Copeland: irrigated in late spring/early summer. </a:t>
            </a:r>
          </a:p>
          <a:p>
            <a:r>
              <a:rPr lang="en-US" dirty="0">
                <a:solidFill>
                  <a:schemeClr val="tx2"/>
                </a:solidFill>
              </a:rPr>
              <a:t>DH142010: supplemental irrigation available but none provided. </a:t>
            </a:r>
          </a:p>
          <a:p>
            <a:endParaRPr lang="en-US" sz="1400" baseline="30000" dirty="0">
              <a:solidFill>
                <a:schemeClr val="tx2"/>
              </a:solidFill>
            </a:endParaRPr>
          </a:p>
        </p:txBody>
      </p:sp>
    </p:spTree>
    <p:extLst>
      <p:ext uri="{BB962C8B-B14F-4D97-AF65-F5344CB8AC3E}">
        <p14:creationId xmlns:p14="http://schemas.microsoft.com/office/powerpoint/2010/main" val="3847249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4500" y="0"/>
            <a:ext cx="8229600" cy="1143000"/>
          </a:xfrm>
        </p:spPr>
        <p:txBody>
          <a:bodyPr>
            <a:normAutofit/>
          </a:bodyPr>
          <a:lstStyle/>
          <a:p>
            <a:r>
              <a:rPr lang="en-US" dirty="0"/>
              <a:t>Malting</a:t>
            </a:r>
          </a:p>
        </p:txBody>
      </p:sp>
      <p:sp>
        <p:nvSpPr>
          <p:cNvPr id="4" name="TextBox 3">
            <a:extLst>
              <a:ext uri="{FF2B5EF4-FFF2-40B4-BE49-F238E27FC236}">
                <a16:creationId xmlns:a16="http://schemas.microsoft.com/office/drawing/2014/main" id="{1225BA48-B4F9-CF44-88C7-F00D0771ACA6}"/>
              </a:ext>
            </a:extLst>
          </p:cNvPr>
          <p:cNvSpPr txBox="1"/>
          <p:nvPr/>
        </p:nvSpPr>
        <p:spPr>
          <a:xfrm>
            <a:off x="444500" y="6026032"/>
            <a:ext cx="9697027" cy="523220"/>
          </a:xfrm>
          <a:prstGeom prst="rect">
            <a:avLst/>
          </a:prstGeom>
          <a:noFill/>
        </p:spPr>
        <p:txBody>
          <a:bodyPr wrap="square" rtlCol="0">
            <a:spAutoFit/>
          </a:bodyPr>
          <a:lstStyle/>
          <a:p>
            <a:r>
              <a:rPr lang="en-US" sz="1400" dirty="0">
                <a:solidFill>
                  <a:schemeClr val="tx2"/>
                </a:solidFill>
              </a:rPr>
              <a:t>S/T, soluble to total protein ratio; FAN – free amino nitrogen; DP – diastatic power. </a:t>
            </a:r>
          </a:p>
          <a:p>
            <a:r>
              <a:rPr lang="en-US" sz="1400" i="1" dirty="0">
                <a:solidFill>
                  <a:schemeClr val="tx2"/>
                </a:solidFill>
              </a:rPr>
              <a:t>*</a:t>
            </a:r>
            <a:r>
              <a:rPr lang="en-US" sz="1400" dirty="0">
                <a:solidFill>
                  <a:schemeClr val="tx2"/>
                </a:solidFill>
              </a:rPr>
              <a:t>Exceeds AMBA specifications for all-malt brewing. </a:t>
            </a:r>
            <a:r>
              <a:rPr lang="en-US" sz="1400" i="1" baseline="30000" dirty="0">
                <a:solidFill>
                  <a:schemeClr val="tx2"/>
                </a:solidFill>
              </a:rPr>
              <a:t>#</a:t>
            </a:r>
            <a:r>
              <a:rPr lang="en-US" sz="1400" dirty="0">
                <a:solidFill>
                  <a:schemeClr val="tx2"/>
                </a:solidFill>
              </a:rPr>
              <a:t>Below AMBA specifications for all-malt brewing.</a:t>
            </a:r>
          </a:p>
        </p:txBody>
      </p:sp>
      <p:sp>
        <p:nvSpPr>
          <p:cNvPr id="9" name="TextBox 8">
            <a:extLst>
              <a:ext uri="{FF2B5EF4-FFF2-40B4-BE49-F238E27FC236}">
                <a16:creationId xmlns:a16="http://schemas.microsoft.com/office/drawing/2014/main" id="{CE098C08-D085-7243-8092-EE03C3D2BB92}"/>
              </a:ext>
            </a:extLst>
          </p:cNvPr>
          <p:cNvSpPr txBox="1"/>
          <p:nvPr/>
        </p:nvSpPr>
        <p:spPr>
          <a:xfrm>
            <a:off x="342900" y="862249"/>
            <a:ext cx="11615738"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Bespoke pilot malting protocol – experimental and control malted within a commercial batch of Maiden Voyage pale ale malt.</a:t>
            </a:r>
          </a:p>
          <a:p>
            <a:pPr marL="285750" indent="-285750">
              <a:buFont typeface="Arial" panose="020B0604020202020204" pitchFamily="34" charset="0"/>
              <a:buChar char="•"/>
            </a:pPr>
            <a:r>
              <a:rPr lang="en-US" dirty="0">
                <a:solidFill>
                  <a:schemeClr val="tx2"/>
                </a:solidFill>
              </a:rPr>
              <a:t>Pilot floor malting protocol produced quality malt, and Copeland performed similarly to commercial batch.</a:t>
            </a:r>
          </a:p>
          <a:p>
            <a:pPr marL="285750" indent="-285750">
              <a:buFont typeface="Arial" panose="020B0604020202020204" pitchFamily="34" charset="0"/>
              <a:buChar char="•"/>
            </a:pPr>
            <a:r>
              <a:rPr lang="en-US" dirty="0">
                <a:solidFill>
                  <a:schemeClr val="tx2"/>
                </a:solidFill>
              </a:rPr>
              <a:t>Extract – Copeland 3.1% lower than DH142010.</a:t>
            </a:r>
          </a:p>
          <a:p>
            <a:pPr marL="285750" indent="-285750">
              <a:buFont typeface="Arial" panose="020B0604020202020204" pitchFamily="34" charset="0"/>
              <a:buChar char="•"/>
            </a:pPr>
            <a:r>
              <a:rPr lang="en-US" dirty="0">
                <a:solidFill>
                  <a:schemeClr val="tx2"/>
                </a:solidFill>
              </a:rPr>
              <a:t>DH142010 produced similar malt quality to the pneumatic, pale malt-type except for the expected higher color and lower enzymes.</a:t>
            </a:r>
          </a:p>
          <a:p>
            <a:pPr marL="285750" indent="-285750">
              <a:buFont typeface="Arial" panose="020B0604020202020204" pitchFamily="34" charset="0"/>
              <a:buChar char="•"/>
            </a:pPr>
            <a:r>
              <a:rPr lang="en-US" dirty="0">
                <a:solidFill>
                  <a:schemeClr val="tx2"/>
                </a:solidFill>
              </a:rPr>
              <a:t>Comparable malt quality to Crisp® Maris Otter - surprisingly high proteolytic modification.</a:t>
            </a:r>
          </a:p>
        </p:txBody>
      </p:sp>
      <p:graphicFrame>
        <p:nvGraphicFramePr>
          <p:cNvPr id="5" name="Table 4">
            <a:extLst>
              <a:ext uri="{FF2B5EF4-FFF2-40B4-BE49-F238E27FC236}">
                <a16:creationId xmlns:a16="http://schemas.microsoft.com/office/drawing/2014/main" id="{38E19F4A-6006-3841-92C9-5A6FD9631EA3}"/>
              </a:ext>
            </a:extLst>
          </p:cNvPr>
          <p:cNvGraphicFramePr>
            <a:graphicFrameLocks noGrp="1"/>
          </p:cNvGraphicFramePr>
          <p:nvPr>
            <p:extLst>
              <p:ext uri="{D42A27DB-BD31-4B8C-83A1-F6EECF244321}">
                <p14:modId xmlns:p14="http://schemas.microsoft.com/office/powerpoint/2010/main" val="1270778892"/>
              </p:ext>
            </p:extLst>
          </p:nvPr>
        </p:nvGraphicFramePr>
        <p:xfrm>
          <a:off x="342900" y="2893574"/>
          <a:ext cx="11480798" cy="3132458"/>
        </p:xfrm>
        <a:graphic>
          <a:graphicData uri="http://schemas.openxmlformats.org/drawingml/2006/table">
            <a:tbl>
              <a:tblPr>
                <a:tableStyleId>{5C22544A-7EE6-4342-B048-85BDC9FD1C3A}</a:tableStyleId>
              </a:tblPr>
              <a:tblGrid>
                <a:gridCol w="1473234">
                  <a:extLst>
                    <a:ext uri="{9D8B030D-6E8A-4147-A177-3AD203B41FA5}">
                      <a16:colId xmlns:a16="http://schemas.microsoft.com/office/drawing/2014/main" val="1821399286"/>
                    </a:ext>
                  </a:extLst>
                </a:gridCol>
                <a:gridCol w="1142213">
                  <a:extLst>
                    <a:ext uri="{9D8B030D-6E8A-4147-A177-3AD203B41FA5}">
                      <a16:colId xmlns:a16="http://schemas.microsoft.com/office/drawing/2014/main" val="3364735676"/>
                    </a:ext>
                  </a:extLst>
                </a:gridCol>
                <a:gridCol w="985039">
                  <a:extLst>
                    <a:ext uri="{9D8B030D-6E8A-4147-A177-3AD203B41FA5}">
                      <a16:colId xmlns:a16="http://schemas.microsoft.com/office/drawing/2014/main" val="4027478369"/>
                    </a:ext>
                  </a:extLst>
                </a:gridCol>
                <a:gridCol w="985039">
                  <a:extLst>
                    <a:ext uri="{9D8B030D-6E8A-4147-A177-3AD203B41FA5}">
                      <a16:colId xmlns:a16="http://schemas.microsoft.com/office/drawing/2014/main" val="1438999212"/>
                    </a:ext>
                  </a:extLst>
                </a:gridCol>
                <a:gridCol w="985039">
                  <a:extLst>
                    <a:ext uri="{9D8B030D-6E8A-4147-A177-3AD203B41FA5}">
                      <a16:colId xmlns:a16="http://schemas.microsoft.com/office/drawing/2014/main" val="3066782002"/>
                    </a:ext>
                  </a:extLst>
                </a:gridCol>
                <a:gridCol w="985039">
                  <a:extLst>
                    <a:ext uri="{9D8B030D-6E8A-4147-A177-3AD203B41FA5}">
                      <a16:colId xmlns:a16="http://schemas.microsoft.com/office/drawing/2014/main" val="3078407358"/>
                    </a:ext>
                  </a:extLst>
                </a:gridCol>
                <a:gridCol w="985039">
                  <a:extLst>
                    <a:ext uri="{9D8B030D-6E8A-4147-A177-3AD203B41FA5}">
                      <a16:colId xmlns:a16="http://schemas.microsoft.com/office/drawing/2014/main" val="113724256"/>
                    </a:ext>
                  </a:extLst>
                </a:gridCol>
                <a:gridCol w="985039">
                  <a:extLst>
                    <a:ext uri="{9D8B030D-6E8A-4147-A177-3AD203B41FA5}">
                      <a16:colId xmlns:a16="http://schemas.microsoft.com/office/drawing/2014/main" val="471019354"/>
                    </a:ext>
                  </a:extLst>
                </a:gridCol>
                <a:gridCol w="985039">
                  <a:extLst>
                    <a:ext uri="{9D8B030D-6E8A-4147-A177-3AD203B41FA5}">
                      <a16:colId xmlns:a16="http://schemas.microsoft.com/office/drawing/2014/main" val="580892933"/>
                    </a:ext>
                  </a:extLst>
                </a:gridCol>
                <a:gridCol w="985039">
                  <a:extLst>
                    <a:ext uri="{9D8B030D-6E8A-4147-A177-3AD203B41FA5}">
                      <a16:colId xmlns:a16="http://schemas.microsoft.com/office/drawing/2014/main" val="3617573115"/>
                    </a:ext>
                  </a:extLst>
                </a:gridCol>
                <a:gridCol w="985039">
                  <a:extLst>
                    <a:ext uri="{9D8B030D-6E8A-4147-A177-3AD203B41FA5}">
                      <a16:colId xmlns:a16="http://schemas.microsoft.com/office/drawing/2014/main" val="1273848022"/>
                    </a:ext>
                  </a:extLst>
                </a:gridCol>
              </a:tblGrid>
              <a:tr h="547314">
                <a:tc>
                  <a:txBody>
                    <a:bodyPr/>
                    <a:lstStyle/>
                    <a:p>
                      <a:pPr algn="ctr" fontAlgn="ctr"/>
                      <a:r>
                        <a:rPr lang="en-US" sz="1400" b="1" u="none" strike="noStrike" dirty="0">
                          <a:solidFill>
                            <a:schemeClr val="tx2"/>
                          </a:solidFill>
                          <a:effectLst/>
                        </a:rPr>
                        <a:t> Malt/Genotype</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Moisture (%)</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Friability (%)</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Extract  (FGDB%)</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Color (°SRM)</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β-Glucan (mg/L)</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Protein (%)</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S/T (%)</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FAN (mg/L)</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DP (°L)</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α-Amylase (20°DU)</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46233949"/>
                  </a:ext>
                </a:extLst>
              </a:tr>
              <a:tr h="567586">
                <a:tc>
                  <a:txBody>
                    <a:bodyPr/>
                    <a:lstStyle/>
                    <a:p>
                      <a:pPr algn="ctr" fontAlgn="ctr"/>
                      <a:r>
                        <a:rPr lang="en-US" sz="1400" b="1" u="none" strike="noStrike" dirty="0">
                          <a:solidFill>
                            <a:schemeClr val="tx2"/>
                          </a:solidFill>
                          <a:effectLst/>
                        </a:rPr>
                        <a:t>Copeland Plant Scale - Floor</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3.5</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92.1</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79.4</a:t>
                      </a:r>
                      <a:r>
                        <a:rPr lang="en-US" sz="1400" b="1" u="none" strike="noStrike" baseline="30000" dirty="0">
                          <a:solidFill>
                            <a:schemeClr val="tx2"/>
                          </a:solidFill>
                          <a:effectLst/>
                        </a:rPr>
                        <a:t>#</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1400" b="1" u="none" strike="noStrike" dirty="0">
                          <a:solidFill>
                            <a:schemeClr val="tx2"/>
                          </a:solidFill>
                          <a:effectLst/>
                        </a:rPr>
                        <a:t>3.5</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49</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11.2</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47.8*</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1400" b="1" u="none" strike="noStrike" dirty="0">
                          <a:solidFill>
                            <a:schemeClr val="tx2"/>
                          </a:solidFill>
                          <a:effectLst/>
                        </a:rPr>
                        <a:t>197*</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1400" b="1" u="none" strike="noStrike" dirty="0">
                          <a:solidFill>
                            <a:schemeClr val="tx2"/>
                          </a:solidFill>
                          <a:effectLst/>
                        </a:rPr>
                        <a:t>117</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56.9</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4398856"/>
                  </a:ext>
                </a:extLst>
              </a:tr>
              <a:tr h="587857">
                <a:tc>
                  <a:txBody>
                    <a:bodyPr/>
                    <a:lstStyle/>
                    <a:p>
                      <a:pPr algn="ctr" fontAlgn="ctr"/>
                      <a:r>
                        <a:rPr lang="en-US" sz="1400" b="1" u="none" strike="noStrike" dirty="0">
                          <a:solidFill>
                            <a:schemeClr val="tx2"/>
                          </a:solidFill>
                          <a:effectLst/>
                        </a:rPr>
                        <a:t>Copeland Mini - Floor</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a:solidFill>
                            <a:schemeClr val="tx2"/>
                          </a:solidFill>
                          <a:effectLst/>
                        </a:rPr>
                        <a:t>3.5</a:t>
                      </a:r>
                      <a:endParaRPr lang="en-US" sz="1400" b="1" i="0" u="none" strike="noStrike">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94.5</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79.1</a:t>
                      </a:r>
                      <a:r>
                        <a:rPr lang="en-US" sz="1400" b="1" u="none" strike="noStrike" baseline="30000" dirty="0">
                          <a:solidFill>
                            <a:schemeClr val="tx2"/>
                          </a:solidFill>
                          <a:effectLst/>
                        </a:rPr>
                        <a:t>#</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1400" b="1" u="none" strike="noStrike" dirty="0">
                          <a:solidFill>
                            <a:schemeClr val="tx2"/>
                          </a:solidFill>
                          <a:effectLst/>
                        </a:rPr>
                        <a:t>4.1</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43</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10.3</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56.2*</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1400" b="1" u="none" strike="noStrike" dirty="0">
                          <a:solidFill>
                            <a:schemeClr val="tx2"/>
                          </a:solidFill>
                          <a:effectLst/>
                        </a:rPr>
                        <a:t>219*</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1400" b="1" u="none" strike="noStrike">
                          <a:solidFill>
                            <a:schemeClr val="tx2"/>
                          </a:solidFill>
                          <a:effectLst/>
                        </a:rPr>
                        <a:t>121</a:t>
                      </a:r>
                      <a:endParaRPr lang="en-US" sz="1400" b="1" i="0" u="none" strike="noStrike">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1400" b="1" u="none" strike="noStrike" kern="1200" dirty="0">
                          <a:solidFill>
                            <a:schemeClr val="tx2"/>
                          </a:solidFill>
                          <a:effectLst/>
                          <a:latin typeface="+mn-lt"/>
                          <a:ea typeface="+mn-ea"/>
                          <a:cs typeface="+mn-cs"/>
                        </a:rPr>
                        <a:t>73.6*</a:t>
                      </a: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449081"/>
                  </a:ext>
                </a:extLst>
              </a:tr>
              <a:tr h="492813">
                <a:tc>
                  <a:txBody>
                    <a:bodyPr/>
                    <a:lstStyle/>
                    <a:p>
                      <a:pPr algn="ctr" fontAlgn="ctr"/>
                      <a:r>
                        <a:rPr lang="en-US" sz="1400" b="1" u="none" strike="noStrike" dirty="0">
                          <a:solidFill>
                            <a:schemeClr val="tx2"/>
                          </a:solidFill>
                          <a:effectLst/>
                        </a:rPr>
                        <a:t>DH142010 Mini - Floor</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3.6</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92.2</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82.8</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3.3</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48</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10.3</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50.4*</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1400" b="1" u="none" strike="noStrike" dirty="0">
                          <a:solidFill>
                            <a:schemeClr val="tx2"/>
                          </a:solidFill>
                          <a:effectLst/>
                        </a:rPr>
                        <a:t>194*</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1400" b="1" u="none" strike="noStrike" dirty="0">
                          <a:solidFill>
                            <a:schemeClr val="tx2"/>
                          </a:solidFill>
                          <a:effectLst/>
                        </a:rPr>
                        <a:t>111</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47.4</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0307204"/>
                  </a:ext>
                </a:extLst>
              </a:tr>
              <a:tr h="468444">
                <a:tc>
                  <a:txBody>
                    <a:bodyPr/>
                    <a:lstStyle/>
                    <a:p>
                      <a:pPr algn="ctr" fontAlgn="ctr"/>
                      <a:r>
                        <a:rPr lang="en-US" sz="1400" b="1" u="none" strike="noStrike" dirty="0">
                          <a:solidFill>
                            <a:schemeClr val="tx2"/>
                          </a:solidFill>
                          <a:effectLst/>
                        </a:rPr>
                        <a:t>DH142010 Micro - Pneumatic</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400" b="1" u="none" strike="noStrike" dirty="0">
                          <a:solidFill>
                            <a:schemeClr val="tx2"/>
                          </a:solidFill>
                          <a:effectLst/>
                        </a:rPr>
                        <a:t>4.4</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90.6</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83.8</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1.8</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45</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10.3</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47.1*</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1400" b="1" u="none" strike="noStrike" dirty="0">
                          <a:solidFill>
                            <a:schemeClr val="tx2"/>
                          </a:solidFill>
                          <a:effectLst/>
                        </a:rPr>
                        <a:t>190</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137</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u="none" strike="noStrike" dirty="0">
                          <a:solidFill>
                            <a:schemeClr val="tx2"/>
                          </a:solidFill>
                          <a:effectLst/>
                        </a:rPr>
                        <a:t>59.3</a:t>
                      </a:r>
                      <a:endParaRPr lang="en-US" sz="1400" b="1" i="0" u="none" strike="noStrike" dirty="0">
                        <a:solidFill>
                          <a:schemeClr val="tx2"/>
                        </a:solidFill>
                        <a:effectLst/>
                        <a:latin typeface="Arial" panose="020B0604020202020204" pitchFamily="34" charset="0"/>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1846492"/>
                  </a:ext>
                </a:extLst>
              </a:tr>
              <a:tr h="468444">
                <a:tc>
                  <a:txBody>
                    <a:bodyPr/>
                    <a:lstStyle/>
                    <a:p>
                      <a:pPr algn="ctr" fontAlgn="ctr"/>
                      <a:r>
                        <a:rPr lang="en-US" sz="1400" b="1" i="0" u="none" strike="noStrike" dirty="0">
                          <a:solidFill>
                            <a:schemeClr val="tx2"/>
                          </a:solidFill>
                          <a:effectLst/>
                          <a:latin typeface="+mn-lt"/>
                        </a:rPr>
                        <a:t>Crisp</a:t>
                      </a:r>
                      <a:r>
                        <a:rPr lang="en-US" sz="1400" b="1" i="0" u="none" strike="noStrike" baseline="30000" dirty="0">
                          <a:solidFill>
                            <a:schemeClr val="tx2"/>
                          </a:solidFill>
                          <a:effectLst/>
                          <a:latin typeface="+mn-lt"/>
                        </a:rPr>
                        <a:t>®</a:t>
                      </a:r>
                      <a:r>
                        <a:rPr lang="en-US" sz="1400" b="1" i="0" u="none" strike="noStrike" dirty="0">
                          <a:solidFill>
                            <a:schemeClr val="tx2"/>
                          </a:solidFill>
                          <a:effectLst/>
                          <a:latin typeface="+mn-lt"/>
                        </a:rPr>
                        <a:t> Maris Otter Floor</a:t>
                      </a: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ctr" latinLnBrk="0" hangingPunct="1"/>
                      <a:r>
                        <a:rPr lang="en-US" sz="1400" b="1" u="none" strike="noStrike" kern="1200" dirty="0">
                          <a:solidFill>
                            <a:schemeClr val="tx2"/>
                          </a:solidFill>
                          <a:effectLst/>
                          <a:latin typeface="+mn-lt"/>
                          <a:ea typeface="+mn-ea"/>
                          <a:cs typeface="+mn-cs"/>
                        </a:rPr>
                        <a:t>5.4</a:t>
                      </a: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1400" b="1" u="none" strike="noStrike" kern="1200" dirty="0">
                          <a:solidFill>
                            <a:schemeClr val="tx2"/>
                          </a:solidFill>
                          <a:effectLst/>
                          <a:latin typeface="+mn-lt"/>
                          <a:ea typeface="+mn-ea"/>
                          <a:cs typeface="+mn-cs"/>
                        </a:rPr>
                        <a:t>n.d.</a:t>
                      </a: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1400" b="1" u="none" strike="noStrike" kern="1200" dirty="0">
                          <a:solidFill>
                            <a:schemeClr val="tx2"/>
                          </a:solidFill>
                          <a:effectLst/>
                          <a:latin typeface="+mn-lt"/>
                          <a:ea typeface="+mn-ea"/>
                          <a:cs typeface="+mn-cs"/>
                        </a:rPr>
                        <a:t>82.6</a:t>
                      </a: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1400" b="1" u="none" strike="noStrike" kern="1200" dirty="0">
                          <a:solidFill>
                            <a:schemeClr val="tx2"/>
                          </a:solidFill>
                          <a:effectLst/>
                          <a:latin typeface="+mn-lt"/>
                          <a:ea typeface="+mn-ea"/>
                          <a:cs typeface="+mn-cs"/>
                        </a:rPr>
                        <a:t>3.1</a:t>
                      </a: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1400" b="1" u="none" strike="noStrike" kern="1200" dirty="0">
                          <a:solidFill>
                            <a:schemeClr val="tx2"/>
                          </a:solidFill>
                          <a:effectLst/>
                          <a:latin typeface="+mn-lt"/>
                          <a:ea typeface="+mn-ea"/>
                          <a:cs typeface="+mn-cs"/>
                        </a:rPr>
                        <a:t>102</a:t>
                      </a: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1400" b="1" u="none" strike="noStrike" kern="1200" dirty="0">
                          <a:solidFill>
                            <a:schemeClr val="tx2"/>
                          </a:solidFill>
                          <a:effectLst/>
                          <a:latin typeface="+mn-lt"/>
                          <a:ea typeface="+mn-ea"/>
                          <a:cs typeface="+mn-cs"/>
                        </a:rPr>
                        <a:t>10.5</a:t>
                      </a: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1400" b="1" u="none" strike="noStrike" kern="1200" dirty="0">
                          <a:solidFill>
                            <a:schemeClr val="tx2"/>
                          </a:solidFill>
                          <a:effectLst/>
                          <a:latin typeface="+mn-lt"/>
                          <a:ea typeface="+mn-ea"/>
                          <a:cs typeface="+mn-cs"/>
                        </a:rPr>
                        <a:t>48.1*</a:t>
                      </a: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ctr" defTabSz="914400" rtl="0" eaLnBrk="1" fontAlgn="ctr" latinLnBrk="0" hangingPunct="1"/>
                      <a:r>
                        <a:rPr lang="en-US" sz="1400" b="1" u="none" strike="noStrike" kern="1200" dirty="0">
                          <a:solidFill>
                            <a:schemeClr val="tx2"/>
                          </a:solidFill>
                          <a:effectLst/>
                          <a:latin typeface="+mn-lt"/>
                          <a:ea typeface="+mn-ea"/>
                          <a:cs typeface="+mn-cs"/>
                        </a:rPr>
                        <a:t>215*</a:t>
                      </a: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ctr" defTabSz="914400" rtl="0" eaLnBrk="1" fontAlgn="ctr" latinLnBrk="0" hangingPunct="1"/>
                      <a:r>
                        <a:rPr lang="en-US" sz="1400" b="1" u="none" strike="noStrike" kern="1200" dirty="0">
                          <a:solidFill>
                            <a:schemeClr val="tx2"/>
                          </a:solidFill>
                          <a:effectLst/>
                          <a:latin typeface="+mn-lt"/>
                          <a:ea typeface="+mn-ea"/>
                          <a:cs typeface="+mn-cs"/>
                        </a:rPr>
                        <a:t>106</a:t>
                      </a:r>
                      <a:r>
                        <a:rPr lang="en-US" sz="1400" b="1" u="none" strike="noStrike" kern="1200" baseline="30000" dirty="0">
                          <a:solidFill>
                            <a:schemeClr val="tx2"/>
                          </a:solidFill>
                          <a:effectLst/>
                          <a:latin typeface="+mn-lt"/>
                          <a:ea typeface="+mn-ea"/>
                          <a:cs typeface="+mn-cs"/>
                        </a:rPr>
                        <a:t>#</a:t>
                      </a:r>
                      <a:endParaRPr lang="en-US" sz="1400" b="1" u="none" strike="noStrike" kern="1200" dirty="0">
                        <a:solidFill>
                          <a:schemeClr val="tx2"/>
                        </a:solidFill>
                        <a:effectLst/>
                        <a:latin typeface="+mn-lt"/>
                        <a:ea typeface="+mn-ea"/>
                        <a:cs typeface="+mn-cs"/>
                      </a:endParaRP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ctr" defTabSz="914400" rtl="0" eaLnBrk="1" fontAlgn="ctr" latinLnBrk="0" hangingPunct="1"/>
                      <a:r>
                        <a:rPr lang="en-US" sz="1400" b="1" u="none" strike="noStrike" kern="1200" dirty="0">
                          <a:solidFill>
                            <a:schemeClr val="tx2"/>
                          </a:solidFill>
                          <a:effectLst/>
                          <a:latin typeface="+mn-lt"/>
                          <a:ea typeface="+mn-ea"/>
                          <a:cs typeface="+mn-cs"/>
                        </a:rPr>
                        <a:t>48.9</a:t>
                      </a:r>
                    </a:p>
                  </a:txBody>
                  <a:tcPr marL="7500" marR="7500" marT="750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3135852"/>
                  </a:ext>
                </a:extLst>
              </a:tr>
            </a:tbl>
          </a:graphicData>
        </a:graphic>
      </p:graphicFrame>
    </p:spTree>
    <p:extLst>
      <p:ext uri="{BB962C8B-B14F-4D97-AF65-F5344CB8AC3E}">
        <p14:creationId xmlns:p14="http://schemas.microsoft.com/office/powerpoint/2010/main" val="1617364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385048"/>
            <a:ext cx="7886700" cy="457075"/>
          </a:xfrm>
        </p:spPr>
        <p:txBody>
          <a:bodyPr>
            <a:normAutofit/>
          </a:bodyPr>
          <a:lstStyle/>
          <a:p>
            <a:r>
              <a:rPr lang="en-US" sz="2400" dirty="0"/>
              <a:t>Hot Steep – Between Malt Types (n=14)</a:t>
            </a:r>
          </a:p>
        </p:txBody>
      </p:sp>
      <p:sp>
        <p:nvSpPr>
          <p:cNvPr id="10" name="TextBox 9">
            <a:extLst>
              <a:ext uri="{FF2B5EF4-FFF2-40B4-BE49-F238E27FC236}">
                <a16:creationId xmlns:a16="http://schemas.microsoft.com/office/drawing/2014/main" id="{1699B449-8083-6146-8FDA-BBF28418C551}"/>
              </a:ext>
            </a:extLst>
          </p:cNvPr>
          <p:cNvSpPr txBox="1"/>
          <p:nvPr/>
        </p:nvSpPr>
        <p:spPr>
          <a:xfrm>
            <a:off x="7147051" y="1459262"/>
            <a:ext cx="4692647" cy="3600986"/>
          </a:xfrm>
          <a:prstGeom prst="rect">
            <a:avLst/>
          </a:prstGeom>
          <a:noFill/>
        </p:spPr>
        <p:txBody>
          <a:bodyPr wrap="square" rtlCol="0">
            <a:spAutoFit/>
          </a:bodyPr>
          <a:lstStyle/>
          <a:p>
            <a:r>
              <a:rPr lang="en-US" sz="2000" u="sng" dirty="0">
                <a:solidFill>
                  <a:schemeClr val="tx2"/>
                </a:solidFill>
              </a:rPr>
              <a:t>Key Descriptors</a:t>
            </a:r>
          </a:p>
          <a:p>
            <a:r>
              <a:rPr lang="en-US" sz="2000" b="1" dirty="0">
                <a:solidFill>
                  <a:schemeClr val="tx2"/>
                </a:solidFill>
              </a:rPr>
              <a:t>Pneumatic ‘010</a:t>
            </a:r>
            <a:r>
              <a:rPr lang="en-US" sz="2000" dirty="0">
                <a:solidFill>
                  <a:schemeClr val="tx2"/>
                </a:solidFill>
              </a:rPr>
              <a:t> – dough, grainy, grassy</a:t>
            </a:r>
          </a:p>
          <a:p>
            <a:r>
              <a:rPr lang="en-US" sz="2000" b="1" dirty="0">
                <a:solidFill>
                  <a:schemeClr val="tx2"/>
                </a:solidFill>
              </a:rPr>
              <a:t>Floor ‘010 </a:t>
            </a:r>
            <a:r>
              <a:rPr lang="en-US" sz="2000" dirty="0">
                <a:solidFill>
                  <a:schemeClr val="tx2"/>
                </a:solidFill>
              </a:rPr>
              <a:t>– bread, breakfast cereal, cracker</a:t>
            </a:r>
          </a:p>
          <a:p>
            <a:endParaRPr lang="en-US" sz="2000" dirty="0">
              <a:solidFill>
                <a:schemeClr val="tx2"/>
              </a:solidFill>
            </a:endParaRPr>
          </a:p>
          <a:p>
            <a:r>
              <a:rPr lang="en-US" sz="2000" dirty="0">
                <a:solidFill>
                  <a:schemeClr val="tx2"/>
                </a:solidFill>
              </a:rPr>
              <a:t>No significant differences detected </a:t>
            </a:r>
            <a:br>
              <a:rPr lang="en-US" sz="2000" dirty="0">
                <a:solidFill>
                  <a:schemeClr val="tx2"/>
                </a:solidFill>
              </a:rPr>
            </a:br>
            <a:r>
              <a:rPr lang="en-US" sz="2000" dirty="0">
                <a:solidFill>
                  <a:schemeClr val="tx2"/>
                </a:solidFill>
              </a:rPr>
              <a:t>(p=&lt;0.05), but possibly due to low replicates (n = 14).</a:t>
            </a:r>
          </a:p>
          <a:p>
            <a:endParaRPr lang="en-US" sz="1400" dirty="0"/>
          </a:p>
          <a:p>
            <a:endParaRPr lang="en-US" sz="1350" dirty="0"/>
          </a:p>
          <a:p>
            <a:endParaRPr lang="en-US" sz="1350" dirty="0"/>
          </a:p>
          <a:p>
            <a:endParaRPr lang="en-US" sz="1350" dirty="0"/>
          </a:p>
          <a:p>
            <a:endParaRPr lang="en-US" sz="1350" dirty="0"/>
          </a:p>
        </p:txBody>
      </p:sp>
      <p:pic>
        <p:nvPicPr>
          <p:cNvPr id="14" name="Content Placeholder 13">
            <a:extLst>
              <a:ext uri="{FF2B5EF4-FFF2-40B4-BE49-F238E27FC236}">
                <a16:creationId xmlns:a16="http://schemas.microsoft.com/office/drawing/2014/main" id="{10680681-46D9-5747-B057-BF6EDE53DAA4}"/>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799826" y="842123"/>
            <a:ext cx="6347226" cy="5546802"/>
          </a:xfrm>
        </p:spPr>
      </p:pic>
    </p:spTree>
    <p:extLst>
      <p:ext uri="{BB962C8B-B14F-4D97-AF65-F5344CB8AC3E}">
        <p14:creationId xmlns:p14="http://schemas.microsoft.com/office/powerpoint/2010/main" val="783833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3BF39-3494-0A4B-9A1A-7143B60707D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0639" y="988621"/>
            <a:ext cx="6783772" cy="5257800"/>
          </a:xfrm>
          <a:prstGeom prst="rect">
            <a:avLst/>
          </a:prstGeom>
        </p:spPr>
      </p:pic>
      <p:sp>
        <p:nvSpPr>
          <p:cNvPr id="6" name="Title 5"/>
          <p:cNvSpPr>
            <a:spLocks noGrp="1"/>
          </p:cNvSpPr>
          <p:nvPr>
            <p:ph type="title"/>
          </p:nvPr>
        </p:nvSpPr>
        <p:spPr>
          <a:xfrm>
            <a:off x="2269585" y="440961"/>
            <a:ext cx="7886700" cy="457075"/>
          </a:xfrm>
        </p:spPr>
        <p:txBody>
          <a:bodyPr>
            <a:normAutofit/>
          </a:bodyPr>
          <a:lstStyle/>
          <a:p>
            <a:r>
              <a:rPr lang="en-US" sz="2400" dirty="0"/>
              <a:t>Hot Steep – Between Malt Types (n=23)</a:t>
            </a:r>
          </a:p>
        </p:txBody>
      </p:sp>
      <p:sp>
        <p:nvSpPr>
          <p:cNvPr id="10" name="TextBox 9">
            <a:extLst>
              <a:ext uri="{FF2B5EF4-FFF2-40B4-BE49-F238E27FC236}">
                <a16:creationId xmlns:a16="http://schemas.microsoft.com/office/drawing/2014/main" id="{1699B449-8083-6146-8FDA-BBF28418C551}"/>
              </a:ext>
            </a:extLst>
          </p:cNvPr>
          <p:cNvSpPr txBox="1"/>
          <p:nvPr/>
        </p:nvSpPr>
        <p:spPr>
          <a:xfrm>
            <a:off x="7086599" y="988621"/>
            <a:ext cx="4990605" cy="4408899"/>
          </a:xfrm>
          <a:prstGeom prst="rect">
            <a:avLst/>
          </a:prstGeom>
          <a:noFill/>
        </p:spPr>
        <p:txBody>
          <a:bodyPr wrap="square" rtlCol="0">
            <a:spAutoFit/>
          </a:bodyPr>
          <a:lstStyle/>
          <a:p>
            <a:r>
              <a:rPr lang="en-US" sz="2000" u="sng" dirty="0">
                <a:solidFill>
                  <a:schemeClr val="tx2"/>
                </a:solidFill>
              </a:rPr>
              <a:t>Key Descriptors</a:t>
            </a:r>
          </a:p>
          <a:p>
            <a:r>
              <a:rPr lang="en-US" sz="2000" b="1" dirty="0">
                <a:solidFill>
                  <a:schemeClr val="tx2"/>
                </a:solidFill>
              </a:rPr>
              <a:t>Copeland-floor</a:t>
            </a:r>
            <a:r>
              <a:rPr lang="en-US" sz="2000" dirty="0">
                <a:solidFill>
                  <a:schemeClr val="tx2"/>
                </a:solidFill>
              </a:rPr>
              <a:t> – bread, breakfast cereal, grainy</a:t>
            </a:r>
          </a:p>
          <a:p>
            <a:r>
              <a:rPr lang="en-US" sz="2000" b="1" dirty="0">
                <a:solidFill>
                  <a:schemeClr val="tx2"/>
                </a:solidFill>
              </a:rPr>
              <a:t>DH142010-floo</a:t>
            </a:r>
            <a:r>
              <a:rPr lang="en-US" sz="2000" dirty="0">
                <a:solidFill>
                  <a:schemeClr val="tx2"/>
                </a:solidFill>
              </a:rPr>
              <a:t>r – bread, breakfast cereal, cracker</a:t>
            </a:r>
          </a:p>
          <a:p>
            <a:r>
              <a:rPr lang="en-US" sz="2000" b="1" dirty="0">
                <a:solidFill>
                  <a:schemeClr val="tx2"/>
                </a:solidFill>
              </a:rPr>
              <a:t>Maiden Voyage </a:t>
            </a:r>
            <a:r>
              <a:rPr lang="en-US" sz="2000" dirty="0">
                <a:solidFill>
                  <a:schemeClr val="tx2"/>
                </a:solidFill>
              </a:rPr>
              <a:t>– bread, breakfast cereal, sweet aromatic</a:t>
            </a:r>
          </a:p>
          <a:p>
            <a:endParaRPr lang="en-US" sz="2000" dirty="0">
              <a:solidFill>
                <a:schemeClr val="tx2"/>
              </a:solidFill>
            </a:endParaRPr>
          </a:p>
          <a:p>
            <a:r>
              <a:rPr lang="en-US" sz="2000" dirty="0">
                <a:solidFill>
                  <a:schemeClr val="tx2"/>
                </a:solidFill>
              </a:rPr>
              <a:t>No significant differences detected (p=&lt;0.05), but not surprising based on radar plot. Only cracker and nutty mapped &gt;0.15 points different between mini-malts.</a:t>
            </a:r>
          </a:p>
          <a:p>
            <a:endParaRPr lang="en-US" sz="1350" dirty="0"/>
          </a:p>
          <a:p>
            <a:endParaRPr lang="en-US" sz="1350" dirty="0"/>
          </a:p>
          <a:p>
            <a:endParaRPr lang="en-US" sz="1350" dirty="0"/>
          </a:p>
        </p:txBody>
      </p:sp>
    </p:spTree>
    <p:extLst>
      <p:ext uri="{BB962C8B-B14F-4D97-AF65-F5344CB8AC3E}">
        <p14:creationId xmlns:p14="http://schemas.microsoft.com/office/powerpoint/2010/main" val="2899304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55409" y="457201"/>
            <a:ext cx="7886700" cy="457075"/>
          </a:xfrm>
        </p:spPr>
        <p:txBody>
          <a:bodyPr>
            <a:normAutofit/>
          </a:bodyPr>
          <a:lstStyle/>
          <a:p>
            <a:r>
              <a:rPr lang="en-US" sz="2400" dirty="0"/>
              <a:t>Beer Sensory – Between Malt Types (n=26)</a:t>
            </a:r>
          </a:p>
        </p:txBody>
      </p:sp>
      <p:pic>
        <p:nvPicPr>
          <p:cNvPr id="9" name="Picture 8">
            <a:extLst>
              <a:ext uri="{FF2B5EF4-FFF2-40B4-BE49-F238E27FC236}">
                <a16:creationId xmlns:a16="http://schemas.microsoft.com/office/drawing/2014/main" id="{19DE697A-6428-4844-B20A-9C966AF2BE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2194" y="908204"/>
            <a:ext cx="6092362" cy="5730714"/>
          </a:xfrm>
          <a:prstGeom prst="rect">
            <a:avLst/>
          </a:prstGeom>
        </p:spPr>
      </p:pic>
      <p:sp>
        <p:nvSpPr>
          <p:cNvPr id="10" name="TextBox 9">
            <a:extLst>
              <a:ext uri="{FF2B5EF4-FFF2-40B4-BE49-F238E27FC236}">
                <a16:creationId xmlns:a16="http://schemas.microsoft.com/office/drawing/2014/main" id="{1699B449-8083-6146-8FDA-BBF28418C551}"/>
              </a:ext>
            </a:extLst>
          </p:cNvPr>
          <p:cNvSpPr txBox="1"/>
          <p:nvPr/>
        </p:nvSpPr>
        <p:spPr>
          <a:xfrm>
            <a:off x="6962899" y="1056778"/>
            <a:ext cx="4864924" cy="5139869"/>
          </a:xfrm>
          <a:prstGeom prst="rect">
            <a:avLst/>
          </a:prstGeom>
          <a:noFill/>
        </p:spPr>
        <p:txBody>
          <a:bodyPr wrap="square" rtlCol="0">
            <a:spAutoFit/>
          </a:bodyPr>
          <a:lstStyle/>
          <a:p>
            <a:r>
              <a:rPr lang="en-US" sz="2000" u="sng" dirty="0">
                <a:solidFill>
                  <a:schemeClr val="tx2"/>
                </a:solidFill>
              </a:rPr>
              <a:t>Key Descriptors</a:t>
            </a:r>
          </a:p>
          <a:p>
            <a:r>
              <a:rPr lang="en-US" sz="2000" b="1" dirty="0">
                <a:solidFill>
                  <a:schemeClr val="tx2"/>
                </a:solidFill>
              </a:rPr>
              <a:t>Copeland-floor</a:t>
            </a:r>
            <a:r>
              <a:rPr lang="en-US" sz="2000" dirty="0">
                <a:solidFill>
                  <a:schemeClr val="tx2"/>
                </a:solidFill>
              </a:rPr>
              <a:t> – fruity, grassy, grainy, sweet aromatic</a:t>
            </a:r>
          </a:p>
          <a:p>
            <a:r>
              <a:rPr lang="en-US" sz="2000" b="1" dirty="0">
                <a:solidFill>
                  <a:schemeClr val="tx2"/>
                </a:solidFill>
              </a:rPr>
              <a:t>DH142010-floor</a:t>
            </a:r>
            <a:r>
              <a:rPr lang="en-US" sz="2000" dirty="0">
                <a:solidFill>
                  <a:schemeClr val="tx2"/>
                </a:solidFill>
              </a:rPr>
              <a:t> – cracker, grainy, vegetal</a:t>
            </a:r>
          </a:p>
          <a:p>
            <a:endParaRPr lang="en-US" sz="2000" dirty="0">
              <a:solidFill>
                <a:schemeClr val="tx2"/>
              </a:solidFill>
            </a:endParaRPr>
          </a:p>
          <a:p>
            <a:r>
              <a:rPr lang="en-US" sz="2000" b="1" dirty="0">
                <a:solidFill>
                  <a:schemeClr val="tx2"/>
                </a:solidFill>
              </a:rPr>
              <a:t>Butter*</a:t>
            </a:r>
            <a:r>
              <a:rPr lang="en-US" sz="2000" dirty="0">
                <a:solidFill>
                  <a:schemeClr val="tx2"/>
                </a:solidFill>
              </a:rPr>
              <a:t> (p=0.0182) and </a:t>
            </a:r>
            <a:r>
              <a:rPr lang="en-US" sz="2000" b="1" dirty="0">
                <a:solidFill>
                  <a:schemeClr val="tx2"/>
                </a:solidFill>
              </a:rPr>
              <a:t>Vegetal**</a:t>
            </a:r>
            <a:r>
              <a:rPr lang="en-US" sz="2000" dirty="0">
                <a:solidFill>
                  <a:schemeClr val="tx2"/>
                </a:solidFill>
              </a:rPr>
              <a:t> (p=0.0022) were both significant.</a:t>
            </a:r>
          </a:p>
          <a:p>
            <a:endParaRPr lang="en-US" sz="2000" dirty="0">
              <a:solidFill>
                <a:schemeClr val="tx2"/>
              </a:solidFill>
            </a:endParaRPr>
          </a:p>
          <a:p>
            <a:r>
              <a:rPr lang="en-US" sz="2000" u="sng" dirty="0">
                <a:solidFill>
                  <a:schemeClr val="tx2"/>
                </a:solidFill>
              </a:rPr>
              <a:t>Preferences</a:t>
            </a:r>
          </a:p>
          <a:p>
            <a:r>
              <a:rPr lang="en-US" sz="2000" dirty="0">
                <a:solidFill>
                  <a:schemeClr val="tx2"/>
                </a:solidFill>
              </a:rPr>
              <a:t>The beer brewed with Copeland was preferred by 16 of the 26 panelists. However, not significant using a X</a:t>
            </a:r>
            <a:r>
              <a:rPr lang="en-US" sz="2000" baseline="30000" dirty="0">
                <a:solidFill>
                  <a:schemeClr val="tx2"/>
                </a:solidFill>
              </a:rPr>
              <a:t>2 </a:t>
            </a:r>
            <a:r>
              <a:rPr lang="en-US" sz="2000" dirty="0">
                <a:solidFill>
                  <a:schemeClr val="tx2"/>
                </a:solidFill>
              </a:rPr>
              <a:t>test (p=0.239).</a:t>
            </a:r>
          </a:p>
          <a:p>
            <a:endParaRPr lang="en-US" sz="2000" dirty="0">
              <a:solidFill>
                <a:schemeClr val="tx2"/>
              </a:solidFill>
            </a:endParaRPr>
          </a:p>
          <a:p>
            <a:endParaRPr lang="en-US" sz="2000" dirty="0">
              <a:solidFill>
                <a:schemeClr val="tx2"/>
              </a:solidFill>
            </a:endParaRPr>
          </a:p>
          <a:p>
            <a:r>
              <a:rPr lang="en-US" sz="1600" dirty="0">
                <a:solidFill>
                  <a:schemeClr val="tx2"/>
                </a:solidFill>
              </a:rPr>
              <a:t>*Both had similar VDK results (33 and 28ppb respectively).</a:t>
            </a:r>
          </a:p>
          <a:p>
            <a:r>
              <a:rPr lang="en-US" sz="1600" dirty="0">
                <a:solidFill>
                  <a:schemeClr val="tx2"/>
                </a:solidFill>
              </a:rPr>
              <a:t>**</a:t>
            </a:r>
            <a:r>
              <a:rPr lang="en-US" sz="1600" dirty="0" err="1">
                <a:solidFill>
                  <a:schemeClr val="tx2"/>
                </a:solidFill>
              </a:rPr>
              <a:t>DMSp</a:t>
            </a:r>
            <a:r>
              <a:rPr lang="en-US" sz="1600" dirty="0">
                <a:solidFill>
                  <a:schemeClr val="tx2"/>
                </a:solidFill>
              </a:rPr>
              <a:t> or DMS not measured.</a:t>
            </a:r>
          </a:p>
        </p:txBody>
      </p:sp>
    </p:spTree>
    <p:extLst>
      <p:ext uri="{BB962C8B-B14F-4D97-AF65-F5344CB8AC3E}">
        <p14:creationId xmlns:p14="http://schemas.microsoft.com/office/powerpoint/2010/main" val="3555887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52650" y="590028"/>
            <a:ext cx="7886700" cy="457075"/>
          </a:xfrm>
        </p:spPr>
        <p:txBody>
          <a:bodyPr>
            <a:normAutofit fontScale="90000"/>
          </a:bodyPr>
          <a:lstStyle/>
          <a:p>
            <a:pPr algn="ctr"/>
            <a:r>
              <a:rPr lang="en-US" dirty="0"/>
              <a:t>Conclusions</a:t>
            </a:r>
          </a:p>
        </p:txBody>
      </p:sp>
      <p:sp>
        <p:nvSpPr>
          <p:cNvPr id="7" name="Content Placeholder 6"/>
          <p:cNvSpPr>
            <a:spLocks noGrp="1"/>
          </p:cNvSpPr>
          <p:nvPr>
            <p:ph idx="1"/>
          </p:nvPr>
        </p:nvSpPr>
        <p:spPr>
          <a:xfrm>
            <a:off x="320634" y="1203053"/>
            <a:ext cx="11550732" cy="5007742"/>
          </a:xfrm>
        </p:spPr>
        <p:txBody>
          <a:bodyPr>
            <a:normAutofit/>
          </a:bodyPr>
          <a:lstStyle/>
          <a:p>
            <a:r>
              <a:rPr lang="en-US" sz="3200" dirty="0">
                <a:latin typeface="+mj-lt"/>
              </a:rPr>
              <a:t>Malts made from two different varieties not unique… but beers did have some interesting differences.</a:t>
            </a:r>
          </a:p>
          <a:p>
            <a:r>
              <a:rPr lang="en-US" sz="3200" dirty="0">
                <a:latin typeface="+mj-lt"/>
              </a:rPr>
              <a:t>Based on agronomics and malt quality there is potential for winter barley in the Klamath.</a:t>
            </a:r>
          </a:p>
          <a:p>
            <a:r>
              <a:rPr lang="en-US" sz="3200" dirty="0">
                <a:latin typeface="+mj-lt"/>
              </a:rPr>
              <a:t>Opportunities for varieties of interest, but that are outside of AMBA pipeline.</a:t>
            </a:r>
          </a:p>
          <a:p>
            <a:r>
              <a:rPr lang="en-US" sz="3200" dirty="0">
                <a:latin typeface="+mj-lt"/>
              </a:rPr>
              <a:t>Research floor malting procedure needs work but high potential for future use in variety assessment. </a:t>
            </a:r>
          </a:p>
        </p:txBody>
      </p:sp>
    </p:spTree>
    <p:extLst>
      <p:ext uri="{BB962C8B-B14F-4D97-AF65-F5344CB8AC3E}">
        <p14:creationId xmlns:p14="http://schemas.microsoft.com/office/powerpoint/2010/main" val="154319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CFA6F2-FD81-9C4C-B74B-1F68F59BE8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925" y="916474"/>
            <a:ext cx="7259032" cy="3313906"/>
          </a:xfrm>
        </p:spPr>
      </p:pic>
      <p:sp>
        <p:nvSpPr>
          <p:cNvPr id="6" name="Title 5"/>
          <p:cNvSpPr>
            <a:spLocks noGrp="1"/>
          </p:cNvSpPr>
          <p:nvPr>
            <p:ph type="title"/>
          </p:nvPr>
        </p:nvSpPr>
        <p:spPr>
          <a:xfrm>
            <a:off x="2152650" y="590028"/>
            <a:ext cx="7886700" cy="457075"/>
          </a:xfrm>
        </p:spPr>
        <p:txBody>
          <a:bodyPr>
            <a:normAutofit fontScale="90000"/>
          </a:bodyPr>
          <a:lstStyle/>
          <a:p>
            <a:pPr algn="ctr"/>
            <a:r>
              <a:rPr lang="en-US" dirty="0"/>
              <a:t>Brewers Association Nitrogen Trials</a:t>
            </a:r>
          </a:p>
        </p:txBody>
      </p:sp>
      <p:pic>
        <p:nvPicPr>
          <p:cNvPr id="9" name="Picture 8">
            <a:extLst>
              <a:ext uri="{FF2B5EF4-FFF2-40B4-BE49-F238E27FC236}">
                <a16:creationId xmlns:a16="http://schemas.microsoft.com/office/drawing/2014/main" id="{9116B2CB-7C9A-D846-9A13-9E8D03E430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5155" y="2938188"/>
            <a:ext cx="5245476" cy="3237276"/>
          </a:xfrm>
          <a:prstGeom prst="rect">
            <a:avLst/>
          </a:prstGeom>
        </p:spPr>
      </p:pic>
      <p:sp>
        <p:nvSpPr>
          <p:cNvPr id="10" name="TextBox 9">
            <a:extLst>
              <a:ext uri="{FF2B5EF4-FFF2-40B4-BE49-F238E27FC236}">
                <a16:creationId xmlns:a16="http://schemas.microsoft.com/office/drawing/2014/main" id="{0679621F-FBAA-D14D-B49D-50610986187A}"/>
              </a:ext>
            </a:extLst>
          </p:cNvPr>
          <p:cNvSpPr txBox="1"/>
          <p:nvPr/>
        </p:nvSpPr>
        <p:spPr>
          <a:xfrm>
            <a:off x="7374574" y="6277359"/>
            <a:ext cx="2850827" cy="253916"/>
          </a:xfrm>
          <a:prstGeom prst="rect">
            <a:avLst/>
          </a:prstGeom>
          <a:noFill/>
        </p:spPr>
        <p:txBody>
          <a:bodyPr wrap="square" rtlCol="0">
            <a:spAutoFit/>
          </a:bodyPr>
          <a:lstStyle/>
          <a:p>
            <a:r>
              <a:rPr lang="en-US" sz="1050" dirty="0">
                <a:solidFill>
                  <a:schemeClr val="tx2"/>
                </a:solidFill>
              </a:rPr>
              <a:t>Photo: Campbell </a:t>
            </a:r>
            <a:r>
              <a:rPr lang="en-US" sz="1050" dirty="0" err="1">
                <a:solidFill>
                  <a:schemeClr val="tx2"/>
                </a:solidFill>
              </a:rPr>
              <a:t>Morrissy</a:t>
            </a:r>
            <a:r>
              <a:rPr lang="en-US" sz="1050" dirty="0">
                <a:solidFill>
                  <a:schemeClr val="tx2"/>
                </a:solidFill>
              </a:rPr>
              <a:t> at Deschutes Brewery</a:t>
            </a:r>
          </a:p>
        </p:txBody>
      </p:sp>
      <p:pic>
        <p:nvPicPr>
          <p:cNvPr id="12" name="Picture 11">
            <a:extLst>
              <a:ext uri="{FF2B5EF4-FFF2-40B4-BE49-F238E27FC236}">
                <a16:creationId xmlns:a16="http://schemas.microsoft.com/office/drawing/2014/main" id="{E8164D56-C19E-9348-ABDF-CE3532713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924" y="3620620"/>
            <a:ext cx="5502231" cy="2164813"/>
          </a:xfrm>
          <a:prstGeom prst="rect">
            <a:avLst/>
          </a:prstGeom>
        </p:spPr>
      </p:pic>
    </p:spTree>
    <p:extLst>
      <p:ext uri="{BB962C8B-B14F-4D97-AF65-F5344CB8AC3E}">
        <p14:creationId xmlns:p14="http://schemas.microsoft.com/office/powerpoint/2010/main" val="3591117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6">
            <a:extLst>
              <a:ext uri="{FF2B5EF4-FFF2-40B4-BE49-F238E27FC236}">
                <a16:creationId xmlns:a16="http://schemas.microsoft.com/office/drawing/2014/main" id="{234C9788-76E6-4AB8-ADC1-CF49CB2D9F96}"/>
              </a:ext>
            </a:extLst>
          </p:cNvPr>
          <p:cNvSpPr txBox="1">
            <a:spLocks/>
          </p:cNvSpPr>
          <p:nvPr/>
        </p:nvSpPr>
        <p:spPr>
          <a:xfrm>
            <a:off x="-127101" y="571020"/>
            <a:ext cx="12130211" cy="546106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lnSpc>
                <a:spcPct val="150000"/>
              </a:lnSpc>
              <a:spcBef>
                <a:spcPts val="0"/>
              </a:spcBef>
              <a:buNone/>
            </a:pPr>
            <a:r>
              <a:rPr lang="en-US" dirty="0">
                <a:solidFill>
                  <a:schemeClr val="tx2"/>
                </a:solidFill>
              </a:rPr>
              <a:t>This section was adapted from two recently published manuscripts:</a:t>
            </a:r>
          </a:p>
          <a:p>
            <a:pPr lvl="1">
              <a:lnSpc>
                <a:spcPct val="150000"/>
              </a:lnSpc>
              <a:spcBef>
                <a:spcPts val="0"/>
              </a:spcBef>
            </a:pPr>
            <a:r>
              <a:rPr lang="en-US" b="1" i="1" dirty="0">
                <a:solidFill>
                  <a:schemeClr val="tx2"/>
                </a:solidFill>
              </a:rPr>
              <a:t>Barley grain protein is influenced by genotype, environment, and N management and is a major driver of malting quality</a:t>
            </a:r>
            <a:r>
              <a:rPr lang="en-US" i="1" dirty="0">
                <a:solidFill>
                  <a:schemeClr val="tx2"/>
                </a:solidFill>
              </a:rPr>
              <a:t>. Halstead, M et al. </a:t>
            </a:r>
            <a:r>
              <a:rPr lang="en-US" dirty="0">
                <a:solidFill>
                  <a:schemeClr val="tx2"/>
                </a:solidFill>
              </a:rPr>
              <a:t>Crop Science</a:t>
            </a:r>
          </a:p>
          <a:p>
            <a:pPr lvl="2">
              <a:lnSpc>
                <a:spcPct val="150000"/>
              </a:lnSpc>
              <a:spcBef>
                <a:spcPts val="0"/>
              </a:spcBef>
            </a:pPr>
            <a:r>
              <a:rPr lang="en-US" b="1" dirty="0">
                <a:solidFill>
                  <a:schemeClr val="tx2"/>
                </a:solidFill>
              </a:rPr>
              <a:t>5 genotypes </a:t>
            </a:r>
            <a:r>
              <a:rPr lang="en-US" dirty="0">
                <a:solidFill>
                  <a:schemeClr val="tx2"/>
                </a:solidFill>
              </a:rPr>
              <a:t>(Thunder, Lightning, DH140963, DH142010, DH141132) x </a:t>
            </a:r>
            <a:br>
              <a:rPr lang="en-US" dirty="0">
                <a:solidFill>
                  <a:schemeClr val="tx2"/>
                </a:solidFill>
              </a:rPr>
            </a:br>
            <a:r>
              <a:rPr lang="en-US" b="1" dirty="0">
                <a:solidFill>
                  <a:schemeClr val="tx2"/>
                </a:solidFill>
              </a:rPr>
              <a:t>3 locations </a:t>
            </a:r>
            <a:r>
              <a:rPr lang="en-US" dirty="0">
                <a:solidFill>
                  <a:schemeClr val="tx2"/>
                </a:solidFill>
              </a:rPr>
              <a:t>(Corvallis, OR; Pendleton, OR; </a:t>
            </a:r>
            <a:r>
              <a:rPr lang="en-US" dirty="0" err="1">
                <a:solidFill>
                  <a:schemeClr val="tx2"/>
                </a:solidFill>
              </a:rPr>
              <a:t>Tulelake</a:t>
            </a:r>
            <a:r>
              <a:rPr lang="en-US" dirty="0">
                <a:solidFill>
                  <a:schemeClr val="tx2"/>
                </a:solidFill>
              </a:rPr>
              <a:t>, CA).</a:t>
            </a:r>
            <a:endParaRPr lang="en-US" b="1" dirty="0">
              <a:solidFill>
                <a:schemeClr val="tx2"/>
              </a:solidFill>
            </a:endParaRPr>
          </a:p>
          <a:p>
            <a:pPr lvl="2">
              <a:lnSpc>
                <a:spcPct val="150000"/>
              </a:lnSpc>
              <a:spcBef>
                <a:spcPts val="0"/>
              </a:spcBef>
            </a:pPr>
            <a:r>
              <a:rPr lang="en-US" dirty="0">
                <a:solidFill>
                  <a:schemeClr val="tx2"/>
                </a:solidFill>
              </a:rPr>
              <a:t>Micro-malts (0.5kg) – research protocols: standard and water sensitive.</a:t>
            </a:r>
          </a:p>
          <a:p>
            <a:pPr lvl="1">
              <a:lnSpc>
                <a:spcPct val="150000"/>
              </a:lnSpc>
              <a:spcBef>
                <a:spcPts val="0"/>
              </a:spcBef>
            </a:pPr>
            <a:r>
              <a:rPr lang="en-US" b="1" i="1" dirty="0">
                <a:solidFill>
                  <a:schemeClr val="tx2"/>
                </a:solidFill>
              </a:rPr>
              <a:t>Barley Variety and Growing Location Provide Nuanced Contributions to Beer Flavor Using Elite Germplasm in Commercial-type Malts and Beers. </a:t>
            </a:r>
            <a:r>
              <a:rPr lang="en-US" i="1" dirty="0" err="1">
                <a:solidFill>
                  <a:schemeClr val="tx2"/>
                </a:solidFill>
              </a:rPr>
              <a:t>Morrissy</a:t>
            </a:r>
            <a:r>
              <a:rPr lang="en-US" i="1" dirty="0">
                <a:solidFill>
                  <a:schemeClr val="tx2"/>
                </a:solidFill>
              </a:rPr>
              <a:t>, C et al. </a:t>
            </a:r>
            <a:r>
              <a:rPr lang="en-US" dirty="0">
                <a:solidFill>
                  <a:schemeClr val="tx2"/>
                </a:solidFill>
              </a:rPr>
              <a:t>JASBC</a:t>
            </a:r>
          </a:p>
          <a:p>
            <a:pPr lvl="2">
              <a:lnSpc>
                <a:spcPct val="150000"/>
              </a:lnSpc>
              <a:spcBef>
                <a:spcPts val="0"/>
              </a:spcBef>
            </a:pPr>
            <a:r>
              <a:rPr lang="en-US" b="1" dirty="0">
                <a:solidFill>
                  <a:schemeClr val="tx2"/>
                </a:solidFill>
              </a:rPr>
              <a:t>3 genotypes </a:t>
            </a:r>
            <a:r>
              <a:rPr lang="en-US" dirty="0">
                <a:solidFill>
                  <a:schemeClr val="tx2"/>
                </a:solidFill>
              </a:rPr>
              <a:t>(Thunder, Lightning, DH140963) x </a:t>
            </a:r>
            <a:r>
              <a:rPr lang="en-US" b="1" dirty="0">
                <a:solidFill>
                  <a:schemeClr val="tx2"/>
                </a:solidFill>
              </a:rPr>
              <a:t>3 locations </a:t>
            </a:r>
            <a:r>
              <a:rPr lang="en-US" dirty="0">
                <a:solidFill>
                  <a:schemeClr val="tx2"/>
                </a:solidFill>
              </a:rPr>
              <a:t>(same).</a:t>
            </a:r>
          </a:p>
          <a:p>
            <a:pPr lvl="2">
              <a:lnSpc>
                <a:spcPct val="150000"/>
              </a:lnSpc>
              <a:spcBef>
                <a:spcPts val="0"/>
              </a:spcBef>
            </a:pPr>
            <a:r>
              <a:rPr lang="en-US" dirty="0">
                <a:solidFill>
                  <a:schemeClr val="tx2"/>
                </a:solidFill>
              </a:rPr>
              <a:t>Mini-malts (100kg) – bespoke malting protocols per entry, pilsner-style malt, commercial-like golden ale.</a:t>
            </a:r>
          </a:p>
          <a:p>
            <a:pPr marL="914400" lvl="2" indent="0">
              <a:lnSpc>
                <a:spcPct val="150000"/>
              </a:lnSpc>
              <a:spcBef>
                <a:spcPts val="0"/>
              </a:spcBef>
              <a:buNone/>
            </a:pPr>
            <a:r>
              <a:rPr lang="en-US" dirty="0">
                <a:solidFill>
                  <a:schemeClr val="tx2"/>
                </a:solidFill>
              </a:rPr>
              <a:t> </a:t>
            </a:r>
          </a:p>
        </p:txBody>
      </p:sp>
    </p:spTree>
    <p:extLst>
      <p:ext uri="{BB962C8B-B14F-4D97-AF65-F5344CB8AC3E}">
        <p14:creationId xmlns:p14="http://schemas.microsoft.com/office/powerpoint/2010/main" val="834288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9A1FBA-DBF7-FF48-975D-3BCBA1F6D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566" y="963826"/>
            <a:ext cx="7634652" cy="4715520"/>
          </a:xfrm>
          <a:prstGeom prst="rect">
            <a:avLst/>
          </a:prstGeom>
        </p:spPr>
      </p:pic>
      <p:sp>
        <p:nvSpPr>
          <p:cNvPr id="38" name="Content Placeholder 6">
            <a:extLst>
              <a:ext uri="{FF2B5EF4-FFF2-40B4-BE49-F238E27FC236}">
                <a16:creationId xmlns:a16="http://schemas.microsoft.com/office/drawing/2014/main" id="{234C9788-76E6-4AB8-ADC1-CF49CB2D9F96}"/>
              </a:ext>
            </a:extLst>
          </p:cNvPr>
          <p:cNvSpPr txBox="1">
            <a:spLocks/>
          </p:cNvSpPr>
          <p:nvPr/>
        </p:nvSpPr>
        <p:spPr>
          <a:xfrm>
            <a:off x="-114300" y="1249942"/>
            <a:ext cx="4246566" cy="452233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spcBef>
                <a:spcPts val="0"/>
              </a:spcBef>
            </a:pPr>
            <a:r>
              <a:rPr lang="en-US" sz="2000" dirty="0">
                <a:solidFill>
                  <a:schemeClr val="tx2"/>
                </a:solidFill>
              </a:rPr>
              <a:t>Malt quality is a major driver for variety release. Maltsters contract grain to meet specific protein specifications. </a:t>
            </a:r>
          </a:p>
          <a:p>
            <a:pPr lvl="1">
              <a:spcBef>
                <a:spcPts val="0"/>
              </a:spcBef>
            </a:pPr>
            <a:endParaRPr lang="en-US" sz="2000" dirty="0">
              <a:solidFill>
                <a:schemeClr val="tx2"/>
              </a:solidFill>
            </a:endParaRPr>
          </a:p>
          <a:p>
            <a:pPr lvl="1">
              <a:spcBef>
                <a:spcPts val="0"/>
              </a:spcBef>
            </a:pPr>
            <a:r>
              <a:rPr lang="en-US" sz="2000" dirty="0">
                <a:solidFill>
                  <a:schemeClr val="tx2"/>
                </a:solidFill>
              </a:rPr>
              <a:t>Significant </a:t>
            </a:r>
            <a:r>
              <a:rPr lang="en-US" sz="2000" i="1" dirty="0">
                <a:solidFill>
                  <a:schemeClr val="tx2"/>
                </a:solidFill>
              </a:rPr>
              <a:t>Genotype x Location </a:t>
            </a:r>
            <a:r>
              <a:rPr lang="en-US" sz="2000" dirty="0">
                <a:solidFill>
                  <a:schemeClr val="tx2"/>
                </a:solidFill>
              </a:rPr>
              <a:t>effect on grain protein (p&lt;0.001).</a:t>
            </a:r>
          </a:p>
          <a:p>
            <a:pPr lvl="2">
              <a:spcBef>
                <a:spcPts val="0"/>
              </a:spcBef>
            </a:pPr>
            <a:r>
              <a:rPr lang="en-US" sz="1800" dirty="0">
                <a:solidFill>
                  <a:schemeClr val="tx2"/>
                </a:solidFill>
              </a:rPr>
              <a:t>Thunder-</a:t>
            </a:r>
            <a:r>
              <a:rPr lang="en-US" sz="1800" dirty="0" err="1">
                <a:solidFill>
                  <a:schemeClr val="tx2"/>
                </a:solidFill>
              </a:rPr>
              <a:t>Tulelake</a:t>
            </a:r>
            <a:r>
              <a:rPr lang="en-US" sz="1800" dirty="0">
                <a:solidFill>
                  <a:schemeClr val="tx2"/>
                </a:solidFill>
              </a:rPr>
              <a:t>: 9.4% protein in a line that is primarily grown for adjunct brewing</a:t>
            </a:r>
            <a:br>
              <a:rPr lang="en-US" sz="1800" dirty="0">
                <a:solidFill>
                  <a:schemeClr val="tx2"/>
                </a:solidFill>
              </a:rPr>
            </a:br>
            <a:r>
              <a:rPr lang="en-US" sz="1800" dirty="0">
                <a:solidFill>
                  <a:schemeClr val="tx2"/>
                </a:solidFill>
              </a:rPr>
              <a:t>(COR – 10.7%; PEN– 11.4%).</a:t>
            </a:r>
          </a:p>
          <a:p>
            <a:pPr marL="914400" lvl="2" indent="0">
              <a:spcBef>
                <a:spcPts val="0"/>
              </a:spcBef>
              <a:buNone/>
            </a:pPr>
            <a:endParaRPr lang="en-US" sz="1800" dirty="0">
              <a:solidFill>
                <a:schemeClr val="tx2"/>
              </a:solidFill>
            </a:endParaRPr>
          </a:p>
          <a:p>
            <a:pPr lvl="1">
              <a:spcBef>
                <a:spcPts val="0"/>
              </a:spcBef>
            </a:pPr>
            <a:r>
              <a:rPr lang="en-US" sz="2000" dirty="0">
                <a:solidFill>
                  <a:schemeClr val="tx2"/>
                </a:solidFill>
              </a:rPr>
              <a:t>Grain protein was primary driver of “all-malt” score with a strong negative correlation. </a:t>
            </a:r>
          </a:p>
          <a:p>
            <a:pPr lvl="1">
              <a:spcBef>
                <a:spcPts val="0"/>
              </a:spcBef>
            </a:pPr>
            <a:endParaRPr lang="en-US" sz="2000" dirty="0">
              <a:solidFill>
                <a:schemeClr val="tx2"/>
              </a:solidFill>
            </a:endParaRPr>
          </a:p>
          <a:p>
            <a:pPr lvl="1">
              <a:spcBef>
                <a:spcPts val="0"/>
              </a:spcBef>
            </a:pPr>
            <a:endParaRPr lang="en-US" sz="2000" dirty="0">
              <a:solidFill>
                <a:schemeClr val="tx2"/>
              </a:solidFill>
            </a:endParaRPr>
          </a:p>
          <a:p>
            <a:pPr marL="457200" lvl="1" indent="0">
              <a:spcBef>
                <a:spcPts val="0"/>
              </a:spcBef>
              <a:buNone/>
            </a:pPr>
            <a:endParaRPr lang="en-US" sz="1800" dirty="0">
              <a:solidFill>
                <a:schemeClr val="tx2"/>
              </a:solidFill>
            </a:endParaRPr>
          </a:p>
          <a:p>
            <a:pPr marL="457200" lvl="1" indent="0">
              <a:buNone/>
            </a:pPr>
            <a:endParaRPr lang="en-US" sz="1800" dirty="0">
              <a:solidFill>
                <a:schemeClr val="tx2"/>
              </a:solidFill>
            </a:endParaRPr>
          </a:p>
          <a:p>
            <a:pPr marL="457200" lvl="1" indent="0">
              <a:buNone/>
            </a:pPr>
            <a:endParaRPr lang="en-US" sz="1800" dirty="0">
              <a:solidFill>
                <a:schemeClr val="tx2"/>
              </a:solidFill>
            </a:endParaRPr>
          </a:p>
          <a:p>
            <a:pPr marL="457200" lvl="1" indent="0">
              <a:buNone/>
            </a:pPr>
            <a:endParaRPr lang="en-US" sz="1800" dirty="0">
              <a:solidFill>
                <a:schemeClr val="tx2"/>
              </a:solidFill>
            </a:endParaRPr>
          </a:p>
          <a:p>
            <a:pPr marL="457200" lvl="1" indent="0">
              <a:buNone/>
            </a:pPr>
            <a:br>
              <a:rPr lang="en-US" sz="1800" dirty="0">
                <a:solidFill>
                  <a:schemeClr val="tx2"/>
                </a:solidFill>
              </a:rPr>
            </a:br>
            <a:endParaRPr lang="de-DE" sz="1800" dirty="0">
              <a:solidFill>
                <a:schemeClr val="tx2"/>
              </a:solidFill>
            </a:endParaRPr>
          </a:p>
          <a:p>
            <a:pPr marL="457200" lvl="1" indent="0">
              <a:buNone/>
            </a:pPr>
            <a:endParaRPr lang="en-US" sz="1800" dirty="0">
              <a:solidFill>
                <a:schemeClr val="tx2"/>
              </a:solidFill>
            </a:endParaRPr>
          </a:p>
        </p:txBody>
      </p:sp>
      <p:sp>
        <p:nvSpPr>
          <p:cNvPr id="4" name="Title 3">
            <a:extLst>
              <a:ext uri="{FF2B5EF4-FFF2-40B4-BE49-F238E27FC236}">
                <a16:creationId xmlns:a16="http://schemas.microsoft.com/office/drawing/2014/main" id="{DBB4FC0B-DE2C-C140-A75F-5209C596AAE2}"/>
              </a:ext>
            </a:extLst>
          </p:cNvPr>
          <p:cNvSpPr>
            <a:spLocks noGrp="1"/>
          </p:cNvSpPr>
          <p:nvPr>
            <p:ph type="title"/>
          </p:nvPr>
        </p:nvSpPr>
        <p:spPr>
          <a:xfrm>
            <a:off x="838200" y="365125"/>
            <a:ext cx="10515600" cy="695293"/>
          </a:xfrm>
        </p:spPr>
        <p:txBody>
          <a:bodyPr>
            <a:normAutofit/>
          </a:bodyPr>
          <a:lstStyle/>
          <a:p>
            <a:r>
              <a:rPr lang="en-US" sz="3600" dirty="0" err="1"/>
              <a:t>GxL</a:t>
            </a:r>
            <a:r>
              <a:rPr lang="en-US" sz="3600" dirty="0"/>
              <a:t> effect on Malt Quality</a:t>
            </a:r>
          </a:p>
        </p:txBody>
      </p:sp>
    </p:spTree>
    <p:extLst>
      <p:ext uri="{BB962C8B-B14F-4D97-AF65-F5344CB8AC3E}">
        <p14:creationId xmlns:p14="http://schemas.microsoft.com/office/powerpoint/2010/main" val="540282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B4FC0B-DE2C-C140-A75F-5209C596AAE2}"/>
              </a:ext>
            </a:extLst>
          </p:cNvPr>
          <p:cNvSpPr>
            <a:spLocks noGrp="1"/>
          </p:cNvSpPr>
          <p:nvPr>
            <p:ph type="title"/>
          </p:nvPr>
        </p:nvSpPr>
        <p:spPr>
          <a:xfrm>
            <a:off x="838200" y="365125"/>
            <a:ext cx="10515600" cy="695293"/>
          </a:xfrm>
        </p:spPr>
        <p:txBody>
          <a:bodyPr>
            <a:normAutofit/>
          </a:bodyPr>
          <a:lstStyle/>
          <a:p>
            <a:r>
              <a:rPr lang="en-US" sz="3600" dirty="0"/>
              <a:t>Dormancy &amp; Water Sensitivity</a:t>
            </a:r>
          </a:p>
        </p:txBody>
      </p:sp>
      <p:pic>
        <p:nvPicPr>
          <p:cNvPr id="3" name="Picture 2">
            <a:extLst>
              <a:ext uri="{FF2B5EF4-FFF2-40B4-BE49-F238E27FC236}">
                <a16:creationId xmlns:a16="http://schemas.microsoft.com/office/drawing/2014/main" id="{FB7316AC-E065-8845-8838-E528F092F78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7550" y="908018"/>
            <a:ext cx="6942040" cy="5708682"/>
          </a:xfrm>
          <a:prstGeom prst="rect">
            <a:avLst/>
          </a:prstGeom>
        </p:spPr>
      </p:pic>
      <p:sp>
        <p:nvSpPr>
          <p:cNvPr id="6" name="TextBox 5">
            <a:extLst>
              <a:ext uri="{FF2B5EF4-FFF2-40B4-BE49-F238E27FC236}">
                <a16:creationId xmlns:a16="http://schemas.microsoft.com/office/drawing/2014/main" id="{2F3B4788-1A4D-3E49-B6F9-22C7C80BAB49}"/>
              </a:ext>
            </a:extLst>
          </p:cNvPr>
          <p:cNvSpPr txBox="1"/>
          <p:nvPr/>
        </p:nvSpPr>
        <p:spPr>
          <a:xfrm>
            <a:off x="347014" y="1256049"/>
            <a:ext cx="4180536" cy="3754874"/>
          </a:xfrm>
          <a:prstGeom prst="rect">
            <a:avLst/>
          </a:prstGeom>
          <a:noFill/>
        </p:spPr>
        <p:txBody>
          <a:bodyPr wrap="square" rtlCol="0">
            <a:spAutoFit/>
          </a:bodyPr>
          <a:lstStyle/>
          <a:p>
            <a:r>
              <a:rPr lang="en-US" sz="2000" b="1" dirty="0">
                <a:solidFill>
                  <a:schemeClr val="tx2"/>
                </a:solidFill>
              </a:rPr>
              <a:t>Dormancy</a:t>
            </a:r>
            <a:r>
              <a:rPr lang="en-US" sz="2000" dirty="0">
                <a:solidFill>
                  <a:schemeClr val="tx2"/>
                </a:solidFill>
              </a:rPr>
              <a:t>: All entries ≥95% (4mL).</a:t>
            </a:r>
          </a:p>
          <a:p>
            <a:r>
              <a:rPr lang="en-US" dirty="0">
                <a:solidFill>
                  <a:schemeClr val="tx2"/>
                </a:solidFill>
              </a:rPr>
              <a:t>(AMBA spec ≥98%)</a:t>
            </a:r>
          </a:p>
          <a:p>
            <a:endParaRPr lang="en-US" sz="2000" dirty="0">
              <a:solidFill>
                <a:schemeClr val="tx2"/>
              </a:solidFill>
            </a:endParaRPr>
          </a:p>
          <a:p>
            <a:r>
              <a:rPr lang="en-US" sz="2000" b="1" dirty="0">
                <a:solidFill>
                  <a:schemeClr val="tx2"/>
                </a:solidFill>
              </a:rPr>
              <a:t>Water Sensitivity: </a:t>
            </a:r>
            <a:r>
              <a:rPr lang="en-US" sz="2000" dirty="0">
                <a:solidFill>
                  <a:schemeClr val="tx2"/>
                </a:solidFill>
              </a:rPr>
              <a:t>Significant differences across lines and locations. </a:t>
            </a:r>
          </a:p>
          <a:p>
            <a:pPr marL="285750" indent="-285750">
              <a:buFont typeface="Arial" panose="020B0604020202020204" pitchFamily="34" charset="0"/>
              <a:buChar char="•"/>
            </a:pPr>
            <a:r>
              <a:rPr lang="en-US" sz="2000" dirty="0">
                <a:solidFill>
                  <a:schemeClr val="tx2"/>
                </a:solidFill>
              </a:rPr>
              <a:t>Significant </a:t>
            </a:r>
            <a:r>
              <a:rPr lang="en-US" sz="2000" i="1" dirty="0">
                <a:solidFill>
                  <a:schemeClr val="tx2"/>
                </a:solidFill>
              </a:rPr>
              <a:t>Line x Location </a:t>
            </a:r>
            <a:r>
              <a:rPr lang="en-US" sz="2000" dirty="0">
                <a:solidFill>
                  <a:schemeClr val="tx2"/>
                </a:solidFill>
              </a:rPr>
              <a:t>effect: </a:t>
            </a:r>
            <a:br>
              <a:rPr lang="en-US" sz="2000" dirty="0">
                <a:solidFill>
                  <a:schemeClr val="tx2"/>
                </a:solidFill>
              </a:rPr>
            </a:br>
            <a:r>
              <a:rPr lang="en-US" sz="2000" b="1" dirty="0">
                <a:solidFill>
                  <a:schemeClr val="tx2"/>
                </a:solidFill>
              </a:rPr>
              <a:t>p &lt; 0.001.</a:t>
            </a:r>
          </a:p>
          <a:p>
            <a:pPr marL="285750" indent="-285750">
              <a:buFont typeface="Arial" panose="020B0604020202020204" pitchFamily="34" charset="0"/>
              <a:buChar char="•"/>
            </a:pPr>
            <a:r>
              <a:rPr lang="en-US" sz="2000" dirty="0">
                <a:solidFill>
                  <a:schemeClr val="tx2"/>
                </a:solidFill>
              </a:rPr>
              <a:t>Overall most problematic at Corvallis and least at </a:t>
            </a:r>
            <a:r>
              <a:rPr lang="en-US" sz="2000" dirty="0" err="1">
                <a:solidFill>
                  <a:schemeClr val="tx2"/>
                </a:solidFill>
              </a:rPr>
              <a:t>Tulelake</a:t>
            </a:r>
            <a:r>
              <a:rPr lang="en-US" sz="2000" dirty="0">
                <a:solidFill>
                  <a:schemeClr val="tx2"/>
                </a:solidFill>
              </a:rPr>
              <a:t>.</a:t>
            </a:r>
          </a:p>
          <a:p>
            <a:pPr marL="285750" indent="-285750">
              <a:buFont typeface="Arial" panose="020B0604020202020204" pitchFamily="34" charset="0"/>
              <a:buChar char="•"/>
            </a:pPr>
            <a:r>
              <a:rPr lang="en-US" sz="2000" dirty="0">
                <a:solidFill>
                  <a:schemeClr val="tx2"/>
                </a:solidFill>
              </a:rPr>
              <a:t>WS impacts hydration rate during steeping → modification → flavor?</a:t>
            </a:r>
          </a:p>
          <a:p>
            <a:endParaRPr lang="en-US" dirty="0"/>
          </a:p>
        </p:txBody>
      </p:sp>
      <p:cxnSp>
        <p:nvCxnSpPr>
          <p:cNvPr id="8" name="Straight Connector 7">
            <a:extLst>
              <a:ext uri="{FF2B5EF4-FFF2-40B4-BE49-F238E27FC236}">
                <a16:creationId xmlns:a16="http://schemas.microsoft.com/office/drawing/2014/main" id="{859D95E8-ACDF-4D4E-A9BB-54265BE22EEF}"/>
              </a:ext>
            </a:extLst>
          </p:cNvPr>
          <p:cNvCxnSpPr/>
          <p:nvPr/>
        </p:nvCxnSpPr>
        <p:spPr>
          <a:xfrm>
            <a:off x="4893972" y="2331076"/>
            <a:ext cx="216365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49A31ED-1FE6-DA46-BFFB-B40AE8969DB0}"/>
              </a:ext>
            </a:extLst>
          </p:cNvPr>
          <p:cNvCxnSpPr/>
          <p:nvPr/>
        </p:nvCxnSpPr>
        <p:spPr>
          <a:xfrm>
            <a:off x="7057623" y="4544095"/>
            <a:ext cx="216365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CD17D64-0E43-3346-932A-9F4D99AD0187}"/>
              </a:ext>
            </a:extLst>
          </p:cNvPr>
          <p:cNvSpPr txBox="1"/>
          <p:nvPr/>
        </p:nvSpPr>
        <p:spPr>
          <a:xfrm>
            <a:off x="552852" y="5010923"/>
            <a:ext cx="3768860" cy="1077218"/>
          </a:xfrm>
          <a:prstGeom prst="rect">
            <a:avLst/>
          </a:prstGeom>
          <a:noFill/>
        </p:spPr>
        <p:txBody>
          <a:bodyPr wrap="square" rtlCol="0">
            <a:spAutoFit/>
          </a:bodyPr>
          <a:lstStyle/>
          <a:p>
            <a:r>
              <a:rPr lang="en-US" sz="1600" dirty="0"/>
              <a:t>Water sensitivity by line at each location. </a:t>
            </a:r>
            <a:br>
              <a:rPr lang="en-US" sz="1600" dirty="0"/>
            </a:br>
            <a:r>
              <a:rPr lang="en-US" sz="1600" dirty="0"/>
              <a:t>Location mean is shown by horizontal line. *</a:t>
            </a:r>
            <a:r>
              <a:rPr lang="en-US" sz="1600" dirty="0" err="1"/>
              <a:t>Tulelake</a:t>
            </a:r>
            <a:r>
              <a:rPr lang="en-US" sz="1600" dirty="0"/>
              <a:t> mean (0.85%) is not visible due to axis scale.</a:t>
            </a:r>
          </a:p>
        </p:txBody>
      </p:sp>
    </p:spTree>
    <p:extLst>
      <p:ext uri="{BB962C8B-B14F-4D97-AF65-F5344CB8AC3E}">
        <p14:creationId xmlns:p14="http://schemas.microsoft.com/office/powerpoint/2010/main" val="1223279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5DC9E0-2F14-2D40-8FCF-2F316EAB6B6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9328" y="1043051"/>
            <a:ext cx="4337995" cy="2076531"/>
          </a:xfrm>
          <a:prstGeom prst="rect">
            <a:avLst/>
          </a:prstGeom>
        </p:spPr>
      </p:pic>
      <p:pic>
        <p:nvPicPr>
          <p:cNvPr id="10" name="Picture 9">
            <a:extLst>
              <a:ext uri="{FF2B5EF4-FFF2-40B4-BE49-F238E27FC236}">
                <a16:creationId xmlns:a16="http://schemas.microsoft.com/office/drawing/2014/main" id="{23683827-020E-7048-BD74-48F793BD8D4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22907" y="1102239"/>
            <a:ext cx="4812870" cy="2127275"/>
          </a:xfrm>
          <a:prstGeom prst="rect">
            <a:avLst/>
          </a:prstGeom>
        </p:spPr>
      </p:pic>
      <p:pic>
        <p:nvPicPr>
          <p:cNvPr id="12" name="Picture 11">
            <a:extLst>
              <a:ext uri="{FF2B5EF4-FFF2-40B4-BE49-F238E27FC236}">
                <a16:creationId xmlns:a16="http://schemas.microsoft.com/office/drawing/2014/main" id="{10516629-CC1A-C143-BBC6-7CC58E27EBA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44846" y="2876789"/>
            <a:ext cx="5282977" cy="1734601"/>
          </a:xfrm>
          <a:prstGeom prst="rect">
            <a:avLst/>
          </a:prstGeom>
        </p:spPr>
      </p:pic>
      <p:pic>
        <p:nvPicPr>
          <p:cNvPr id="15" name="Picture 14">
            <a:extLst>
              <a:ext uri="{FF2B5EF4-FFF2-40B4-BE49-F238E27FC236}">
                <a16:creationId xmlns:a16="http://schemas.microsoft.com/office/drawing/2014/main" id="{FBEE719C-562D-2E46-9892-1D02599F725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39114" y="2830477"/>
            <a:ext cx="4722824" cy="1735651"/>
          </a:xfrm>
          <a:prstGeom prst="rect">
            <a:avLst/>
          </a:prstGeom>
        </p:spPr>
      </p:pic>
      <p:pic>
        <p:nvPicPr>
          <p:cNvPr id="16" name="Picture 15">
            <a:extLst>
              <a:ext uri="{FF2B5EF4-FFF2-40B4-BE49-F238E27FC236}">
                <a16:creationId xmlns:a16="http://schemas.microsoft.com/office/drawing/2014/main" id="{CC968833-B281-8046-9D1F-56813454AF1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03928" y="3852255"/>
            <a:ext cx="4318979" cy="2585127"/>
          </a:xfrm>
          <a:prstGeom prst="rect">
            <a:avLst/>
          </a:prstGeom>
        </p:spPr>
      </p:pic>
      <p:sp>
        <p:nvSpPr>
          <p:cNvPr id="18" name="Title 2">
            <a:extLst>
              <a:ext uri="{FF2B5EF4-FFF2-40B4-BE49-F238E27FC236}">
                <a16:creationId xmlns:a16="http://schemas.microsoft.com/office/drawing/2014/main" id="{8AC3FA9A-B17A-0E4C-A6C0-D68CA215D280}"/>
              </a:ext>
            </a:extLst>
          </p:cNvPr>
          <p:cNvSpPr>
            <a:spLocks noGrp="1"/>
          </p:cNvSpPr>
          <p:nvPr>
            <p:ph type="title"/>
          </p:nvPr>
        </p:nvSpPr>
        <p:spPr>
          <a:xfrm>
            <a:off x="2027942" y="211546"/>
            <a:ext cx="7886700" cy="803159"/>
          </a:xfrm>
        </p:spPr>
        <p:txBody>
          <a:bodyPr>
            <a:normAutofit/>
          </a:bodyPr>
          <a:lstStyle/>
          <a:p>
            <a:pPr algn="ctr"/>
            <a:r>
              <a:rPr lang="en-US" sz="3200" dirty="0"/>
              <a:t>Does barley variety impact beer flavor?</a:t>
            </a:r>
          </a:p>
        </p:txBody>
      </p:sp>
      <p:sp>
        <p:nvSpPr>
          <p:cNvPr id="19" name="Rectangle 18">
            <a:extLst>
              <a:ext uri="{FF2B5EF4-FFF2-40B4-BE49-F238E27FC236}">
                <a16:creationId xmlns:a16="http://schemas.microsoft.com/office/drawing/2014/main" id="{F060DBE8-905E-F64D-B918-CA52DDA31376}"/>
              </a:ext>
            </a:extLst>
          </p:cNvPr>
          <p:cNvSpPr/>
          <p:nvPr/>
        </p:nvSpPr>
        <p:spPr>
          <a:xfrm>
            <a:off x="1742192" y="710080"/>
            <a:ext cx="8458200" cy="392159"/>
          </a:xfrm>
          <a:prstGeom prst="rect">
            <a:avLst/>
          </a:prstGeom>
        </p:spPr>
        <p:txBody>
          <a:bodyPr wrap="square">
            <a:spAutoFit/>
          </a:bodyPr>
          <a:lstStyle/>
          <a:p>
            <a:pPr lvl="0" algn="ctr">
              <a:lnSpc>
                <a:spcPct val="115000"/>
              </a:lnSpc>
              <a:buClr>
                <a:schemeClr val="dk2"/>
              </a:buClr>
              <a:buSzPts val="1100"/>
            </a:pPr>
            <a:r>
              <a:rPr lang="en-US" b="1" dirty="0">
                <a:latin typeface="+mj-lt"/>
                <a:ea typeface="Times New Roman"/>
                <a:cs typeface="Times New Roman" panose="02020603050405020304" pitchFamily="18" charset="0"/>
                <a:sym typeface="Times New Roman"/>
              </a:rPr>
              <a:t>Intrepid funders: </a:t>
            </a:r>
            <a:r>
              <a:rPr lang="en-US" dirty="0">
                <a:latin typeface="+mj-lt"/>
                <a:ea typeface="Times New Roman"/>
                <a:cs typeface="Times New Roman" panose="02020603050405020304" pitchFamily="18" charset="0"/>
                <a:sym typeface="Times New Roman"/>
              </a:rPr>
              <a:t>The Flavor Pack &amp; Brewers Association</a:t>
            </a:r>
          </a:p>
        </p:txBody>
      </p:sp>
      <p:pic>
        <p:nvPicPr>
          <p:cNvPr id="4" name="Picture 3">
            <a:extLst>
              <a:ext uri="{FF2B5EF4-FFF2-40B4-BE49-F238E27FC236}">
                <a16:creationId xmlns:a16="http://schemas.microsoft.com/office/drawing/2014/main" id="{2C125E96-1A1E-6E45-9B49-F32EC0B385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786196" y="4467239"/>
            <a:ext cx="4800275" cy="2055790"/>
          </a:xfrm>
          <a:prstGeom prst="rect">
            <a:avLst/>
          </a:prstGeom>
        </p:spPr>
      </p:pic>
    </p:spTree>
    <p:extLst>
      <p:ext uri="{BB962C8B-B14F-4D97-AF65-F5344CB8AC3E}">
        <p14:creationId xmlns:p14="http://schemas.microsoft.com/office/powerpoint/2010/main" val="3186203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3F369-3D49-2E4B-B348-71E5660012B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1638" y="1060416"/>
            <a:ext cx="8793727" cy="4599603"/>
          </a:xfrm>
          <a:prstGeom prst="rect">
            <a:avLst/>
          </a:prstGeom>
          <a:ln>
            <a:noFill/>
          </a:ln>
        </p:spPr>
      </p:pic>
      <p:sp>
        <p:nvSpPr>
          <p:cNvPr id="38" name="Content Placeholder 6">
            <a:extLst>
              <a:ext uri="{FF2B5EF4-FFF2-40B4-BE49-F238E27FC236}">
                <a16:creationId xmlns:a16="http://schemas.microsoft.com/office/drawing/2014/main" id="{234C9788-76E6-4AB8-ADC1-CF49CB2D9F96}"/>
              </a:ext>
            </a:extLst>
          </p:cNvPr>
          <p:cNvSpPr txBox="1">
            <a:spLocks/>
          </p:cNvSpPr>
          <p:nvPr/>
        </p:nvSpPr>
        <p:spPr>
          <a:xfrm>
            <a:off x="8548987" y="1540808"/>
            <a:ext cx="3468841" cy="33755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spcBef>
                <a:spcPts val="0"/>
              </a:spcBef>
              <a:buNone/>
            </a:pPr>
            <a:r>
              <a:rPr lang="en-US" sz="1800" dirty="0" err="1">
                <a:solidFill>
                  <a:schemeClr val="tx2"/>
                </a:solidFill>
              </a:rPr>
              <a:t>ß</a:t>
            </a:r>
            <a:r>
              <a:rPr lang="en-US" sz="1800" dirty="0">
                <a:solidFill>
                  <a:schemeClr val="tx2"/>
                </a:solidFill>
              </a:rPr>
              <a:t>-G a bit all over the place – Lightning was most even across locations. Perhaps explains solid performance in brewhouse. </a:t>
            </a:r>
          </a:p>
          <a:p>
            <a:pPr marL="457200" lvl="1" indent="0">
              <a:spcBef>
                <a:spcPts val="0"/>
              </a:spcBef>
              <a:buNone/>
            </a:pPr>
            <a:endParaRPr lang="en-US" sz="1800" dirty="0">
              <a:solidFill>
                <a:schemeClr val="tx2"/>
              </a:solidFill>
            </a:endParaRPr>
          </a:p>
          <a:p>
            <a:pPr marL="457200" lvl="1" indent="0">
              <a:spcBef>
                <a:spcPts val="0"/>
              </a:spcBef>
              <a:buNone/>
            </a:pPr>
            <a:r>
              <a:rPr lang="en-US" sz="1800" dirty="0">
                <a:solidFill>
                  <a:schemeClr val="tx2"/>
                </a:solidFill>
              </a:rPr>
              <a:t>All lines met AMBA extract spec. (&gt;81.0%).</a:t>
            </a:r>
          </a:p>
          <a:p>
            <a:pPr marL="457200" lvl="1" indent="0">
              <a:spcBef>
                <a:spcPts val="0"/>
              </a:spcBef>
              <a:buNone/>
            </a:pPr>
            <a:endParaRPr lang="en-US" sz="1800" dirty="0">
              <a:solidFill>
                <a:schemeClr val="tx2"/>
              </a:solidFill>
            </a:endParaRPr>
          </a:p>
          <a:p>
            <a:pPr marL="457200" lvl="1" indent="0">
              <a:spcBef>
                <a:spcPts val="0"/>
              </a:spcBef>
              <a:buNone/>
            </a:pPr>
            <a:r>
              <a:rPr lang="en-US" sz="1800" dirty="0">
                <a:solidFill>
                  <a:schemeClr val="tx2"/>
                </a:solidFill>
              </a:rPr>
              <a:t>Water sensitivity is potential driver for the spread of modification. </a:t>
            </a:r>
            <a:endParaRPr lang="en-US" sz="2000" dirty="0">
              <a:solidFill>
                <a:schemeClr val="tx2"/>
              </a:solidFill>
            </a:endParaRPr>
          </a:p>
        </p:txBody>
      </p:sp>
      <p:sp>
        <p:nvSpPr>
          <p:cNvPr id="4" name="Title 3">
            <a:extLst>
              <a:ext uri="{FF2B5EF4-FFF2-40B4-BE49-F238E27FC236}">
                <a16:creationId xmlns:a16="http://schemas.microsoft.com/office/drawing/2014/main" id="{DBB4FC0B-DE2C-C140-A75F-5209C596AAE2}"/>
              </a:ext>
            </a:extLst>
          </p:cNvPr>
          <p:cNvSpPr>
            <a:spLocks noGrp="1"/>
          </p:cNvSpPr>
          <p:nvPr>
            <p:ph type="title"/>
          </p:nvPr>
        </p:nvSpPr>
        <p:spPr>
          <a:xfrm>
            <a:off x="838200" y="365125"/>
            <a:ext cx="10515600" cy="695293"/>
          </a:xfrm>
        </p:spPr>
        <p:txBody>
          <a:bodyPr>
            <a:normAutofit/>
          </a:bodyPr>
          <a:lstStyle/>
          <a:p>
            <a:r>
              <a:rPr lang="en-US" sz="3600" dirty="0"/>
              <a:t>Cytolytic Modification</a:t>
            </a:r>
          </a:p>
        </p:txBody>
      </p:sp>
      <p:sp>
        <p:nvSpPr>
          <p:cNvPr id="5" name="TextBox 4">
            <a:extLst>
              <a:ext uri="{FF2B5EF4-FFF2-40B4-BE49-F238E27FC236}">
                <a16:creationId xmlns:a16="http://schemas.microsoft.com/office/drawing/2014/main" id="{81BC2BEB-7576-CD4C-AAB1-30AD573A6E26}"/>
              </a:ext>
            </a:extLst>
          </p:cNvPr>
          <p:cNvSpPr txBox="1"/>
          <p:nvPr/>
        </p:nvSpPr>
        <p:spPr>
          <a:xfrm>
            <a:off x="2443033" y="5764212"/>
            <a:ext cx="3768860" cy="584775"/>
          </a:xfrm>
          <a:prstGeom prst="rect">
            <a:avLst/>
          </a:prstGeom>
          <a:noFill/>
        </p:spPr>
        <p:txBody>
          <a:bodyPr wrap="square" rtlCol="0">
            <a:spAutoFit/>
          </a:bodyPr>
          <a:lstStyle/>
          <a:p>
            <a:pPr algn="ctr"/>
            <a:r>
              <a:rPr lang="en-US" sz="1600" dirty="0"/>
              <a:t>Experimental mean for each parameter shown as horizontal lines.</a:t>
            </a:r>
          </a:p>
        </p:txBody>
      </p:sp>
    </p:spTree>
    <p:extLst>
      <p:ext uri="{BB962C8B-B14F-4D97-AF65-F5344CB8AC3E}">
        <p14:creationId xmlns:p14="http://schemas.microsoft.com/office/powerpoint/2010/main" val="993127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55597E-7756-2141-AB4F-5B58B978478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274" y="1063254"/>
            <a:ext cx="9291870" cy="5204938"/>
          </a:xfrm>
          <a:prstGeom prst="rect">
            <a:avLst/>
          </a:prstGeom>
        </p:spPr>
      </p:pic>
      <p:sp>
        <p:nvSpPr>
          <p:cNvPr id="5" name="Title 4">
            <a:extLst>
              <a:ext uri="{FF2B5EF4-FFF2-40B4-BE49-F238E27FC236}">
                <a16:creationId xmlns:a16="http://schemas.microsoft.com/office/drawing/2014/main" id="{E1AA2074-4CA5-6743-9277-2C3F68EBA8E6}"/>
              </a:ext>
            </a:extLst>
          </p:cNvPr>
          <p:cNvSpPr>
            <a:spLocks noGrp="1"/>
          </p:cNvSpPr>
          <p:nvPr>
            <p:ph type="title"/>
          </p:nvPr>
        </p:nvSpPr>
        <p:spPr>
          <a:xfrm>
            <a:off x="838200" y="365126"/>
            <a:ext cx="10515600" cy="645528"/>
          </a:xfrm>
        </p:spPr>
        <p:txBody>
          <a:bodyPr>
            <a:normAutofit/>
          </a:bodyPr>
          <a:lstStyle/>
          <a:p>
            <a:r>
              <a:rPr lang="en-US" sz="3600" dirty="0"/>
              <a:t>Proteolytic Modification</a:t>
            </a:r>
          </a:p>
        </p:txBody>
      </p:sp>
      <p:sp>
        <p:nvSpPr>
          <p:cNvPr id="18" name="Content Placeholder 6">
            <a:extLst>
              <a:ext uri="{FF2B5EF4-FFF2-40B4-BE49-F238E27FC236}">
                <a16:creationId xmlns:a16="http://schemas.microsoft.com/office/drawing/2014/main" id="{8C597F01-E10C-1F4D-BC65-B06376568A23}"/>
              </a:ext>
            </a:extLst>
          </p:cNvPr>
          <p:cNvSpPr txBox="1">
            <a:spLocks/>
          </p:cNvSpPr>
          <p:nvPr/>
        </p:nvSpPr>
        <p:spPr>
          <a:xfrm>
            <a:off x="8210074" y="1163054"/>
            <a:ext cx="3767777" cy="17487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spcBef>
                <a:spcPts val="0"/>
              </a:spcBef>
            </a:pPr>
            <a:r>
              <a:rPr lang="en-US" sz="2000" dirty="0">
                <a:solidFill>
                  <a:schemeClr val="tx2"/>
                </a:solidFill>
              </a:rPr>
              <a:t>Under – DH140963</a:t>
            </a:r>
          </a:p>
          <a:p>
            <a:pPr lvl="2">
              <a:spcBef>
                <a:spcPts val="0"/>
              </a:spcBef>
            </a:pPr>
            <a:r>
              <a:rPr lang="en-US" sz="1600" dirty="0">
                <a:solidFill>
                  <a:schemeClr val="tx2"/>
                </a:solidFill>
              </a:rPr>
              <a:t>All locations &lt;40% S/T</a:t>
            </a:r>
            <a:br>
              <a:rPr lang="en-US" sz="1600" dirty="0">
                <a:solidFill>
                  <a:schemeClr val="tx2"/>
                </a:solidFill>
              </a:rPr>
            </a:br>
            <a:endParaRPr lang="en-US" sz="1600" dirty="0">
              <a:solidFill>
                <a:schemeClr val="tx2"/>
              </a:solidFill>
            </a:endParaRPr>
          </a:p>
          <a:p>
            <a:pPr lvl="1">
              <a:spcBef>
                <a:spcPts val="0"/>
              </a:spcBef>
            </a:pPr>
            <a:r>
              <a:rPr lang="en-US" sz="2000" dirty="0">
                <a:solidFill>
                  <a:schemeClr val="tx2"/>
                </a:solidFill>
              </a:rPr>
              <a:t>Even – Lightning</a:t>
            </a:r>
            <a:br>
              <a:rPr lang="en-US" sz="2000" dirty="0">
                <a:solidFill>
                  <a:schemeClr val="tx2"/>
                </a:solidFill>
              </a:rPr>
            </a:br>
            <a:endParaRPr lang="en-US" sz="2000" dirty="0">
              <a:solidFill>
                <a:schemeClr val="tx2"/>
              </a:solidFill>
            </a:endParaRPr>
          </a:p>
          <a:p>
            <a:pPr lvl="1">
              <a:spcBef>
                <a:spcPts val="0"/>
              </a:spcBef>
            </a:pPr>
            <a:r>
              <a:rPr lang="en-US" sz="2000" dirty="0">
                <a:solidFill>
                  <a:schemeClr val="tx2"/>
                </a:solidFill>
              </a:rPr>
              <a:t>Over – Thunder</a:t>
            </a:r>
          </a:p>
          <a:p>
            <a:pPr lvl="2">
              <a:spcBef>
                <a:spcPts val="0"/>
              </a:spcBef>
            </a:pPr>
            <a:r>
              <a:rPr lang="en-US" sz="1600" dirty="0">
                <a:solidFill>
                  <a:schemeClr val="tx2"/>
                </a:solidFill>
              </a:rPr>
              <a:t>All &gt;200 FAN and 2/3 &gt;250</a:t>
            </a:r>
          </a:p>
          <a:p>
            <a:pPr lvl="2">
              <a:spcBef>
                <a:spcPts val="0"/>
              </a:spcBef>
            </a:pPr>
            <a:r>
              <a:rPr lang="en-US" sz="1600" dirty="0">
                <a:solidFill>
                  <a:schemeClr val="tx2"/>
                </a:solidFill>
              </a:rPr>
              <a:t>2/3 locations &gt;50% S/T</a:t>
            </a:r>
          </a:p>
          <a:p>
            <a:pPr marL="457200" lvl="1" indent="0">
              <a:spcBef>
                <a:spcPts val="0"/>
              </a:spcBef>
              <a:buNone/>
            </a:pPr>
            <a:endParaRPr lang="en-US" sz="2000" dirty="0">
              <a:solidFill>
                <a:schemeClr val="tx2"/>
              </a:solidFill>
            </a:endParaRPr>
          </a:p>
          <a:p>
            <a:pPr marL="457200" lvl="1" indent="0">
              <a:spcBef>
                <a:spcPts val="0"/>
              </a:spcBef>
              <a:buNone/>
            </a:pPr>
            <a:endParaRPr lang="en-US" sz="1800" dirty="0">
              <a:solidFill>
                <a:schemeClr val="tx2"/>
              </a:solidFill>
            </a:endParaRPr>
          </a:p>
          <a:p>
            <a:pPr marL="457200" lvl="1" indent="0">
              <a:spcBef>
                <a:spcPts val="0"/>
              </a:spcBef>
              <a:buNone/>
            </a:pPr>
            <a:endParaRPr lang="en-US" sz="1800" dirty="0">
              <a:solidFill>
                <a:schemeClr val="tx2"/>
              </a:solidFill>
            </a:endParaRPr>
          </a:p>
          <a:p>
            <a:pPr marL="457200" lvl="1" indent="0">
              <a:spcBef>
                <a:spcPts val="0"/>
              </a:spcBef>
              <a:buNone/>
            </a:pPr>
            <a:endParaRPr lang="en-US" sz="1800" dirty="0">
              <a:solidFill>
                <a:schemeClr val="tx2"/>
              </a:solidFill>
            </a:endParaRPr>
          </a:p>
          <a:p>
            <a:pPr marL="457200" lvl="1" indent="0">
              <a:spcBef>
                <a:spcPts val="0"/>
              </a:spcBef>
              <a:buNone/>
            </a:pPr>
            <a:endParaRPr lang="en-US" sz="1800" dirty="0">
              <a:solidFill>
                <a:schemeClr val="tx2"/>
              </a:solidFill>
            </a:endParaRPr>
          </a:p>
          <a:p>
            <a:pPr marL="457200" lvl="1" indent="0">
              <a:buNone/>
            </a:pPr>
            <a:endParaRPr lang="en-US" sz="1800" dirty="0">
              <a:solidFill>
                <a:schemeClr val="tx2"/>
              </a:solidFill>
            </a:endParaRPr>
          </a:p>
          <a:p>
            <a:pPr marL="457200" lvl="1" indent="0">
              <a:buNone/>
            </a:pPr>
            <a:endParaRPr lang="en-US" sz="1800" dirty="0">
              <a:solidFill>
                <a:schemeClr val="tx2"/>
              </a:solidFill>
            </a:endParaRPr>
          </a:p>
          <a:p>
            <a:pPr marL="457200" lvl="1" indent="0">
              <a:buNone/>
            </a:pPr>
            <a:endParaRPr lang="de-DE" sz="1800" dirty="0">
              <a:solidFill>
                <a:schemeClr val="tx2"/>
              </a:solidFill>
            </a:endParaRPr>
          </a:p>
          <a:p>
            <a:pPr marL="457200" lvl="1" indent="0">
              <a:buNone/>
            </a:pPr>
            <a:endParaRPr lang="en-US" sz="1800" dirty="0">
              <a:solidFill>
                <a:schemeClr val="tx2"/>
              </a:solidFill>
            </a:endParaRPr>
          </a:p>
        </p:txBody>
      </p:sp>
      <p:pic>
        <p:nvPicPr>
          <p:cNvPr id="6" name="Picture 5">
            <a:extLst>
              <a:ext uri="{FF2B5EF4-FFF2-40B4-BE49-F238E27FC236}">
                <a16:creationId xmlns:a16="http://schemas.microsoft.com/office/drawing/2014/main" id="{96F9E4EB-5D4C-164B-97B6-B148611C9FF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3052" y="13866386"/>
            <a:ext cx="13840291" cy="7754112"/>
          </a:xfrm>
          <a:prstGeom prst="rect">
            <a:avLst/>
          </a:prstGeom>
        </p:spPr>
      </p:pic>
      <p:pic>
        <p:nvPicPr>
          <p:cNvPr id="8" name="Picture 7">
            <a:extLst>
              <a:ext uri="{FF2B5EF4-FFF2-40B4-BE49-F238E27FC236}">
                <a16:creationId xmlns:a16="http://schemas.microsoft.com/office/drawing/2014/main" id="{4F303815-4296-C74E-94BB-D1375237DDD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25452" y="14018786"/>
            <a:ext cx="13840291" cy="7754112"/>
          </a:xfrm>
          <a:prstGeom prst="rect">
            <a:avLst/>
          </a:prstGeom>
        </p:spPr>
      </p:pic>
      <p:pic>
        <p:nvPicPr>
          <p:cNvPr id="10" name="Picture 9">
            <a:extLst>
              <a:ext uri="{FF2B5EF4-FFF2-40B4-BE49-F238E27FC236}">
                <a16:creationId xmlns:a16="http://schemas.microsoft.com/office/drawing/2014/main" id="{D3CA187C-7815-E84F-9F56-1985A441AE5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77852" y="14171186"/>
            <a:ext cx="13840291" cy="7754112"/>
          </a:xfrm>
          <a:prstGeom prst="rect">
            <a:avLst/>
          </a:prstGeom>
        </p:spPr>
      </p:pic>
      <p:sp>
        <p:nvSpPr>
          <p:cNvPr id="14" name="TextBox 13">
            <a:extLst>
              <a:ext uri="{FF2B5EF4-FFF2-40B4-BE49-F238E27FC236}">
                <a16:creationId xmlns:a16="http://schemas.microsoft.com/office/drawing/2014/main" id="{8B2E8B72-ADAC-DE44-9EED-7AD86FE65CB1}"/>
              </a:ext>
            </a:extLst>
          </p:cNvPr>
          <p:cNvSpPr txBox="1"/>
          <p:nvPr/>
        </p:nvSpPr>
        <p:spPr>
          <a:xfrm>
            <a:off x="1177852" y="6268192"/>
            <a:ext cx="5889455" cy="338554"/>
          </a:xfrm>
          <a:prstGeom prst="rect">
            <a:avLst/>
          </a:prstGeom>
          <a:noFill/>
        </p:spPr>
        <p:txBody>
          <a:bodyPr wrap="square" rtlCol="0">
            <a:spAutoFit/>
          </a:bodyPr>
          <a:lstStyle/>
          <a:p>
            <a:pPr algn="ctr"/>
            <a:r>
              <a:rPr lang="en-US" sz="1600" dirty="0"/>
              <a:t>Experimental mean for each parameter shown as horizontal lines.</a:t>
            </a:r>
          </a:p>
        </p:txBody>
      </p:sp>
      <p:sp>
        <p:nvSpPr>
          <p:cNvPr id="2" name="TextBox 1">
            <a:extLst>
              <a:ext uri="{FF2B5EF4-FFF2-40B4-BE49-F238E27FC236}">
                <a16:creationId xmlns:a16="http://schemas.microsoft.com/office/drawing/2014/main" id="{E32C4856-38EB-7A47-ADBC-27F71002B04F}"/>
              </a:ext>
            </a:extLst>
          </p:cNvPr>
          <p:cNvSpPr txBox="1"/>
          <p:nvPr/>
        </p:nvSpPr>
        <p:spPr>
          <a:xfrm>
            <a:off x="8642453" y="4543899"/>
            <a:ext cx="3335398" cy="923330"/>
          </a:xfrm>
          <a:prstGeom prst="rect">
            <a:avLst/>
          </a:prstGeom>
          <a:noFill/>
        </p:spPr>
        <p:txBody>
          <a:bodyPr wrap="square" rtlCol="0">
            <a:spAutoFit/>
          </a:bodyPr>
          <a:lstStyle/>
          <a:p>
            <a:r>
              <a:rPr lang="en-US" dirty="0"/>
              <a:t>Under/Even/Over based on AMBA malt guidelines, not specialty malt specifications.</a:t>
            </a:r>
          </a:p>
        </p:txBody>
      </p:sp>
    </p:spTree>
    <p:extLst>
      <p:ext uri="{BB962C8B-B14F-4D97-AF65-F5344CB8AC3E}">
        <p14:creationId xmlns:p14="http://schemas.microsoft.com/office/powerpoint/2010/main" val="2577582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234B16-2C99-FE48-8715-336786FA35D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09507" y="3567601"/>
            <a:ext cx="6874408" cy="3069603"/>
          </a:xfrm>
          <a:prstGeom prst="rect">
            <a:avLst/>
          </a:prstGeom>
        </p:spPr>
      </p:pic>
      <p:pic>
        <p:nvPicPr>
          <p:cNvPr id="3" name="Picture 2">
            <a:extLst>
              <a:ext uri="{FF2B5EF4-FFF2-40B4-BE49-F238E27FC236}">
                <a16:creationId xmlns:a16="http://schemas.microsoft.com/office/drawing/2014/main" id="{BC5995B7-E1BC-104A-A6E1-1C8361EA071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15279" y="233521"/>
            <a:ext cx="6795083" cy="3421468"/>
          </a:xfrm>
          <a:prstGeom prst="rect">
            <a:avLst/>
          </a:prstGeom>
        </p:spPr>
      </p:pic>
      <p:sp>
        <p:nvSpPr>
          <p:cNvPr id="5" name="Title 4">
            <a:extLst>
              <a:ext uri="{FF2B5EF4-FFF2-40B4-BE49-F238E27FC236}">
                <a16:creationId xmlns:a16="http://schemas.microsoft.com/office/drawing/2014/main" id="{E1AA2074-4CA5-6743-9277-2C3F68EBA8E6}"/>
              </a:ext>
            </a:extLst>
          </p:cNvPr>
          <p:cNvSpPr>
            <a:spLocks noGrp="1"/>
          </p:cNvSpPr>
          <p:nvPr>
            <p:ph type="title"/>
          </p:nvPr>
        </p:nvSpPr>
        <p:spPr>
          <a:xfrm>
            <a:off x="634999" y="329128"/>
            <a:ext cx="10515600" cy="645528"/>
          </a:xfrm>
        </p:spPr>
        <p:txBody>
          <a:bodyPr>
            <a:normAutofit/>
          </a:bodyPr>
          <a:lstStyle/>
          <a:p>
            <a:r>
              <a:rPr lang="en-US" sz="3600" dirty="0"/>
              <a:t>Mini Malting</a:t>
            </a:r>
          </a:p>
        </p:txBody>
      </p:sp>
      <p:pic>
        <p:nvPicPr>
          <p:cNvPr id="6" name="Picture 5">
            <a:extLst>
              <a:ext uri="{FF2B5EF4-FFF2-40B4-BE49-F238E27FC236}">
                <a16:creationId xmlns:a16="http://schemas.microsoft.com/office/drawing/2014/main" id="{96F9E4EB-5D4C-164B-97B6-B148611C9FF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3052" y="13866386"/>
            <a:ext cx="13840291" cy="7754112"/>
          </a:xfrm>
          <a:prstGeom prst="rect">
            <a:avLst/>
          </a:prstGeom>
        </p:spPr>
      </p:pic>
      <p:pic>
        <p:nvPicPr>
          <p:cNvPr id="8" name="Picture 7">
            <a:extLst>
              <a:ext uri="{FF2B5EF4-FFF2-40B4-BE49-F238E27FC236}">
                <a16:creationId xmlns:a16="http://schemas.microsoft.com/office/drawing/2014/main" id="{4F303815-4296-C74E-94BB-D1375237DDD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25452" y="14018786"/>
            <a:ext cx="13840291" cy="7754112"/>
          </a:xfrm>
          <a:prstGeom prst="rect">
            <a:avLst/>
          </a:prstGeom>
        </p:spPr>
      </p:pic>
      <p:pic>
        <p:nvPicPr>
          <p:cNvPr id="10" name="Picture 9">
            <a:extLst>
              <a:ext uri="{FF2B5EF4-FFF2-40B4-BE49-F238E27FC236}">
                <a16:creationId xmlns:a16="http://schemas.microsoft.com/office/drawing/2014/main" id="{D3CA187C-7815-E84F-9F56-1985A441AE5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77852" y="14171186"/>
            <a:ext cx="13840291" cy="7754112"/>
          </a:xfrm>
          <a:prstGeom prst="rect">
            <a:avLst/>
          </a:prstGeom>
        </p:spPr>
      </p:pic>
      <p:sp>
        <p:nvSpPr>
          <p:cNvPr id="11" name="TextBox 10">
            <a:extLst>
              <a:ext uri="{FF2B5EF4-FFF2-40B4-BE49-F238E27FC236}">
                <a16:creationId xmlns:a16="http://schemas.microsoft.com/office/drawing/2014/main" id="{D7DC0146-50AD-694B-A3CC-E5771D1F62AE}"/>
              </a:ext>
            </a:extLst>
          </p:cNvPr>
          <p:cNvSpPr txBox="1"/>
          <p:nvPr/>
        </p:nvSpPr>
        <p:spPr>
          <a:xfrm>
            <a:off x="271442" y="1127056"/>
            <a:ext cx="4443837"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tx2"/>
                </a:solidFill>
              </a:rPr>
              <a:t>DH140963 seems least susceptible to location effect. </a:t>
            </a:r>
            <a:br>
              <a:rPr lang="en-US" sz="2000" dirty="0">
                <a:solidFill>
                  <a:schemeClr val="tx2"/>
                </a:solidFill>
              </a:rPr>
            </a:br>
            <a:endParaRPr lang="en-US" sz="2000" dirty="0">
              <a:solidFill>
                <a:schemeClr val="tx2"/>
              </a:solidFill>
            </a:endParaRPr>
          </a:p>
          <a:p>
            <a:pPr marL="342900" indent="-342900">
              <a:buFont typeface="Arial" panose="020B0604020202020204" pitchFamily="34" charset="0"/>
              <a:buChar char="•"/>
            </a:pPr>
            <a:r>
              <a:rPr lang="en-US" sz="2000" dirty="0">
                <a:solidFill>
                  <a:schemeClr val="tx2"/>
                </a:solidFill>
              </a:rPr>
              <a:t>Lightning most susceptible to location.</a:t>
            </a:r>
            <a:br>
              <a:rPr lang="en-US" sz="2000" dirty="0">
                <a:solidFill>
                  <a:schemeClr val="tx2"/>
                </a:solidFill>
              </a:rPr>
            </a:br>
            <a:endParaRPr lang="en-US" sz="2000" dirty="0">
              <a:solidFill>
                <a:schemeClr val="tx2"/>
              </a:solidFill>
            </a:endParaRPr>
          </a:p>
          <a:p>
            <a:pPr marL="342900" indent="-342900">
              <a:buFont typeface="Arial" panose="020B0604020202020204" pitchFamily="34" charset="0"/>
              <a:buChar char="•"/>
            </a:pPr>
            <a:r>
              <a:rPr lang="en-US" sz="2000" dirty="0">
                <a:solidFill>
                  <a:schemeClr val="tx2"/>
                </a:solidFill>
              </a:rPr>
              <a:t>Thunder may be highly susceptible to modifications issues driven by water sensitivity and water uptake. </a:t>
            </a:r>
            <a:br>
              <a:rPr lang="en-US" sz="2000" dirty="0">
                <a:solidFill>
                  <a:schemeClr val="tx2"/>
                </a:solidFill>
              </a:rPr>
            </a:br>
            <a:endParaRPr lang="en-US" sz="2000" dirty="0">
              <a:solidFill>
                <a:schemeClr val="tx2"/>
              </a:solidFill>
            </a:endParaRPr>
          </a:p>
          <a:p>
            <a:pPr marL="342900" indent="-342900">
              <a:buFont typeface="Arial" panose="020B0604020202020204" pitchFamily="34" charset="0"/>
              <a:buChar char="•"/>
            </a:pPr>
            <a:r>
              <a:rPr lang="en-US" sz="2000" dirty="0">
                <a:solidFill>
                  <a:schemeClr val="tx2"/>
                </a:solidFill>
              </a:rPr>
              <a:t>Unsure if Thunder-COR is outlier or possible trend.</a:t>
            </a:r>
            <a:r>
              <a:rPr lang="en-US" sz="2000" dirty="0"/>
              <a:t> </a:t>
            </a:r>
          </a:p>
        </p:txBody>
      </p:sp>
    </p:spTree>
    <p:extLst>
      <p:ext uri="{BB962C8B-B14F-4D97-AF65-F5344CB8AC3E}">
        <p14:creationId xmlns:p14="http://schemas.microsoft.com/office/powerpoint/2010/main" val="2154820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AA2074-4CA5-6743-9277-2C3F68EBA8E6}"/>
              </a:ext>
            </a:extLst>
          </p:cNvPr>
          <p:cNvSpPr>
            <a:spLocks noGrp="1"/>
          </p:cNvSpPr>
          <p:nvPr>
            <p:ph type="title"/>
          </p:nvPr>
        </p:nvSpPr>
        <p:spPr>
          <a:xfrm>
            <a:off x="426076" y="352247"/>
            <a:ext cx="10515600" cy="645528"/>
          </a:xfrm>
        </p:spPr>
        <p:txBody>
          <a:bodyPr>
            <a:normAutofit/>
          </a:bodyPr>
          <a:lstStyle/>
          <a:p>
            <a:r>
              <a:rPr lang="en-US" sz="3600" dirty="0"/>
              <a:t>Micro Malting</a:t>
            </a:r>
          </a:p>
        </p:txBody>
      </p:sp>
      <p:pic>
        <p:nvPicPr>
          <p:cNvPr id="6" name="Picture 5">
            <a:extLst>
              <a:ext uri="{FF2B5EF4-FFF2-40B4-BE49-F238E27FC236}">
                <a16:creationId xmlns:a16="http://schemas.microsoft.com/office/drawing/2014/main" id="{96F9E4EB-5D4C-164B-97B6-B148611C9FF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3052" y="13866386"/>
            <a:ext cx="13840291" cy="7754112"/>
          </a:xfrm>
          <a:prstGeom prst="rect">
            <a:avLst/>
          </a:prstGeom>
        </p:spPr>
      </p:pic>
      <p:pic>
        <p:nvPicPr>
          <p:cNvPr id="8" name="Picture 7">
            <a:extLst>
              <a:ext uri="{FF2B5EF4-FFF2-40B4-BE49-F238E27FC236}">
                <a16:creationId xmlns:a16="http://schemas.microsoft.com/office/drawing/2014/main" id="{4F303815-4296-C74E-94BB-D1375237DDD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5452" y="14018786"/>
            <a:ext cx="13840291" cy="7754112"/>
          </a:xfrm>
          <a:prstGeom prst="rect">
            <a:avLst/>
          </a:prstGeom>
        </p:spPr>
      </p:pic>
      <p:pic>
        <p:nvPicPr>
          <p:cNvPr id="10" name="Picture 9">
            <a:extLst>
              <a:ext uri="{FF2B5EF4-FFF2-40B4-BE49-F238E27FC236}">
                <a16:creationId xmlns:a16="http://schemas.microsoft.com/office/drawing/2014/main" id="{D3CA187C-7815-E84F-9F56-1985A441AE5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77852" y="14171186"/>
            <a:ext cx="13840291" cy="7754112"/>
          </a:xfrm>
          <a:prstGeom prst="rect">
            <a:avLst/>
          </a:prstGeom>
        </p:spPr>
      </p:pic>
      <p:pic>
        <p:nvPicPr>
          <p:cNvPr id="9" name="Picture 8" descr="image.png">
            <a:extLst>
              <a:ext uri="{FF2B5EF4-FFF2-40B4-BE49-F238E27FC236}">
                <a16:creationId xmlns:a16="http://schemas.microsoft.com/office/drawing/2014/main" id="{2A540946-CCA5-814E-BD35-1A714AA42C6F}"/>
              </a:ext>
            </a:extLst>
          </p:cNvPr>
          <p:cNvPicPr/>
          <p:nvPr/>
        </p:nvPicPr>
        <p:blipFill>
          <a:blip r:embed="rId4" r:link="rId5" cstate="email">
            <a:extLst>
              <a:ext uri="{28A0092B-C50C-407E-A947-70E740481C1C}">
                <a14:useLocalDpi xmlns:a14="http://schemas.microsoft.com/office/drawing/2010/main" val="0"/>
              </a:ext>
            </a:extLst>
          </a:blip>
          <a:srcRect/>
          <a:stretch>
            <a:fillRect/>
          </a:stretch>
        </p:blipFill>
        <p:spPr bwMode="auto">
          <a:xfrm>
            <a:off x="3561080" y="212726"/>
            <a:ext cx="8249920" cy="6226174"/>
          </a:xfrm>
          <a:prstGeom prst="rect">
            <a:avLst/>
          </a:prstGeom>
          <a:noFill/>
          <a:ln>
            <a:noFill/>
          </a:ln>
        </p:spPr>
      </p:pic>
      <p:sp>
        <p:nvSpPr>
          <p:cNvPr id="11" name="TextBox 10">
            <a:extLst>
              <a:ext uri="{FF2B5EF4-FFF2-40B4-BE49-F238E27FC236}">
                <a16:creationId xmlns:a16="http://schemas.microsoft.com/office/drawing/2014/main" id="{652F7398-F153-5B40-B022-0C26085FAF76}"/>
              </a:ext>
            </a:extLst>
          </p:cNvPr>
          <p:cNvSpPr txBox="1"/>
          <p:nvPr/>
        </p:nvSpPr>
        <p:spPr>
          <a:xfrm>
            <a:off x="347015" y="1256048"/>
            <a:ext cx="3214066" cy="4708981"/>
          </a:xfrm>
          <a:prstGeom prst="rect">
            <a:avLst/>
          </a:prstGeom>
          <a:noFill/>
        </p:spPr>
        <p:txBody>
          <a:bodyPr wrap="square" rtlCol="0">
            <a:spAutoFit/>
          </a:bodyPr>
          <a:lstStyle/>
          <a:p>
            <a:r>
              <a:rPr lang="en-US" sz="2000" dirty="0"/>
              <a:t>Grain protein was primary driver of “all-malt” score with a strong negative correlation. </a:t>
            </a:r>
          </a:p>
          <a:p>
            <a:endParaRPr lang="en-US" sz="2000" dirty="0"/>
          </a:p>
          <a:p>
            <a:r>
              <a:rPr lang="en-US" sz="2000" dirty="0"/>
              <a:t>As grain protein was influenced heavily by </a:t>
            </a:r>
            <a:r>
              <a:rPr lang="en-US" sz="2000" dirty="0" err="1"/>
              <a:t>GxL</a:t>
            </a:r>
            <a:r>
              <a:rPr lang="en-US" sz="2000" dirty="0"/>
              <a:t> interaction, a conclusion can be made on </a:t>
            </a:r>
            <a:r>
              <a:rPr lang="en-US" sz="2000" dirty="0" err="1"/>
              <a:t>GxL</a:t>
            </a:r>
            <a:r>
              <a:rPr lang="en-US" sz="2000" dirty="0"/>
              <a:t> and malt quality. </a:t>
            </a:r>
          </a:p>
          <a:p>
            <a:endParaRPr lang="en-US" sz="2000" dirty="0"/>
          </a:p>
          <a:p>
            <a:r>
              <a:rPr lang="en-US" sz="2000" dirty="0"/>
              <a:t>N treatment increased grain protein but was not as significant as line, location, or interaction. </a:t>
            </a:r>
          </a:p>
        </p:txBody>
      </p:sp>
    </p:spTree>
    <p:extLst>
      <p:ext uri="{BB962C8B-B14F-4D97-AF65-F5344CB8AC3E}">
        <p14:creationId xmlns:p14="http://schemas.microsoft.com/office/powerpoint/2010/main" val="827167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C56CA9-E13B-A748-A940-3C3C93609434}"/>
              </a:ext>
            </a:extLst>
          </p:cNvPr>
          <p:cNvSpPr>
            <a:spLocks noGrp="1"/>
          </p:cNvSpPr>
          <p:nvPr>
            <p:ph type="title"/>
          </p:nvPr>
        </p:nvSpPr>
        <p:spPr>
          <a:xfrm>
            <a:off x="838200" y="365125"/>
            <a:ext cx="10515600" cy="765175"/>
          </a:xfrm>
        </p:spPr>
        <p:txBody>
          <a:bodyPr/>
          <a:lstStyle/>
          <a:p>
            <a:r>
              <a:rPr lang="en-US" dirty="0"/>
              <a:t>So what does the beer taste like?</a:t>
            </a:r>
          </a:p>
        </p:txBody>
      </p:sp>
      <p:sp>
        <p:nvSpPr>
          <p:cNvPr id="7" name="TextBox 6">
            <a:extLst>
              <a:ext uri="{FF2B5EF4-FFF2-40B4-BE49-F238E27FC236}">
                <a16:creationId xmlns:a16="http://schemas.microsoft.com/office/drawing/2014/main" id="{7242AA85-391D-D140-ACE9-6A7D76098573}"/>
              </a:ext>
            </a:extLst>
          </p:cNvPr>
          <p:cNvSpPr txBox="1"/>
          <p:nvPr/>
        </p:nvSpPr>
        <p:spPr>
          <a:xfrm>
            <a:off x="552450" y="1130300"/>
            <a:ext cx="11087100" cy="4801314"/>
          </a:xfrm>
          <a:prstGeom prst="rect">
            <a:avLst/>
          </a:prstGeom>
          <a:noFill/>
        </p:spPr>
        <p:txBody>
          <a:bodyPr wrap="square" rtlCol="0">
            <a:spAutoFit/>
          </a:bodyPr>
          <a:lstStyle/>
          <a:p>
            <a:r>
              <a:rPr lang="en-US" sz="3200" dirty="0">
                <a:solidFill>
                  <a:schemeClr val="tx2"/>
                </a:solidFill>
              </a:rPr>
              <a:t>Well… kind of the same with nuanced differences. Similar conclusions to other work just on variety.</a:t>
            </a:r>
          </a:p>
          <a:p>
            <a:endParaRPr lang="en-US" sz="3200" dirty="0">
              <a:solidFill>
                <a:schemeClr val="tx2"/>
              </a:solidFill>
            </a:endParaRPr>
          </a:p>
          <a:p>
            <a:r>
              <a:rPr lang="en-US" sz="3200" dirty="0">
                <a:solidFill>
                  <a:schemeClr val="tx2"/>
                </a:solidFill>
              </a:rPr>
              <a:t>Two sensory evaluations:</a:t>
            </a:r>
          </a:p>
          <a:p>
            <a:pPr marL="285750" indent="-285750">
              <a:buFont typeface="Arial" panose="020B0604020202020204" pitchFamily="34" charset="0"/>
              <a:buChar char="•"/>
            </a:pPr>
            <a:r>
              <a:rPr lang="en-US" sz="3200" dirty="0">
                <a:solidFill>
                  <a:schemeClr val="tx2"/>
                </a:solidFill>
              </a:rPr>
              <a:t>Descriptive analysis – check-all-that-apply (CATA).</a:t>
            </a:r>
          </a:p>
          <a:p>
            <a:pPr marL="742950" lvl="1" indent="-285750">
              <a:buFont typeface="Arial" panose="020B0604020202020204" pitchFamily="34" charset="0"/>
              <a:buChar char="•"/>
            </a:pPr>
            <a:r>
              <a:rPr lang="en-US" sz="3200" dirty="0">
                <a:solidFill>
                  <a:schemeClr val="tx2"/>
                </a:solidFill>
              </a:rPr>
              <a:t>Only one significant descriptor – </a:t>
            </a:r>
            <a:r>
              <a:rPr lang="en-US" sz="3200" i="1" dirty="0">
                <a:solidFill>
                  <a:schemeClr val="tx2"/>
                </a:solidFill>
              </a:rPr>
              <a:t>bread.</a:t>
            </a:r>
            <a:endParaRPr lang="en-US" sz="3200" dirty="0">
              <a:solidFill>
                <a:schemeClr val="tx2"/>
              </a:solidFill>
            </a:endParaRPr>
          </a:p>
          <a:p>
            <a:pPr marL="285750" indent="-285750">
              <a:buFont typeface="Arial" panose="020B0604020202020204" pitchFamily="34" charset="0"/>
              <a:buChar char="•"/>
            </a:pPr>
            <a:r>
              <a:rPr lang="en-US" sz="3200" dirty="0">
                <a:solidFill>
                  <a:schemeClr val="tx2"/>
                </a:solidFill>
              </a:rPr>
              <a:t>Projective mapping (Napping).</a:t>
            </a:r>
          </a:p>
          <a:p>
            <a:pPr marL="285750" indent="-285750">
              <a:buFont typeface="Arial" panose="020B0604020202020204" pitchFamily="34" charset="0"/>
              <a:buChar char="•"/>
            </a:pPr>
            <a:endParaRPr lang="en-US" sz="3200" dirty="0"/>
          </a:p>
          <a:p>
            <a:endParaRPr lang="en-US" sz="3200" dirty="0"/>
          </a:p>
          <a:p>
            <a:endParaRPr lang="en-US" dirty="0"/>
          </a:p>
        </p:txBody>
      </p:sp>
    </p:spTree>
    <p:extLst>
      <p:ext uri="{BB962C8B-B14F-4D97-AF65-F5344CB8AC3E}">
        <p14:creationId xmlns:p14="http://schemas.microsoft.com/office/powerpoint/2010/main" val="3628952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9E94FE-535E-874F-93AA-F5A45C0C51DC}"/>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4237440" y="249214"/>
            <a:ext cx="7097131" cy="6339448"/>
          </a:xfrm>
          <a:prstGeom prst="rect">
            <a:avLst/>
          </a:prstGeom>
          <a:noFill/>
          <a:ln>
            <a:noFill/>
          </a:ln>
          <a:extLst>
            <a:ext uri="{53640926-AAD7-44D8-BBD7-CCE9431645EC}">
              <a14:shadowObscured xmlns:a14="http://schemas.microsoft.com/office/drawing/2010/main"/>
            </a:ext>
          </a:extLst>
        </p:spPr>
      </p:pic>
      <p:sp>
        <p:nvSpPr>
          <p:cNvPr id="6" name="Oval 5">
            <a:extLst>
              <a:ext uri="{FF2B5EF4-FFF2-40B4-BE49-F238E27FC236}">
                <a16:creationId xmlns:a16="http://schemas.microsoft.com/office/drawing/2014/main" id="{B2119ECB-C52C-EF45-B08E-F9931354028D}"/>
              </a:ext>
            </a:extLst>
          </p:cNvPr>
          <p:cNvSpPr/>
          <p:nvPr/>
        </p:nvSpPr>
        <p:spPr>
          <a:xfrm rot="5400000">
            <a:off x="6877169" y="1362198"/>
            <a:ext cx="1271590" cy="520516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47CE2D-A6FC-674F-BBCB-2D9F1827795C}"/>
              </a:ext>
            </a:extLst>
          </p:cNvPr>
          <p:cNvSpPr txBox="1"/>
          <p:nvPr/>
        </p:nvSpPr>
        <p:spPr>
          <a:xfrm>
            <a:off x="10512083" y="2013599"/>
            <a:ext cx="682580" cy="276999"/>
          </a:xfrm>
          <a:prstGeom prst="rect">
            <a:avLst/>
          </a:prstGeom>
          <a:noFill/>
        </p:spPr>
        <p:txBody>
          <a:bodyPr wrap="square" rtlCol="0">
            <a:spAutoFit/>
          </a:bodyPr>
          <a:lstStyle/>
          <a:p>
            <a:pPr algn="ctr"/>
            <a:r>
              <a:rPr lang="en-US" sz="1200" dirty="0"/>
              <a:t>p&lt;.0.05</a:t>
            </a:r>
          </a:p>
        </p:txBody>
      </p:sp>
      <p:sp>
        <p:nvSpPr>
          <p:cNvPr id="9" name="Title 2">
            <a:extLst>
              <a:ext uri="{FF2B5EF4-FFF2-40B4-BE49-F238E27FC236}">
                <a16:creationId xmlns:a16="http://schemas.microsoft.com/office/drawing/2014/main" id="{4985AC80-4B17-A64C-B91F-65154046D99B}"/>
              </a:ext>
            </a:extLst>
          </p:cNvPr>
          <p:cNvSpPr>
            <a:spLocks noGrp="1"/>
          </p:cNvSpPr>
          <p:nvPr>
            <p:ph type="title"/>
          </p:nvPr>
        </p:nvSpPr>
        <p:spPr>
          <a:xfrm>
            <a:off x="337773" y="388210"/>
            <a:ext cx="10515600" cy="765175"/>
          </a:xfrm>
        </p:spPr>
        <p:txBody>
          <a:bodyPr/>
          <a:lstStyle/>
          <a:p>
            <a:r>
              <a:rPr lang="en-US" dirty="0"/>
              <a:t>CATA Analysis</a:t>
            </a:r>
          </a:p>
        </p:txBody>
      </p:sp>
      <p:sp>
        <p:nvSpPr>
          <p:cNvPr id="10" name="Rectangle 9">
            <a:extLst>
              <a:ext uri="{FF2B5EF4-FFF2-40B4-BE49-F238E27FC236}">
                <a16:creationId xmlns:a16="http://schemas.microsoft.com/office/drawing/2014/main" id="{4214138D-4251-804D-8FAB-CEC154F294E3}"/>
              </a:ext>
            </a:extLst>
          </p:cNvPr>
          <p:cNvSpPr/>
          <p:nvPr/>
        </p:nvSpPr>
        <p:spPr>
          <a:xfrm>
            <a:off x="337773" y="1153385"/>
            <a:ext cx="3899667" cy="5109091"/>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tx2"/>
                </a:solidFill>
              </a:rPr>
              <a:t>Only significant attribute was </a:t>
            </a:r>
            <a:r>
              <a:rPr lang="en-US" sz="1600" i="1" dirty="0">
                <a:solidFill>
                  <a:schemeClr val="tx2"/>
                </a:solidFill>
              </a:rPr>
              <a:t>bread.</a:t>
            </a:r>
          </a:p>
          <a:p>
            <a:pPr marL="742950" lvl="1" indent="-285750">
              <a:buFont typeface="Arial" panose="020B0604020202020204" pitchFamily="34" charset="0"/>
              <a:buChar char="•"/>
            </a:pPr>
            <a:r>
              <a:rPr lang="en-US" sz="1600" dirty="0">
                <a:solidFill>
                  <a:schemeClr val="tx2"/>
                </a:solidFill>
              </a:rPr>
              <a:t>Significant, positive correlation with FAN (r = 0.74), S/T (r = 0.82),⍺-amylase (r = 0.75), and extract (r = 0.69).</a:t>
            </a:r>
          </a:p>
          <a:p>
            <a:pPr marL="742950" lvl="1" indent="-285750">
              <a:buFont typeface="Arial" panose="020B0604020202020204" pitchFamily="34" charset="0"/>
              <a:buChar char="•"/>
            </a:pPr>
            <a:r>
              <a:rPr lang="en-US" sz="1600" dirty="0">
                <a:solidFill>
                  <a:schemeClr val="tx2"/>
                </a:solidFill>
              </a:rPr>
              <a:t>TH-PEN and TH-TUL were two of the darker beers but no correlation between color and bread.</a:t>
            </a:r>
            <a:br>
              <a:rPr lang="en-US" sz="1600" i="1" dirty="0">
                <a:solidFill>
                  <a:schemeClr val="tx2"/>
                </a:solidFill>
              </a:rPr>
            </a:br>
            <a:endParaRPr lang="en-US" sz="1600" dirty="0">
              <a:solidFill>
                <a:schemeClr val="tx2"/>
              </a:solidFill>
            </a:endParaRPr>
          </a:p>
          <a:p>
            <a:pPr marL="285750" indent="-285750">
              <a:buFont typeface="Arial" panose="020B0604020202020204" pitchFamily="34" charset="0"/>
              <a:buChar char="•"/>
            </a:pPr>
            <a:r>
              <a:rPr lang="en-US" sz="1600" dirty="0">
                <a:solidFill>
                  <a:schemeClr val="tx2"/>
                </a:solidFill>
              </a:rPr>
              <a:t>Low RDF plots with </a:t>
            </a:r>
            <a:r>
              <a:rPr lang="en-US" sz="1600" i="1" dirty="0">
                <a:solidFill>
                  <a:schemeClr val="tx2"/>
                </a:solidFill>
              </a:rPr>
              <a:t>dough, grainy, caramel, and watery</a:t>
            </a:r>
            <a:r>
              <a:rPr lang="en-US" sz="1600" dirty="0">
                <a:solidFill>
                  <a:schemeClr val="tx2"/>
                </a:solidFill>
              </a:rPr>
              <a:t>. DH-TUL was below spec for FAN and DP. </a:t>
            </a:r>
            <a:br>
              <a:rPr lang="en-US" sz="1600" dirty="0">
                <a:solidFill>
                  <a:schemeClr val="tx2"/>
                </a:solidFill>
              </a:rPr>
            </a:br>
            <a:r>
              <a:rPr lang="en-US" sz="1600" b="1" i="1" dirty="0">
                <a:solidFill>
                  <a:schemeClr val="tx2"/>
                </a:solidFill>
              </a:rPr>
              <a:t>But not significant descriptors.</a:t>
            </a:r>
            <a:br>
              <a:rPr lang="en-US" sz="1600" dirty="0">
                <a:solidFill>
                  <a:schemeClr val="tx2"/>
                </a:solidFill>
              </a:rPr>
            </a:br>
            <a:endParaRPr lang="en-US" sz="1600" dirty="0">
              <a:solidFill>
                <a:schemeClr val="tx2"/>
              </a:solidFill>
            </a:endParaRPr>
          </a:p>
          <a:p>
            <a:pPr marL="285750" indent="-285750">
              <a:buFont typeface="Arial" panose="020B0604020202020204" pitchFamily="34" charset="0"/>
              <a:buChar char="•"/>
            </a:pPr>
            <a:r>
              <a:rPr lang="en-US" sz="1600" dirty="0">
                <a:solidFill>
                  <a:schemeClr val="tx2"/>
                </a:solidFill>
              </a:rPr>
              <a:t>Low RE plots with </a:t>
            </a:r>
            <a:r>
              <a:rPr lang="en-US" sz="1600" i="1" dirty="0">
                <a:solidFill>
                  <a:schemeClr val="tx2"/>
                </a:solidFill>
              </a:rPr>
              <a:t>vegetal, grassy, medium body, and astringent.</a:t>
            </a:r>
            <a:r>
              <a:rPr lang="en-US" sz="1600" dirty="0">
                <a:solidFill>
                  <a:schemeClr val="tx2"/>
                </a:solidFill>
              </a:rPr>
              <a:t> </a:t>
            </a:r>
            <a:br>
              <a:rPr lang="en-US" sz="1600" dirty="0">
                <a:solidFill>
                  <a:schemeClr val="tx2"/>
                </a:solidFill>
              </a:rPr>
            </a:br>
            <a:r>
              <a:rPr lang="en-US" sz="1600" b="1" i="1" dirty="0">
                <a:solidFill>
                  <a:schemeClr val="tx2"/>
                </a:solidFill>
              </a:rPr>
              <a:t>But not significant descriptors.</a:t>
            </a:r>
          </a:p>
          <a:p>
            <a:pPr marL="285750" indent="-285750">
              <a:buFont typeface="Arial" panose="020B0604020202020204" pitchFamily="34" charset="0"/>
              <a:buChar char="•"/>
            </a:pPr>
            <a:endParaRPr lang="en-US" sz="1600" i="1" dirty="0">
              <a:solidFill>
                <a:schemeClr val="tx2"/>
              </a:solidFill>
            </a:endParaRPr>
          </a:p>
          <a:p>
            <a:pPr marL="285750" indent="-285750">
              <a:buFont typeface="Arial" panose="020B0604020202020204" pitchFamily="34" charset="0"/>
              <a:buChar char="•"/>
            </a:pPr>
            <a:r>
              <a:rPr lang="en-US" sz="1600" i="1" dirty="0">
                <a:solidFill>
                  <a:schemeClr val="tx2"/>
                </a:solidFill>
              </a:rPr>
              <a:t>Terroir effect an extension of modification?</a:t>
            </a:r>
            <a:endParaRPr lang="en-US" sz="1600" dirty="0">
              <a:solidFill>
                <a:schemeClr val="tx2"/>
              </a:solidFill>
            </a:endParaRPr>
          </a:p>
        </p:txBody>
      </p:sp>
      <p:sp>
        <p:nvSpPr>
          <p:cNvPr id="7" name="Oval 6">
            <a:extLst>
              <a:ext uri="{FF2B5EF4-FFF2-40B4-BE49-F238E27FC236}">
                <a16:creationId xmlns:a16="http://schemas.microsoft.com/office/drawing/2014/main" id="{76F02F2D-C69D-0B45-8409-65EA40383EC7}"/>
              </a:ext>
            </a:extLst>
          </p:cNvPr>
          <p:cNvSpPr/>
          <p:nvPr/>
        </p:nvSpPr>
        <p:spPr>
          <a:xfrm rot="3257768">
            <a:off x="8491908" y="549636"/>
            <a:ext cx="2219523" cy="35530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708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17585-87EE-2048-A681-ADBEF5647B00}"/>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4665074" y="388210"/>
            <a:ext cx="7054701" cy="6180015"/>
          </a:xfrm>
          <a:prstGeom prst="rect">
            <a:avLst/>
          </a:prstGeom>
        </p:spPr>
      </p:pic>
      <p:sp>
        <p:nvSpPr>
          <p:cNvPr id="8" name="Title 2">
            <a:extLst>
              <a:ext uri="{FF2B5EF4-FFF2-40B4-BE49-F238E27FC236}">
                <a16:creationId xmlns:a16="http://schemas.microsoft.com/office/drawing/2014/main" id="{4EE20689-1092-B94E-AEDF-7B088255F9BE}"/>
              </a:ext>
            </a:extLst>
          </p:cNvPr>
          <p:cNvSpPr>
            <a:spLocks noGrp="1"/>
          </p:cNvSpPr>
          <p:nvPr>
            <p:ph type="title"/>
          </p:nvPr>
        </p:nvSpPr>
        <p:spPr>
          <a:xfrm>
            <a:off x="337773" y="388210"/>
            <a:ext cx="10515600" cy="765175"/>
          </a:xfrm>
        </p:spPr>
        <p:txBody>
          <a:bodyPr/>
          <a:lstStyle/>
          <a:p>
            <a:r>
              <a:rPr lang="en-US" dirty="0"/>
              <a:t>Projective Mapping</a:t>
            </a:r>
          </a:p>
        </p:txBody>
      </p:sp>
      <p:sp>
        <p:nvSpPr>
          <p:cNvPr id="6" name="TextBox 5">
            <a:extLst>
              <a:ext uri="{FF2B5EF4-FFF2-40B4-BE49-F238E27FC236}">
                <a16:creationId xmlns:a16="http://schemas.microsoft.com/office/drawing/2014/main" id="{40044E09-B1FA-5248-AA14-D72807CA0408}"/>
              </a:ext>
            </a:extLst>
          </p:cNvPr>
          <p:cNvSpPr txBox="1"/>
          <p:nvPr/>
        </p:nvSpPr>
        <p:spPr>
          <a:xfrm>
            <a:off x="237506" y="1153385"/>
            <a:ext cx="4690094"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Small groupings that don’t line up with CATA results. Mix of lines and locations.</a:t>
            </a:r>
            <a:br>
              <a:rPr lang="en-US" dirty="0">
                <a:solidFill>
                  <a:schemeClr val="tx2"/>
                </a:solidFill>
              </a:rPr>
            </a:br>
            <a:endParaRPr lang="en-US" dirty="0">
              <a:solidFill>
                <a:schemeClr val="tx2"/>
              </a:solidFill>
            </a:endParaRPr>
          </a:p>
          <a:p>
            <a:pPr marL="285750" indent="-285750">
              <a:buFont typeface="Arial" panose="020B0604020202020204" pitchFamily="34" charset="0"/>
              <a:buChar char="•"/>
            </a:pPr>
            <a:r>
              <a:rPr lang="en-US" dirty="0">
                <a:solidFill>
                  <a:schemeClr val="tx2"/>
                </a:solidFill>
              </a:rPr>
              <a:t>Perceived sensory differences that may be associated with attributes not captured in descriptive analysis.</a:t>
            </a:r>
          </a:p>
          <a:p>
            <a:pPr marL="742950" lvl="1" indent="-285750">
              <a:buFont typeface="Arial" panose="020B0604020202020204" pitchFamily="34" charset="0"/>
              <a:buChar char="•"/>
            </a:pPr>
            <a:r>
              <a:rPr lang="en-US" dirty="0">
                <a:solidFill>
                  <a:schemeClr val="tx2"/>
                </a:solidFill>
              </a:rPr>
              <a:t>TH-COR + DH-PEN – highest IBU and negative correlation to low IBU (LI-TUL).</a:t>
            </a:r>
          </a:p>
          <a:p>
            <a:pPr marL="742950" lvl="1" indent="-285750">
              <a:buFont typeface="Arial" panose="020B0604020202020204" pitchFamily="34" charset="0"/>
              <a:buChar char="•"/>
            </a:pPr>
            <a:r>
              <a:rPr lang="en-US" dirty="0">
                <a:solidFill>
                  <a:schemeClr val="tx2"/>
                </a:solidFill>
              </a:rPr>
              <a:t>Hops from same lot and storage conditions.  </a:t>
            </a:r>
          </a:p>
          <a:p>
            <a:pPr lvl="1"/>
            <a:endParaRPr lang="en-US" dirty="0">
              <a:solidFill>
                <a:schemeClr val="tx2"/>
              </a:solidFill>
            </a:endParaRPr>
          </a:p>
          <a:p>
            <a:pPr marL="285750" indent="-285750">
              <a:buFont typeface="Arial" panose="020B0604020202020204" pitchFamily="34" charset="0"/>
              <a:buChar char="•"/>
            </a:pPr>
            <a:r>
              <a:rPr lang="en-US" dirty="0">
                <a:solidFill>
                  <a:schemeClr val="tx2"/>
                </a:solidFill>
              </a:rPr>
              <a:t>No other clear groupings based on brewing analysis.</a:t>
            </a:r>
          </a:p>
          <a:p>
            <a:pPr marL="742950" lvl="1" indent="-285750">
              <a:buFont typeface="Arial" panose="020B0604020202020204" pitchFamily="34" charset="0"/>
              <a:buChar char="•"/>
            </a:pPr>
            <a:r>
              <a:rPr lang="en-US" dirty="0">
                <a:solidFill>
                  <a:schemeClr val="tx2"/>
                </a:solidFill>
              </a:rPr>
              <a:t>Variation from other variables such as yeast and fermentation?</a:t>
            </a:r>
          </a:p>
          <a:p>
            <a:pPr marL="742950" lvl="1" indent="-285750">
              <a:buFont typeface="Arial" panose="020B0604020202020204" pitchFamily="34" charset="0"/>
              <a:buChar char="•"/>
            </a:pPr>
            <a:endParaRPr lang="en-US" dirty="0">
              <a:solidFill>
                <a:schemeClr val="tx2"/>
              </a:solidFill>
            </a:endParaRPr>
          </a:p>
          <a:p>
            <a:pPr marL="742950" lvl="1"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248CD93C-934A-4B48-98EF-CB488CDA9A22}"/>
              </a:ext>
            </a:extLst>
          </p:cNvPr>
          <p:cNvSpPr txBox="1"/>
          <p:nvPr/>
        </p:nvSpPr>
        <p:spPr>
          <a:xfrm rot="2662308">
            <a:off x="7625754" y="3587224"/>
            <a:ext cx="1133341" cy="369332"/>
          </a:xfrm>
          <a:prstGeom prst="rect">
            <a:avLst/>
          </a:prstGeom>
          <a:noFill/>
        </p:spPr>
        <p:txBody>
          <a:bodyPr wrap="square" rtlCol="0">
            <a:spAutoFit/>
          </a:bodyPr>
          <a:lstStyle/>
          <a:p>
            <a:pPr algn="ctr"/>
            <a:r>
              <a:rPr lang="en-US" b="1" dirty="0"/>
              <a:t>IBU</a:t>
            </a:r>
          </a:p>
        </p:txBody>
      </p:sp>
      <p:cxnSp>
        <p:nvCxnSpPr>
          <p:cNvPr id="3" name="Straight Arrow Connector 2">
            <a:extLst>
              <a:ext uri="{FF2B5EF4-FFF2-40B4-BE49-F238E27FC236}">
                <a16:creationId xmlns:a16="http://schemas.microsoft.com/office/drawing/2014/main" id="{C6D6FFCD-08FF-9749-A70C-79ED9B3CFB70}"/>
              </a:ext>
            </a:extLst>
          </p:cNvPr>
          <p:cNvCxnSpPr>
            <a:cxnSpLocks/>
          </p:cNvCxnSpPr>
          <p:nvPr/>
        </p:nvCxnSpPr>
        <p:spPr>
          <a:xfrm>
            <a:off x="6511228" y="2076885"/>
            <a:ext cx="3861497" cy="34238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058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52650" y="590028"/>
            <a:ext cx="7886700" cy="457075"/>
          </a:xfrm>
        </p:spPr>
        <p:txBody>
          <a:bodyPr>
            <a:noAutofit/>
          </a:bodyPr>
          <a:lstStyle/>
          <a:p>
            <a:pPr algn="ctr"/>
            <a:r>
              <a:rPr lang="en-US" dirty="0"/>
              <a:t>Conclusions</a:t>
            </a:r>
          </a:p>
        </p:txBody>
      </p:sp>
      <p:sp>
        <p:nvSpPr>
          <p:cNvPr id="7" name="Content Placeholder 6"/>
          <p:cNvSpPr>
            <a:spLocks noGrp="1"/>
          </p:cNvSpPr>
          <p:nvPr>
            <p:ph idx="1"/>
          </p:nvPr>
        </p:nvSpPr>
        <p:spPr>
          <a:xfrm>
            <a:off x="653142" y="1283952"/>
            <a:ext cx="11062607" cy="5131135"/>
          </a:xfrm>
        </p:spPr>
        <p:txBody>
          <a:bodyPr>
            <a:normAutofit fontScale="92500" lnSpcReduction="10000"/>
          </a:bodyPr>
          <a:lstStyle/>
          <a:p>
            <a:pPr>
              <a:lnSpc>
                <a:spcPct val="150000"/>
              </a:lnSpc>
            </a:pPr>
            <a:r>
              <a:rPr lang="en-US" dirty="0">
                <a:latin typeface="+mj-lt"/>
              </a:rPr>
              <a:t>Grain protein is a major driver of malt quality and predictive of all-malt score when using a standard protocol. However, bespoke malting parameters can mitigate </a:t>
            </a:r>
            <a:r>
              <a:rPr lang="en-US" dirty="0" err="1">
                <a:latin typeface="+mj-lt"/>
              </a:rPr>
              <a:t>GxL</a:t>
            </a:r>
            <a:r>
              <a:rPr lang="en-US" dirty="0">
                <a:latin typeface="+mj-lt"/>
              </a:rPr>
              <a:t> effects.</a:t>
            </a:r>
          </a:p>
          <a:p>
            <a:pPr>
              <a:lnSpc>
                <a:spcPct val="150000"/>
              </a:lnSpc>
            </a:pPr>
            <a:r>
              <a:rPr lang="en-US" dirty="0">
                <a:latin typeface="+mj-lt"/>
              </a:rPr>
              <a:t>Confirmation of barley variety providing nuanced contributions to beer flavor, however elite material showed even more muted separation. </a:t>
            </a:r>
          </a:p>
          <a:p>
            <a:pPr>
              <a:lnSpc>
                <a:spcPct val="150000"/>
              </a:lnSpc>
            </a:pPr>
            <a:r>
              <a:rPr lang="en-US" dirty="0">
                <a:latin typeface="+mj-lt"/>
              </a:rPr>
              <a:t>Disparate malt quality can still produce acceptable beers. </a:t>
            </a:r>
          </a:p>
          <a:p>
            <a:pPr>
              <a:lnSpc>
                <a:spcPct val="150000"/>
              </a:lnSpc>
            </a:pPr>
            <a:r>
              <a:rPr lang="en-US" dirty="0">
                <a:latin typeface="+mj-lt"/>
              </a:rPr>
              <a:t>Possible opportunities for barley genotypes that don’t produce elite malt quality but show superior agronomics (e.g. Lightning). </a:t>
            </a:r>
          </a:p>
        </p:txBody>
      </p:sp>
    </p:spTree>
    <p:extLst>
      <p:ext uri="{BB962C8B-B14F-4D97-AF65-F5344CB8AC3E}">
        <p14:creationId xmlns:p14="http://schemas.microsoft.com/office/powerpoint/2010/main" val="110084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9A2CE-99EC-3C45-A9EC-53FF8439C1EB}"/>
              </a:ext>
            </a:extLst>
          </p:cNvPr>
          <p:cNvSpPr>
            <a:spLocks noGrp="1"/>
          </p:cNvSpPr>
          <p:nvPr>
            <p:ph idx="1"/>
          </p:nvPr>
        </p:nvSpPr>
        <p:spPr>
          <a:xfrm>
            <a:off x="482600" y="368301"/>
            <a:ext cx="11085968" cy="685799"/>
          </a:xfrm>
        </p:spPr>
        <p:txBody>
          <a:bodyPr>
            <a:normAutofit lnSpcReduction="10000"/>
          </a:bodyPr>
          <a:lstStyle/>
          <a:p>
            <a:pPr marL="0" indent="0" algn="ctr">
              <a:spcBef>
                <a:spcPct val="0"/>
              </a:spcBef>
              <a:buNone/>
            </a:pPr>
            <a:r>
              <a:rPr lang="en-US" sz="4400" dirty="0" err="1">
                <a:latin typeface="Rufina-Stencil-Bold" charset="0"/>
                <a:ea typeface="+mj-ea"/>
                <a:cs typeface="+mj-cs"/>
              </a:rPr>
              <a:t>Lontra</a:t>
            </a:r>
            <a:r>
              <a:rPr lang="en-US" sz="4400" dirty="0">
                <a:latin typeface="Rufina-Stencil-Bold" charset="0"/>
                <a:ea typeface="+mj-ea"/>
                <a:cs typeface="+mj-cs"/>
              </a:rPr>
              <a:t> – Variety Release</a:t>
            </a:r>
          </a:p>
          <a:p>
            <a:pPr marL="0" indent="0" algn="ctr">
              <a:buNone/>
            </a:pPr>
            <a:endParaRPr lang="en-US" dirty="0"/>
          </a:p>
        </p:txBody>
      </p:sp>
      <p:pic>
        <p:nvPicPr>
          <p:cNvPr id="5" name="Picture 4">
            <a:extLst>
              <a:ext uri="{FF2B5EF4-FFF2-40B4-BE49-F238E27FC236}">
                <a16:creationId xmlns:a16="http://schemas.microsoft.com/office/drawing/2014/main" id="{49460FF7-CA3D-8A4A-9A63-190881AAE3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2600" y="1054100"/>
            <a:ext cx="4053470" cy="4053470"/>
          </a:xfrm>
          <a:prstGeom prst="rect">
            <a:avLst/>
          </a:prstGeom>
        </p:spPr>
      </p:pic>
      <p:sp>
        <p:nvSpPr>
          <p:cNvPr id="6" name="TextBox 5">
            <a:extLst>
              <a:ext uri="{FF2B5EF4-FFF2-40B4-BE49-F238E27FC236}">
                <a16:creationId xmlns:a16="http://schemas.microsoft.com/office/drawing/2014/main" id="{C410C262-AF70-3245-AE7E-25E5C77939D7}"/>
              </a:ext>
            </a:extLst>
          </p:cNvPr>
          <p:cNvSpPr txBox="1"/>
          <p:nvPr/>
        </p:nvSpPr>
        <p:spPr>
          <a:xfrm>
            <a:off x="4465653" y="1270000"/>
            <a:ext cx="7392971" cy="4339650"/>
          </a:xfrm>
          <a:prstGeom prst="rect">
            <a:avLst/>
          </a:prstGeom>
          <a:noFill/>
        </p:spPr>
        <p:txBody>
          <a:bodyPr wrap="square" rtlCol="0">
            <a:spAutoFit/>
          </a:bodyPr>
          <a:lstStyle/>
          <a:p>
            <a:pPr algn="ctr"/>
            <a:r>
              <a:rPr lang="en-US" sz="2400" b="1" dirty="0">
                <a:solidFill>
                  <a:schemeClr val="tx2"/>
                </a:solidFill>
              </a:rPr>
              <a:t>DH142010 named ”</a:t>
            </a:r>
            <a:r>
              <a:rPr lang="en-US" sz="2400" b="1" dirty="0" err="1">
                <a:solidFill>
                  <a:schemeClr val="tx2"/>
                </a:solidFill>
              </a:rPr>
              <a:t>Lontra</a:t>
            </a:r>
            <a:r>
              <a:rPr lang="en-US" sz="2400" b="1" dirty="0">
                <a:solidFill>
                  <a:schemeClr val="tx2"/>
                </a:solidFill>
              </a:rPr>
              <a:t>,” after the genus of the North American river otter (not to be confused with </a:t>
            </a:r>
            <a:r>
              <a:rPr lang="en-US" sz="2400" b="1" i="1" dirty="0" err="1">
                <a:solidFill>
                  <a:schemeClr val="tx2"/>
                </a:solidFill>
              </a:rPr>
              <a:t>Lutra</a:t>
            </a:r>
            <a:r>
              <a:rPr lang="en-US" sz="2400" b="1" dirty="0">
                <a:solidFill>
                  <a:schemeClr val="tx2"/>
                </a:solidFill>
              </a:rPr>
              <a:t>)</a:t>
            </a:r>
            <a:r>
              <a:rPr lang="en-US" sz="2400" b="1" i="1" dirty="0">
                <a:solidFill>
                  <a:schemeClr val="tx2"/>
                </a:solidFill>
              </a:rPr>
              <a:t>.</a:t>
            </a:r>
          </a:p>
          <a:p>
            <a:pPr algn="ctr"/>
            <a:endParaRPr lang="en-US" sz="2400" b="1" i="1" dirty="0">
              <a:solidFill>
                <a:schemeClr val="tx2"/>
              </a:solidFill>
            </a:endParaRPr>
          </a:p>
          <a:p>
            <a:pPr marL="342900" indent="-342900">
              <a:buFont typeface="Arial" panose="020B0604020202020204" pitchFamily="34" charset="0"/>
              <a:buChar char="•"/>
            </a:pPr>
            <a:r>
              <a:rPr lang="en-US" sz="2400" dirty="0">
                <a:solidFill>
                  <a:schemeClr val="tx2"/>
                </a:solidFill>
              </a:rPr>
              <a:t>Released in March 2023.</a:t>
            </a:r>
          </a:p>
          <a:p>
            <a:pPr marL="342900" indent="-342900">
              <a:buFont typeface="Arial" panose="020B0604020202020204" pitchFamily="34" charset="0"/>
              <a:buChar char="•"/>
            </a:pPr>
            <a:r>
              <a:rPr lang="en-US" sz="2400" dirty="0">
                <a:solidFill>
                  <a:schemeClr val="tx2"/>
                </a:solidFill>
              </a:rPr>
              <a:t>Not evaluated via AMBA pipeline.</a:t>
            </a:r>
          </a:p>
          <a:p>
            <a:pPr marL="800100" lvl="1" indent="-342900">
              <a:buFont typeface="Arial" panose="020B0604020202020204" pitchFamily="34" charset="0"/>
              <a:buChar char="•"/>
            </a:pPr>
            <a:r>
              <a:rPr lang="en-US" sz="2400" dirty="0">
                <a:solidFill>
                  <a:schemeClr val="tx2"/>
                </a:solidFill>
              </a:rPr>
              <a:t>Unlikely to see broad adoption + limited entries available to breeders. </a:t>
            </a:r>
          </a:p>
          <a:p>
            <a:pPr marL="342900" indent="-342900">
              <a:buFont typeface="Arial" panose="020B0604020202020204" pitchFamily="34" charset="0"/>
              <a:buChar char="•"/>
            </a:pPr>
            <a:r>
              <a:rPr lang="en-US" sz="2400" dirty="0">
                <a:solidFill>
                  <a:schemeClr val="tx2"/>
                </a:solidFill>
              </a:rPr>
              <a:t>One of only a few varieties released in collaboration with craft maltsters and brewers.</a:t>
            </a:r>
          </a:p>
          <a:p>
            <a:pPr marL="800100" lvl="1" indent="-342900">
              <a:buFont typeface="Arial" panose="020B0604020202020204" pitchFamily="34" charset="0"/>
              <a:buChar char="•"/>
            </a:pPr>
            <a:r>
              <a:rPr lang="en-US" sz="2400" dirty="0">
                <a:solidFill>
                  <a:schemeClr val="tx2"/>
                </a:solidFill>
              </a:rPr>
              <a:t>Others: Butta-12 (UC-D), Avalon (VT)</a:t>
            </a:r>
          </a:p>
          <a:p>
            <a:endParaRPr lang="en-US" dirty="0">
              <a:solidFill>
                <a:schemeClr val="tx2"/>
              </a:solidFill>
            </a:endParaRPr>
          </a:p>
          <a:p>
            <a:endParaRPr lang="en-US" dirty="0"/>
          </a:p>
        </p:txBody>
      </p:sp>
    </p:spTree>
    <p:extLst>
      <p:ext uri="{BB962C8B-B14F-4D97-AF65-F5344CB8AC3E}">
        <p14:creationId xmlns:p14="http://schemas.microsoft.com/office/powerpoint/2010/main" val="1620948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9A2CE-99EC-3C45-A9EC-53FF8439C1EB}"/>
              </a:ext>
            </a:extLst>
          </p:cNvPr>
          <p:cNvSpPr>
            <a:spLocks noGrp="1"/>
          </p:cNvSpPr>
          <p:nvPr>
            <p:ph idx="1"/>
          </p:nvPr>
        </p:nvSpPr>
        <p:spPr>
          <a:xfrm>
            <a:off x="482600" y="368301"/>
            <a:ext cx="11085968" cy="685799"/>
          </a:xfrm>
        </p:spPr>
        <p:txBody>
          <a:bodyPr>
            <a:normAutofit/>
          </a:bodyPr>
          <a:lstStyle/>
          <a:p>
            <a:pPr marL="0" indent="0" algn="ctr">
              <a:spcBef>
                <a:spcPct val="0"/>
              </a:spcBef>
              <a:buNone/>
            </a:pPr>
            <a:r>
              <a:rPr lang="en-US" sz="3600" dirty="0" err="1">
                <a:latin typeface="Rufina-Stencil-Bold" charset="0"/>
              </a:rPr>
              <a:t>Lontra</a:t>
            </a:r>
            <a:r>
              <a:rPr lang="en-US" sz="3600" dirty="0">
                <a:latin typeface="Rufina-Stencil-Bold" charset="0"/>
              </a:rPr>
              <a:t> – Variety Release</a:t>
            </a:r>
          </a:p>
          <a:p>
            <a:pPr marL="0" indent="0" algn="ctr">
              <a:buNone/>
            </a:pPr>
            <a:endParaRPr lang="en-US" dirty="0"/>
          </a:p>
        </p:txBody>
      </p:sp>
      <p:sp>
        <p:nvSpPr>
          <p:cNvPr id="11" name="TextBox 10">
            <a:extLst>
              <a:ext uri="{FF2B5EF4-FFF2-40B4-BE49-F238E27FC236}">
                <a16:creationId xmlns:a16="http://schemas.microsoft.com/office/drawing/2014/main" id="{E613520F-792F-A24C-BE2F-E4BDB38197D3}"/>
              </a:ext>
            </a:extLst>
          </p:cNvPr>
          <p:cNvSpPr txBox="1"/>
          <p:nvPr/>
        </p:nvSpPr>
        <p:spPr>
          <a:xfrm>
            <a:off x="828675" y="5657850"/>
            <a:ext cx="10739893" cy="646331"/>
          </a:xfrm>
          <a:prstGeom prst="rect">
            <a:avLst/>
          </a:prstGeom>
          <a:noFill/>
        </p:spPr>
        <p:txBody>
          <a:bodyPr wrap="square" rtlCol="0">
            <a:spAutoFit/>
          </a:bodyPr>
          <a:lstStyle/>
          <a:p>
            <a:pPr algn="ctr"/>
            <a:r>
              <a:rPr lang="en-US" dirty="0"/>
              <a:t>Yield in Corvallis in ‘20 and ’21. Significant variety x year interaction. </a:t>
            </a:r>
            <a:r>
              <a:rPr lang="en-US" dirty="0" err="1"/>
              <a:t>Lontra</a:t>
            </a:r>
            <a:r>
              <a:rPr lang="en-US" dirty="0"/>
              <a:t> stable between years.</a:t>
            </a:r>
          </a:p>
          <a:p>
            <a:pPr algn="ctr"/>
            <a:r>
              <a:rPr lang="en-US" dirty="0"/>
              <a:t>Year means shown by black lines.</a:t>
            </a:r>
          </a:p>
        </p:txBody>
      </p:sp>
      <p:pic>
        <p:nvPicPr>
          <p:cNvPr id="4" name="Picture 3">
            <a:extLst>
              <a:ext uri="{FF2B5EF4-FFF2-40B4-BE49-F238E27FC236}">
                <a16:creationId xmlns:a16="http://schemas.microsoft.com/office/drawing/2014/main" id="{77640D1C-035F-9143-8E1F-6DC82EA45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584" y="898355"/>
            <a:ext cx="9057863" cy="4759495"/>
          </a:xfrm>
          <a:prstGeom prst="rect">
            <a:avLst/>
          </a:prstGeom>
        </p:spPr>
      </p:pic>
    </p:spTree>
    <p:extLst>
      <p:ext uri="{BB962C8B-B14F-4D97-AF65-F5344CB8AC3E}">
        <p14:creationId xmlns:p14="http://schemas.microsoft.com/office/powerpoint/2010/main" val="2094137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329216" y="84551"/>
            <a:ext cx="9461500" cy="1143000"/>
          </a:xfrm>
        </p:spPr>
        <p:txBody>
          <a:bodyPr>
            <a:normAutofit/>
          </a:bodyPr>
          <a:lstStyle/>
          <a:p>
            <a:pPr algn="ctr"/>
            <a:r>
              <a:rPr lang="en-US" sz="3200" dirty="0"/>
              <a:t>Does Barley Variety Impact Beer Flavor?</a:t>
            </a:r>
          </a:p>
        </p:txBody>
      </p:sp>
      <p:sp>
        <p:nvSpPr>
          <p:cNvPr id="10" name="Google Shape;135;gb6f9cdfe88_0_334">
            <a:extLst>
              <a:ext uri="{FF2B5EF4-FFF2-40B4-BE49-F238E27FC236}">
                <a16:creationId xmlns:a16="http://schemas.microsoft.com/office/drawing/2014/main" id="{DB44D05F-8E58-1C44-8D9B-DE691AC791BC}"/>
              </a:ext>
            </a:extLst>
          </p:cNvPr>
          <p:cNvSpPr txBox="1">
            <a:spLocks/>
          </p:cNvSpPr>
          <p:nvPr/>
        </p:nvSpPr>
        <p:spPr>
          <a:xfrm>
            <a:off x="5930251" y="919981"/>
            <a:ext cx="5448519" cy="32634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38100">
              <a:lnSpc>
                <a:spcPct val="90000"/>
              </a:lnSpc>
              <a:buClr>
                <a:schemeClr val="dk2"/>
              </a:buClr>
              <a:buSzPts val="2800"/>
            </a:pPr>
            <a:r>
              <a:rPr lang="en-US" sz="2400" dirty="0">
                <a:latin typeface="+mj-lt"/>
                <a:cs typeface="Times New Roman" panose="02020603050405020304" pitchFamily="18" charset="0"/>
              </a:rPr>
              <a:t>Mini Malting – “Uni-</a:t>
            </a:r>
            <a:r>
              <a:rPr lang="en-US" sz="2400" dirty="0" err="1">
                <a:latin typeface="+mj-lt"/>
                <a:cs typeface="Times New Roman" panose="02020603050405020304" pitchFamily="18" charset="0"/>
              </a:rPr>
              <a:t>Malter</a:t>
            </a:r>
            <a:r>
              <a:rPr lang="en-US" sz="2400" dirty="0">
                <a:latin typeface="+mj-lt"/>
                <a:cs typeface="Times New Roman" panose="02020603050405020304" pitchFamily="18" charset="0"/>
              </a:rPr>
              <a:t>”</a:t>
            </a:r>
          </a:p>
          <a:p>
            <a:pPr marL="390525" indent="-257175">
              <a:lnSpc>
                <a:spcPct val="90000"/>
              </a:lnSpc>
              <a:buClr>
                <a:schemeClr val="dk2"/>
              </a:buClr>
              <a:buSzPts val="2800"/>
              <a:buFont typeface="Arial" panose="020B0604020202020204" pitchFamily="34" charset="0"/>
              <a:buChar char="•"/>
            </a:pPr>
            <a:r>
              <a:rPr lang="en-US" sz="1800" dirty="0">
                <a:latin typeface="+mj-lt"/>
                <a:cs typeface="Times New Roman" panose="02020603050405020304" pitchFamily="18" charset="0"/>
              </a:rPr>
              <a:t>50-150kg batches.</a:t>
            </a:r>
          </a:p>
          <a:p>
            <a:pPr marL="390525" indent="-257175">
              <a:lnSpc>
                <a:spcPct val="90000"/>
              </a:lnSpc>
              <a:buClr>
                <a:schemeClr val="dk2"/>
              </a:buClr>
              <a:buSzPts val="2800"/>
              <a:buFont typeface="Arial" panose="020B0604020202020204" pitchFamily="34" charset="0"/>
              <a:buChar char="•"/>
            </a:pPr>
            <a:r>
              <a:rPr lang="en-US" sz="1800" dirty="0">
                <a:latin typeface="+mj-lt"/>
                <a:cs typeface="Times New Roman" panose="02020603050405020304" pitchFamily="18" charset="0"/>
              </a:rPr>
              <a:t>Optimized protocols.</a:t>
            </a:r>
          </a:p>
          <a:p>
            <a:pPr marL="685800" lvl="1" indent="-247650">
              <a:buSzPts val="1600"/>
              <a:buChar char="○"/>
            </a:pPr>
            <a:r>
              <a:rPr lang="en-US" sz="1500" dirty="0">
                <a:latin typeface="+mj-lt"/>
                <a:cs typeface="Times New Roman" panose="02020603050405020304" pitchFamily="18" charset="0"/>
              </a:rPr>
              <a:t>Water sensitivity, steep-out moisture, germ temp/time.</a:t>
            </a:r>
          </a:p>
          <a:p>
            <a:pPr marL="685800" lvl="1" indent="-247650">
              <a:buSzPts val="1600"/>
              <a:buChar char="○"/>
            </a:pPr>
            <a:r>
              <a:rPr lang="en-US" sz="1500" dirty="0">
                <a:latin typeface="+mj-lt"/>
                <a:cs typeface="Times New Roman" panose="02020603050405020304" pitchFamily="18" charset="0"/>
                <a:sym typeface="Wingdings" panose="05000000000000000000" pitchFamily="2" charset="2"/>
              </a:rPr>
              <a:t>Different malt types.</a:t>
            </a:r>
            <a:endParaRPr lang="en-US" sz="1800" dirty="0">
              <a:latin typeface="+mj-lt"/>
              <a:cs typeface="Times New Roman" panose="02020603050405020304" pitchFamily="18" charset="0"/>
              <a:sym typeface="Wingdings" panose="05000000000000000000" pitchFamily="2" charset="2"/>
            </a:endParaRPr>
          </a:p>
          <a:p>
            <a:pPr marL="390525" lvl="4" indent="-257175">
              <a:lnSpc>
                <a:spcPct val="90000"/>
              </a:lnSpc>
              <a:buClr>
                <a:schemeClr val="dk2"/>
              </a:buClr>
              <a:buSzPts val="2800"/>
              <a:buFont typeface="Arial" panose="020B0604020202020204" pitchFamily="34" charset="0"/>
              <a:buChar char="•"/>
            </a:pPr>
            <a:r>
              <a:rPr lang="en-US" sz="1800" dirty="0">
                <a:latin typeface="+mj-lt"/>
                <a:cs typeface="Times New Roman" panose="02020603050405020304" pitchFamily="18" charset="0"/>
                <a:sym typeface="Wingdings" panose="05000000000000000000" pitchFamily="2" charset="2"/>
              </a:rPr>
              <a:t>MQ analysis.</a:t>
            </a:r>
            <a:endParaRPr lang="en-US" sz="1800" dirty="0">
              <a:latin typeface="+mj-lt"/>
              <a:cs typeface="Times New Roman" panose="02020603050405020304" pitchFamily="18" charset="0"/>
            </a:endParaRPr>
          </a:p>
          <a:p>
            <a:pPr marL="390525" lvl="4" indent="-257175">
              <a:lnSpc>
                <a:spcPct val="90000"/>
              </a:lnSpc>
              <a:buClr>
                <a:schemeClr val="dk2"/>
              </a:buClr>
              <a:buSzPts val="2800"/>
              <a:buFont typeface="Arial" panose="020B0604020202020204" pitchFamily="34" charset="0"/>
              <a:buChar char="•"/>
            </a:pPr>
            <a:r>
              <a:rPr lang="en-US" sz="1800" dirty="0">
                <a:latin typeface="+mj-lt"/>
                <a:cs typeface="Times New Roman" panose="02020603050405020304" pitchFamily="18" charset="0"/>
                <a:sym typeface="Wingdings" panose="05000000000000000000" pitchFamily="2" charset="2"/>
              </a:rPr>
              <a:t>Flavor research  Pilot brewing.</a:t>
            </a:r>
          </a:p>
        </p:txBody>
      </p:sp>
      <p:sp>
        <p:nvSpPr>
          <p:cNvPr id="11" name="Google Shape;135;gb6f9cdfe88_0_334">
            <a:extLst>
              <a:ext uri="{FF2B5EF4-FFF2-40B4-BE49-F238E27FC236}">
                <a16:creationId xmlns:a16="http://schemas.microsoft.com/office/drawing/2014/main" id="{4BB36352-0DF5-4B4C-8C48-D4391D3E4B93}"/>
              </a:ext>
            </a:extLst>
          </p:cNvPr>
          <p:cNvSpPr txBox="1">
            <a:spLocks/>
          </p:cNvSpPr>
          <p:nvPr/>
        </p:nvSpPr>
        <p:spPr>
          <a:xfrm>
            <a:off x="692575" y="966182"/>
            <a:ext cx="4949910" cy="32634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38100">
              <a:lnSpc>
                <a:spcPct val="90000"/>
              </a:lnSpc>
              <a:buClr>
                <a:schemeClr val="dk2"/>
              </a:buClr>
              <a:buSzPts val="2800"/>
            </a:pPr>
            <a:r>
              <a:rPr lang="en-US" sz="2400" dirty="0">
                <a:latin typeface="+mj-lt"/>
                <a:cs typeface="Times New Roman" panose="02020603050405020304" pitchFamily="18" charset="0"/>
              </a:rPr>
              <a:t>Micro Malting</a:t>
            </a:r>
          </a:p>
          <a:p>
            <a:pPr marL="390525" indent="-257175">
              <a:lnSpc>
                <a:spcPct val="90000"/>
              </a:lnSpc>
              <a:buClr>
                <a:schemeClr val="dk2"/>
              </a:buClr>
              <a:buSzPts val="2800"/>
              <a:buFont typeface="Arial" panose="020B0604020202020204" pitchFamily="34" charset="0"/>
              <a:buChar char="•"/>
            </a:pPr>
            <a:r>
              <a:rPr lang="en-US" sz="1800" dirty="0">
                <a:latin typeface="+mj-lt"/>
                <a:cs typeface="Times New Roman" panose="02020603050405020304" pitchFamily="18" charset="0"/>
              </a:rPr>
              <a:t>500g samples.</a:t>
            </a:r>
          </a:p>
          <a:p>
            <a:pPr marL="390525" indent="-257175">
              <a:lnSpc>
                <a:spcPct val="90000"/>
              </a:lnSpc>
              <a:buClr>
                <a:schemeClr val="dk2"/>
              </a:buClr>
              <a:buSzPts val="2800"/>
              <a:buFont typeface="Arial" panose="020B0604020202020204" pitchFamily="34" charset="0"/>
              <a:buChar char="•"/>
            </a:pPr>
            <a:r>
              <a:rPr lang="en-US" sz="1800" dirty="0">
                <a:latin typeface="+mj-lt"/>
                <a:cs typeface="Times New Roman" panose="02020603050405020304" pitchFamily="18" charset="0"/>
              </a:rPr>
              <a:t>Standard protocols (std. and WS).</a:t>
            </a:r>
          </a:p>
          <a:p>
            <a:pPr marL="847725" lvl="1" indent="-257175">
              <a:lnSpc>
                <a:spcPct val="90000"/>
              </a:lnSpc>
              <a:buClr>
                <a:schemeClr val="dk2"/>
              </a:buClr>
              <a:buSzPts val="2800"/>
              <a:buFont typeface="Arial" panose="020B0604020202020204" pitchFamily="34" charset="0"/>
              <a:buChar char="•"/>
            </a:pPr>
            <a:r>
              <a:rPr lang="en-US" sz="1800" dirty="0">
                <a:latin typeface="+mj-lt"/>
                <a:cs typeface="Times New Roman" panose="02020603050405020304" pitchFamily="18" charset="0"/>
              </a:rPr>
              <a:t>”Research Malt”</a:t>
            </a:r>
          </a:p>
          <a:p>
            <a:pPr marL="390525" indent="-257175">
              <a:lnSpc>
                <a:spcPct val="90000"/>
              </a:lnSpc>
              <a:buClr>
                <a:schemeClr val="dk2"/>
              </a:buClr>
              <a:buSzPts val="2800"/>
              <a:buFont typeface="Arial" panose="020B0604020202020204" pitchFamily="34" charset="0"/>
              <a:buChar char="•"/>
            </a:pPr>
            <a:r>
              <a:rPr lang="en-US" sz="1800" dirty="0">
                <a:latin typeface="+mj-lt"/>
                <a:cs typeface="Times New Roman" panose="02020603050405020304" pitchFamily="18" charset="0"/>
              </a:rPr>
              <a:t>Baseline for pilot malting.</a:t>
            </a:r>
          </a:p>
          <a:p>
            <a:pPr marL="390525" indent="-257175">
              <a:lnSpc>
                <a:spcPct val="90000"/>
              </a:lnSpc>
              <a:buClr>
                <a:schemeClr val="dk2"/>
              </a:buClr>
              <a:buSzPts val="2800"/>
              <a:buFont typeface="Arial" panose="020B0604020202020204" pitchFamily="34" charset="0"/>
              <a:buChar char="•"/>
            </a:pPr>
            <a:r>
              <a:rPr lang="en-US" sz="1800" dirty="0">
                <a:latin typeface="+mj-lt"/>
                <a:cs typeface="Times New Roman" panose="02020603050405020304" pitchFamily="18" charset="0"/>
              </a:rPr>
              <a:t>MQ analysis.</a:t>
            </a:r>
          </a:p>
          <a:p>
            <a:pPr marL="390525" indent="-257175">
              <a:lnSpc>
                <a:spcPct val="90000"/>
              </a:lnSpc>
              <a:buClr>
                <a:schemeClr val="dk2"/>
              </a:buClr>
              <a:buSzPts val="2800"/>
              <a:buFont typeface="Arial" panose="020B0604020202020204" pitchFamily="34" charset="0"/>
              <a:buChar char="•"/>
            </a:pPr>
            <a:r>
              <a:rPr lang="en-US" sz="1800" dirty="0">
                <a:latin typeface="+mj-lt"/>
                <a:cs typeface="Times New Roman" panose="02020603050405020304" pitchFamily="18" charset="0"/>
              </a:rPr>
              <a:t>Flavor research </a:t>
            </a:r>
            <a:r>
              <a:rPr lang="en-US" sz="1800" dirty="0">
                <a:latin typeface="+mj-lt"/>
                <a:cs typeface="Times New Roman" panose="02020603050405020304" pitchFamily="18" charset="0"/>
                <a:sym typeface="Wingdings" panose="05000000000000000000" pitchFamily="2" charset="2"/>
              </a:rPr>
              <a:t> H</a:t>
            </a:r>
            <a:r>
              <a:rPr lang="en-US" sz="1800" dirty="0">
                <a:latin typeface="+mj-lt"/>
                <a:cs typeface="Times New Roman" panose="02020603050405020304" pitchFamily="18" charset="0"/>
              </a:rPr>
              <a:t>ot steeps &amp; metabolomics.</a:t>
            </a:r>
          </a:p>
          <a:p>
            <a:pPr marL="171450" indent="-38100">
              <a:lnSpc>
                <a:spcPct val="90000"/>
              </a:lnSpc>
              <a:buClr>
                <a:schemeClr val="dk2"/>
              </a:buClr>
              <a:buSzPts val="2800"/>
            </a:pPr>
            <a:endParaRPr lang="en-US" sz="1050" dirty="0">
              <a:latin typeface="+mj-lt"/>
            </a:endParaRPr>
          </a:p>
        </p:txBody>
      </p:sp>
      <p:pic>
        <p:nvPicPr>
          <p:cNvPr id="16" name="Picture 15">
            <a:extLst>
              <a:ext uri="{FF2B5EF4-FFF2-40B4-BE49-F238E27FC236}">
                <a16:creationId xmlns:a16="http://schemas.microsoft.com/office/drawing/2014/main" id="{7DD89B1D-6804-3441-A717-004EC4DA964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97681" y="2946381"/>
            <a:ext cx="3345467" cy="1881824"/>
          </a:xfrm>
          <a:prstGeom prst="rect">
            <a:avLst/>
          </a:prstGeom>
        </p:spPr>
      </p:pic>
      <p:pic>
        <p:nvPicPr>
          <p:cNvPr id="12" name="Picture 11">
            <a:extLst>
              <a:ext uri="{FF2B5EF4-FFF2-40B4-BE49-F238E27FC236}">
                <a16:creationId xmlns:a16="http://schemas.microsoft.com/office/drawing/2014/main" id="{D6CE19E2-F884-E245-A045-ED9BEA92D66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30300" y="3957321"/>
            <a:ext cx="2397662" cy="2363654"/>
          </a:xfrm>
          <a:prstGeom prst="rect">
            <a:avLst/>
          </a:prstGeom>
        </p:spPr>
      </p:pic>
      <p:pic>
        <p:nvPicPr>
          <p:cNvPr id="18" name="Google Shape;321;gb6f9cdfe88_0_169">
            <a:extLst>
              <a:ext uri="{FF2B5EF4-FFF2-40B4-BE49-F238E27FC236}">
                <a16:creationId xmlns:a16="http://schemas.microsoft.com/office/drawing/2014/main" id="{02EF80A6-8EA6-F04C-A443-C029D587E8CD}"/>
              </a:ext>
            </a:extLst>
          </p:cNvPr>
          <p:cNvPicPr preferRelativeResize="0"/>
          <p:nvPr/>
        </p:nvPicPr>
        <p:blipFill>
          <a:blip r:embed="rId5" cstate="email">
            <a:alphaModFix/>
            <a:extLst>
              <a:ext uri="{28A0092B-C50C-407E-A947-70E740481C1C}">
                <a14:useLocalDpi xmlns:a14="http://schemas.microsoft.com/office/drawing/2010/main" val="0"/>
              </a:ext>
            </a:extLst>
          </a:blip>
          <a:stretch>
            <a:fillRect/>
          </a:stretch>
        </p:blipFill>
        <p:spPr>
          <a:xfrm>
            <a:off x="6131232" y="2790957"/>
            <a:ext cx="3582784" cy="2529187"/>
          </a:xfrm>
          <a:prstGeom prst="rect">
            <a:avLst/>
          </a:prstGeom>
          <a:noFill/>
          <a:ln>
            <a:noFill/>
          </a:ln>
        </p:spPr>
      </p:pic>
      <p:pic>
        <p:nvPicPr>
          <p:cNvPr id="17" name="Google Shape;318;gb6f9cdfe88_0_169">
            <a:extLst>
              <a:ext uri="{FF2B5EF4-FFF2-40B4-BE49-F238E27FC236}">
                <a16:creationId xmlns:a16="http://schemas.microsoft.com/office/drawing/2014/main" id="{C91C70C7-77F2-BE43-85E9-D94D7A0C5208}"/>
              </a:ext>
            </a:extLst>
          </p:cNvPr>
          <p:cNvPicPr preferRelativeResize="0"/>
          <p:nvPr/>
        </p:nvPicPr>
        <p:blipFill>
          <a:blip r:embed="rId6" cstate="email">
            <a:alphaModFix/>
            <a:extLst>
              <a:ext uri="{28A0092B-C50C-407E-A947-70E740481C1C}">
                <a14:useLocalDpi xmlns:a14="http://schemas.microsoft.com/office/drawing/2010/main" val="0"/>
              </a:ext>
            </a:extLst>
          </a:blip>
          <a:stretch>
            <a:fillRect/>
          </a:stretch>
        </p:blipFill>
        <p:spPr>
          <a:xfrm rot="5400000">
            <a:off x="8519698" y="4105059"/>
            <a:ext cx="2941816" cy="1988136"/>
          </a:xfrm>
          <a:prstGeom prst="rect">
            <a:avLst/>
          </a:prstGeom>
          <a:noFill/>
          <a:ln>
            <a:noFill/>
          </a:ln>
        </p:spPr>
      </p:pic>
      <p:sp>
        <p:nvSpPr>
          <p:cNvPr id="9" name="TextBox 8">
            <a:extLst>
              <a:ext uri="{FF2B5EF4-FFF2-40B4-BE49-F238E27FC236}">
                <a16:creationId xmlns:a16="http://schemas.microsoft.com/office/drawing/2014/main" id="{C7E04702-FEB6-754D-AC51-3A9694D594EA}"/>
              </a:ext>
            </a:extLst>
          </p:cNvPr>
          <p:cNvSpPr txBox="1"/>
          <p:nvPr/>
        </p:nvSpPr>
        <p:spPr>
          <a:xfrm>
            <a:off x="4291268" y="6270036"/>
            <a:ext cx="3241963" cy="276999"/>
          </a:xfrm>
          <a:prstGeom prst="rect">
            <a:avLst/>
          </a:prstGeom>
          <a:noFill/>
        </p:spPr>
        <p:txBody>
          <a:bodyPr wrap="square" rtlCol="0">
            <a:spAutoFit/>
          </a:bodyPr>
          <a:lstStyle/>
          <a:p>
            <a:pPr algn="ctr"/>
            <a:r>
              <a:rPr lang="en-US" sz="1200" dirty="0">
                <a:solidFill>
                  <a:schemeClr val="tx2"/>
                </a:solidFill>
              </a:rPr>
              <a:t>Photos: Scott Fisk &amp; Campbell </a:t>
            </a:r>
            <a:r>
              <a:rPr lang="en-US" sz="1200" dirty="0" err="1">
                <a:solidFill>
                  <a:schemeClr val="tx2"/>
                </a:solidFill>
              </a:rPr>
              <a:t>Morrissy</a:t>
            </a:r>
            <a:endParaRPr lang="en-US" sz="1200" dirty="0">
              <a:solidFill>
                <a:schemeClr val="tx2"/>
              </a:solidFill>
            </a:endParaRPr>
          </a:p>
        </p:txBody>
      </p:sp>
    </p:spTree>
    <p:extLst>
      <p:ext uri="{BB962C8B-B14F-4D97-AF65-F5344CB8AC3E}">
        <p14:creationId xmlns:p14="http://schemas.microsoft.com/office/powerpoint/2010/main" val="1638650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9A2CE-99EC-3C45-A9EC-53FF8439C1EB}"/>
              </a:ext>
            </a:extLst>
          </p:cNvPr>
          <p:cNvSpPr>
            <a:spLocks noGrp="1"/>
          </p:cNvSpPr>
          <p:nvPr>
            <p:ph idx="1"/>
          </p:nvPr>
        </p:nvSpPr>
        <p:spPr>
          <a:xfrm>
            <a:off x="482600" y="368301"/>
            <a:ext cx="11085968" cy="685799"/>
          </a:xfrm>
        </p:spPr>
        <p:txBody>
          <a:bodyPr>
            <a:normAutofit/>
          </a:bodyPr>
          <a:lstStyle/>
          <a:p>
            <a:pPr marL="0" indent="0" algn="ctr">
              <a:spcBef>
                <a:spcPct val="0"/>
              </a:spcBef>
              <a:buNone/>
            </a:pPr>
            <a:r>
              <a:rPr lang="en-US" sz="3600" dirty="0" err="1">
                <a:latin typeface="Rufina-Stencil-Bold" charset="0"/>
              </a:rPr>
              <a:t>Lontra</a:t>
            </a:r>
            <a:r>
              <a:rPr lang="en-US" sz="3600" dirty="0">
                <a:latin typeface="Rufina-Stencil-Bold" charset="0"/>
              </a:rPr>
              <a:t> – Variety Release</a:t>
            </a:r>
          </a:p>
          <a:p>
            <a:pPr marL="0" indent="0" algn="ctr">
              <a:buNone/>
            </a:pPr>
            <a:endParaRPr lang="en-US" dirty="0"/>
          </a:p>
        </p:txBody>
      </p:sp>
      <p:sp>
        <p:nvSpPr>
          <p:cNvPr id="11" name="TextBox 10">
            <a:extLst>
              <a:ext uri="{FF2B5EF4-FFF2-40B4-BE49-F238E27FC236}">
                <a16:creationId xmlns:a16="http://schemas.microsoft.com/office/drawing/2014/main" id="{E613520F-792F-A24C-BE2F-E4BDB38197D3}"/>
              </a:ext>
            </a:extLst>
          </p:cNvPr>
          <p:cNvSpPr txBox="1"/>
          <p:nvPr/>
        </p:nvSpPr>
        <p:spPr>
          <a:xfrm>
            <a:off x="1707584" y="5819961"/>
            <a:ext cx="8636000" cy="646331"/>
          </a:xfrm>
          <a:prstGeom prst="rect">
            <a:avLst/>
          </a:prstGeom>
          <a:noFill/>
        </p:spPr>
        <p:txBody>
          <a:bodyPr wrap="square" rtlCol="0">
            <a:spAutoFit/>
          </a:bodyPr>
          <a:lstStyle/>
          <a:p>
            <a:pPr algn="ctr"/>
            <a:r>
              <a:rPr lang="en-US" dirty="0"/>
              <a:t>Scald evaluation in Corvallis in ‘20 and ’21. Significant variety x year interaction.</a:t>
            </a:r>
          </a:p>
          <a:p>
            <a:pPr algn="ctr"/>
            <a:r>
              <a:rPr lang="en-US" dirty="0"/>
              <a:t>Year means shown by black lines.</a:t>
            </a:r>
          </a:p>
        </p:txBody>
      </p:sp>
      <p:pic>
        <p:nvPicPr>
          <p:cNvPr id="14" name="Picture 13">
            <a:extLst>
              <a:ext uri="{FF2B5EF4-FFF2-40B4-BE49-F238E27FC236}">
                <a16:creationId xmlns:a16="http://schemas.microsoft.com/office/drawing/2014/main" id="{EBE027E8-4456-064A-B7E0-C31CC4AA5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64" y="896936"/>
            <a:ext cx="7975599" cy="4923025"/>
          </a:xfrm>
          <a:prstGeom prst="rect">
            <a:avLst/>
          </a:prstGeom>
        </p:spPr>
      </p:pic>
    </p:spTree>
    <p:extLst>
      <p:ext uri="{BB962C8B-B14F-4D97-AF65-F5344CB8AC3E}">
        <p14:creationId xmlns:p14="http://schemas.microsoft.com/office/powerpoint/2010/main" val="3054702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9A2CE-99EC-3C45-A9EC-53FF8439C1EB}"/>
              </a:ext>
            </a:extLst>
          </p:cNvPr>
          <p:cNvSpPr>
            <a:spLocks noGrp="1"/>
          </p:cNvSpPr>
          <p:nvPr>
            <p:ph idx="1"/>
          </p:nvPr>
        </p:nvSpPr>
        <p:spPr>
          <a:xfrm>
            <a:off x="482600" y="368301"/>
            <a:ext cx="11085968" cy="685799"/>
          </a:xfrm>
        </p:spPr>
        <p:txBody>
          <a:bodyPr>
            <a:normAutofit/>
          </a:bodyPr>
          <a:lstStyle/>
          <a:p>
            <a:pPr marL="0" indent="0" algn="ctr">
              <a:spcBef>
                <a:spcPct val="0"/>
              </a:spcBef>
              <a:buNone/>
            </a:pPr>
            <a:r>
              <a:rPr lang="en-US" sz="3600" dirty="0" err="1">
                <a:latin typeface="Rufina-Stencil-Bold" charset="0"/>
              </a:rPr>
              <a:t>Lontra</a:t>
            </a:r>
            <a:r>
              <a:rPr lang="en-US" sz="3600" dirty="0">
                <a:latin typeface="Rufina-Stencil-Bold" charset="0"/>
              </a:rPr>
              <a:t> – Swimming in the Klamath</a:t>
            </a:r>
          </a:p>
          <a:p>
            <a:pPr marL="0" indent="0" algn="ctr">
              <a:buNone/>
            </a:pPr>
            <a:endParaRPr lang="en-US" dirty="0"/>
          </a:p>
        </p:txBody>
      </p:sp>
      <p:sp>
        <p:nvSpPr>
          <p:cNvPr id="7" name="TextBox 6">
            <a:extLst>
              <a:ext uri="{FF2B5EF4-FFF2-40B4-BE49-F238E27FC236}">
                <a16:creationId xmlns:a16="http://schemas.microsoft.com/office/drawing/2014/main" id="{801F4ED0-53A8-2D49-8217-EB88DC22C14A}"/>
              </a:ext>
            </a:extLst>
          </p:cNvPr>
          <p:cNvSpPr txBox="1"/>
          <p:nvPr/>
        </p:nvSpPr>
        <p:spPr>
          <a:xfrm>
            <a:off x="431816" y="1054100"/>
            <a:ext cx="6485876" cy="5170646"/>
          </a:xfrm>
          <a:prstGeom prst="rect">
            <a:avLst/>
          </a:prstGeom>
          <a:noFill/>
        </p:spPr>
        <p:txBody>
          <a:bodyPr wrap="square" rtlCol="0">
            <a:spAutoFit/>
          </a:bodyPr>
          <a:lstStyle/>
          <a:p>
            <a:r>
              <a:rPr lang="en-US" sz="2400" b="1" dirty="0">
                <a:solidFill>
                  <a:schemeClr val="tx2"/>
                </a:solidFill>
              </a:rPr>
              <a:t>2021 – 2022</a:t>
            </a:r>
          </a:p>
          <a:p>
            <a:pPr marL="342900" indent="-342900">
              <a:buFont typeface="Arial" panose="020B0604020202020204" pitchFamily="34" charset="0"/>
              <a:buChar char="•"/>
            </a:pPr>
            <a:r>
              <a:rPr lang="en-US" sz="2400" dirty="0">
                <a:solidFill>
                  <a:schemeClr val="tx2"/>
                </a:solidFill>
              </a:rPr>
              <a:t>1ac at UC-IREC yielded ~5,500lbs.</a:t>
            </a:r>
          </a:p>
          <a:p>
            <a:pPr marL="342900" indent="-342900">
              <a:buFont typeface="Arial" panose="020B0604020202020204" pitchFamily="34" charset="0"/>
              <a:buChar char="•"/>
            </a:pPr>
            <a:r>
              <a:rPr lang="en-US" sz="2400" dirty="0">
                <a:solidFill>
                  <a:schemeClr val="tx2"/>
                </a:solidFill>
              </a:rPr>
              <a:t>22lbs breeder seed at OSU → WA State Crop Improvement for foundation seed production.</a:t>
            </a:r>
          </a:p>
          <a:p>
            <a:pPr marL="342900" indent="-342900">
              <a:buFont typeface="Arial" panose="020B0604020202020204" pitchFamily="34" charset="0"/>
              <a:buChar char="•"/>
            </a:pPr>
            <a:endParaRPr lang="en-US" sz="2400" b="1" i="1" dirty="0">
              <a:solidFill>
                <a:schemeClr val="tx2"/>
              </a:solidFill>
            </a:endParaRPr>
          </a:p>
          <a:p>
            <a:r>
              <a:rPr lang="en-US" sz="2400" b="1" dirty="0">
                <a:solidFill>
                  <a:schemeClr val="tx2"/>
                </a:solidFill>
              </a:rPr>
              <a:t>2022 – 2023</a:t>
            </a:r>
          </a:p>
          <a:p>
            <a:pPr marL="342900" indent="-342900">
              <a:buFont typeface="Arial" panose="020B0604020202020204" pitchFamily="34" charset="0"/>
              <a:buChar char="•"/>
            </a:pPr>
            <a:r>
              <a:rPr lang="en-US" sz="2400" dirty="0">
                <a:solidFill>
                  <a:schemeClr val="tx2"/>
                </a:solidFill>
              </a:rPr>
              <a:t>4,200lbs planted on ~30ac under conventional conditions with John Crawford (research MTA).</a:t>
            </a:r>
          </a:p>
          <a:p>
            <a:pPr marL="342900" indent="-342900">
              <a:buFont typeface="Arial" panose="020B0604020202020204" pitchFamily="34" charset="0"/>
              <a:buChar char="•"/>
            </a:pPr>
            <a:r>
              <a:rPr lang="en-US" sz="2400" dirty="0">
                <a:solidFill>
                  <a:schemeClr val="tx2"/>
                </a:solidFill>
              </a:rPr>
              <a:t>1,300lbs for malting trials.</a:t>
            </a:r>
          </a:p>
          <a:p>
            <a:pPr marL="800100" lvl="1" indent="-342900">
              <a:buFont typeface="Arial" panose="020B0604020202020204" pitchFamily="34" charset="0"/>
              <a:buChar char="•"/>
            </a:pPr>
            <a:r>
              <a:rPr lang="en-US" sz="2400" dirty="0">
                <a:solidFill>
                  <a:schemeClr val="tx2"/>
                </a:solidFill>
              </a:rPr>
              <a:t>1,000lbs → Admiral</a:t>
            </a:r>
          </a:p>
          <a:p>
            <a:pPr marL="800100" lvl="1" indent="-342900">
              <a:buFont typeface="Arial" panose="020B0604020202020204" pitchFamily="34" charset="0"/>
              <a:buChar char="•"/>
            </a:pPr>
            <a:r>
              <a:rPr lang="en-US" sz="2400" dirty="0">
                <a:solidFill>
                  <a:schemeClr val="tx2"/>
                </a:solidFill>
              </a:rPr>
              <a:t>300lbs → OSU</a:t>
            </a:r>
          </a:p>
          <a:p>
            <a:pPr marL="800100" lvl="1" indent="-342900">
              <a:buFont typeface="Arial" panose="020B0604020202020204" pitchFamily="34" charset="0"/>
              <a:buChar char="•"/>
            </a:pPr>
            <a:r>
              <a:rPr lang="en-US" sz="2400" dirty="0">
                <a:solidFill>
                  <a:schemeClr val="tx2"/>
                </a:solidFill>
              </a:rPr>
              <a:t>Mini-malts → Deschutes Brewery 2hL brews </a:t>
            </a:r>
          </a:p>
          <a:p>
            <a:pPr lvl="1"/>
            <a:r>
              <a:rPr lang="en-US" sz="2400" dirty="0">
                <a:solidFill>
                  <a:schemeClr val="tx2"/>
                </a:solidFill>
              </a:rPr>
              <a:t>	→ pFriem Family Brewers sensory.</a:t>
            </a:r>
          </a:p>
          <a:p>
            <a:endParaRPr lang="en-US" dirty="0"/>
          </a:p>
        </p:txBody>
      </p:sp>
      <p:sp>
        <p:nvSpPr>
          <p:cNvPr id="8" name="TextBox 7">
            <a:extLst>
              <a:ext uri="{FF2B5EF4-FFF2-40B4-BE49-F238E27FC236}">
                <a16:creationId xmlns:a16="http://schemas.microsoft.com/office/drawing/2014/main" id="{8FA1DEAA-EE67-604F-8E97-5740153A1D9A}"/>
              </a:ext>
            </a:extLst>
          </p:cNvPr>
          <p:cNvSpPr txBox="1"/>
          <p:nvPr/>
        </p:nvSpPr>
        <p:spPr>
          <a:xfrm>
            <a:off x="8135346" y="5955546"/>
            <a:ext cx="2356756" cy="307777"/>
          </a:xfrm>
          <a:prstGeom prst="rect">
            <a:avLst/>
          </a:prstGeom>
          <a:noFill/>
        </p:spPr>
        <p:txBody>
          <a:bodyPr wrap="square" rtlCol="0">
            <a:spAutoFit/>
          </a:bodyPr>
          <a:lstStyle/>
          <a:p>
            <a:r>
              <a:rPr lang="en-US" sz="1400" dirty="0">
                <a:solidFill>
                  <a:schemeClr val="tx2"/>
                </a:solidFill>
              </a:rPr>
              <a:t>Photo: Darrin Culp, UC-IREC</a:t>
            </a:r>
          </a:p>
        </p:txBody>
      </p:sp>
      <p:pic>
        <p:nvPicPr>
          <p:cNvPr id="9" name="Picture 8">
            <a:extLst>
              <a:ext uri="{FF2B5EF4-FFF2-40B4-BE49-F238E27FC236}">
                <a16:creationId xmlns:a16="http://schemas.microsoft.com/office/drawing/2014/main" id="{46E635F4-A800-8544-A3F8-4CECC3F771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70"/>
          <a:stretch/>
        </p:blipFill>
        <p:spPr>
          <a:xfrm>
            <a:off x="6917692" y="1365518"/>
            <a:ext cx="4792065" cy="4560123"/>
          </a:xfrm>
          <a:prstGeom prst="rect">
            <a:avLst/>
          </a:prstGeom>
        </p:spPr>
      </p:pic>
    </p:spTree>
    <p:extLst>
      <p:ext uri="{BB962C8B-B14F-4D97-AF65-F5344CB8AC3E}">
        <p14:creationId xmlns:p14="http://schemas.microsoft.com/office/powerpoint/2010/main" val="2734653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E9466BA-BBFC-F14A-B4D1-8D1861E6A3A4}"/>
              </a:ext>
            </a:extLst>
          </p:cNvPr>
          <p:cNvGraphicFramePr>
            <a:graphicFrameLocks noGrp="1"/>
          </p:cNvGraphicFramePr>
          <p:nvPr>
            <p:extLst>
              <p:ext uri="{D42A27DB-BD31-4B8C-83A1-F6EECF244321}">
                <p14:modId xmlns:p14="http://schemas.microsoft.com/office/powerpoint/2010/main" val="1944099084"/>
              </p:ext>
            </p:extLst>
          </p:nvPr>
        </p:nvGraphicFramePr>
        <p:xfrm>
          <a:off x="680014" y="1054100"/>
          <a:ext cx="10888554" cy="3446463"/>
        </p:xfrm>
        <a:graphic>
          <a:graphicData uri="http://schemas.openxmlformats.org/drawingml/2006/table">
            <a:tbl>
              <a:tblPr firstRow="1" firstCol="1" bandRow="1">
                <a:tableStyleId>{5C22544A-7EE6-4342-B048-85BDC9FD1C3A}</a:tableStyleId>
              </a:tblPr>
              <a:tblGrid>
                <a:gridCol w="1814759">
                  <a:extLst>
                    <a:ext uri="{9D8B030D-6E8A-4147-A177-3AD203B41FA5}">
                      <a16:colId xmlns:a16="http://schemas.microsoft.com/office/drawing/2014/main" val="4166893308"/>
                    </a:ext>
                  </a:extLst>
                </a:gridCol>
                <a:gridCol w="1814759">
                  <a:extLst>
                    <a:ext uri="{9D8B030D-6E8A-4147-A177-3AD203B41FA5}">
                      <a16:colId xmlns:a16="http://schemas.microsoft.com/office/drawing/2014/main" val="271658921"/>
                    </a:ext>
                  </a:extLst>
                </a:gridCol>
                <a:gridCol w="1814759">
                  <a:extLst>
                    <a:ext uri="{9D8B030D-6E8A-4147-A177-3AD203B41FA5}">
                      <a16:colId xmlns:a16="http://schemas.microsoft.com/office/drawing/2014/main" val="281911623"/>
                    </a:ext>
                  </a:extLst>
                </a:gridCol>
                <a:gridCol w="1814759">
                  <a:extLst>
                    <a:ext uri="{9D8B030D-6E8A-4147-A177-3AD203B41FA5}">
                      <a16:colId xmlns:a16="http://schemas.microsoft.com/office/drawing/2014/main" val="252288477"/>
                    </a:ext>
                  </a:extLst>
                </a:gridCol>
                <a:gridCol w="1814759">
                  <a:extLst>
                    <a:ext uri="{9D8B030D-6E8A-4147-A177-3AD203B41FA5}">
                      <a16:colId xmlns:a16="http://schemas.microsoft.com/office/drawing/2014/main" val="3921506589"/>
                    </a:ext>
                  </a:extLst>
                </a:gridCol>
                <a:gridCol w="1814759">
                  <a:extLst>
                    <a:ext uri="{9D8B030D-6E8A-4147-A177-3AD203B41FA5}">
                      <a16:colId xmlns:a16="http://schemas.microsoft.com/office/drawing/2014/main" val="4115077443"/>
                    </a:ext>
                  </a:extLst>
                </a:gridCol>
              </a:tblGrid>
              <a:tr h="947061">
                <a:tc>
                  <a:txBody>
                    <a:bodyPr/>
                    <a:lstStyle/>
                    <a:p>
                      <a:pPr marL="0" algn="ctr" defTabSz="914400" rtl="0" eaLnBrk="1" fontAlgn="ctr" latinLnBrk="0" hangingPunct="1"/>
                      <a:r>
                        <a:rPr lang="en-US" sz="2000" b="1" u="none" strike="noStrike" kern="1200" dirty="0">
                          <a:solidFill>
                            <a:schemeClr val="tx2"/>
                          </a:solidFill>
                          <a:effectLst/>
                          <a:latin typeface="+mn-lt"/>
                          <a:ea typeface="+mn-ea"/>
                          <a:cs typeface="+mn-cs"/>
                        </a:rPr>
                        <a:t>2022</a:t>
                      </a:r>
                    </a:p>
                  </a:txBody>
                  <a:tcPr marL="9525" marR="9525" marT="9525" marB="0" anchor="ctr"/>
                </a:tc>
                <a:tc>
                  <a:txBody>
                    <a:bodyPr/>
                    <a:lstStyle/>
                    <a:p>
                      <a:pPr algn="ctr" fontAlgn="ctr"/>
                      <a:r>
                        <a:rPr lang="en-US" sz="2000" u="none" strike="noStrike" dirty="0">
                          <a:solidFill>
                            <a:schemeClr val="tx2"/>
                          </a:solidFill>
                          <a:effectLst/>
                        </a:rPr>
                        <a:t>Protein</a:t>
                      </a:r>
                      <a:endParaRPr lang="en-US" sz="2000" b="1"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2000" u="none" strike="noStrike" dirty="0">
                          <a:solidFill>
                            <a:schemeClr val="tx2"/>
                          </a:solidFill>
                          <a:effectLst/>
                        </a:rPr>
                        <a:t>Plump</a:t>
                      </a:r>
                      <a:endParaRPr lang="en-US" sz="2000" b="1"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2000" u="none" strike="noStrike" dirty="0">
                          <a:solidFill>
                            <a:schemeClr val="tx2"/>
                          </a:solidFill>
                          <a:effectLst/>
                        </a:rPr>
                        <a:t>Thin</a:t>
                      </a:r>
                      <a:endParaRPr lang="en-US" sz="2000" b="1"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2000" u="none" strike="noStrike" dirty="0">
                          <a:solidFill>
                            <a:schemeClr val="tx2"/>
                          </a:solidFill>
                          <a:effectLst/>
                        </a:rPr>
                        <a:t>TW</a:t>
                      </a:r>
                      <a:endParaRPr lang="en-US" sz="2000" b="1"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2000" u="none" strike="noStrike" dirty="0">
                          <a:solidFill>
                            <a:schemeClr val="tx2"/>
                          </a:solidFill>
                          <a:effectLst/>
                        </a:rPr>
                        <a:t>Yield</a:t>
                      </a:r>
                      <a:endParaRPr lang="en-US" sz="2000" b="1" i="0" u="none" strike="noStrike" dirty="0">
                        <a:solidFill>
                          <a:schemeClr val="tx2"/>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7084913"/>
                  </a:ext>
                </a:extLst>
              </a:tr>
              <a:tr h="54608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1" u="none" strike="noStrike" kern="1200" dirty="0">
                          <a:solidFill>
                            <a:schemeClr val="tx2"/>
                          </a:solidFill>
                          <a:effectLst/>
                          <a:latin typeface="+mn-lt"/>
                          <a:ea typeface="+mn-ea"/>
                          <a:cs typeface="+mn-cs"/>
                        </a:rPr>
                        <a:t>Variety </a:t>
                      </a:r>
                    </a:p>
                  </a:txBody>
                  <a:tcPr marL="9525" marR="9525" marT="9525" marB="0" anchor="ctr"/>
                </a:tc>
                <a:tc>
                  <a:txBody>
                    <a:bodyPr/>
                    <a:lstStyle/>
                    <a:p>
                      <a:pPr algn="ctr" fontAlgn="ctr"/>
                      <a:r>
                        <a:rPr lang="en-US" sz="1800" b="1" u="none" strike="noStrike" kern="1200" dirty="0">
                          <a:solidFill>
                            <a:schemeClr val="tx2"/>
                          </a:solidFill>
                          <a:effectLst/>
                          <a:latin typeface="+mn-lt"/>
                          <a:ea typeface="+mn-ea"/>
                          <a:cs typeface="+mn-cs"/>
                        </a:rPr>
                        <a:t>%</a:t>
                      </a:r>
                    </a:p>
                  </a:txBody>
                  <a:tcPr marL="9525" marR="9525" marT="9525" marB="0" anchor="ctr"/>
                </a:tc>
                <a:tc>
                  <a:txBody>
                    <a:bodyPr/>
                    <a:lstStyle/>
                    <a:p>
                      <a:pPr algn="ctr" fontAlgn="ctr"/>
                      <a:r>
                        <a:rPr lang="en-US" sz="1800" b="1" u="none" strike="noStrike" kern="1200" dirty="0">
                          <a:solidFill>
                            <a:schemeClr val="tx2"/>
                          </a:solidFill>
                          <a:effectLst/>
                          <a:latin typeface="+mn-lt"/>
                          <a:ea typeface="+mn-ea"/>
                          <a:cs typeface="+mn-cs"/>
                        </a:rPr>
                        <a:t>&gt;6/64”</a:t>
                      </a:r>
                    </a:p>
                  </a:txBody>
                  <a:tcPr marL="9525" marR="9525" marT="9525" marB="0" anchor="ctr"/>
                </a:tc>
                <a:tc>
                  <a:txBody>
                    <a:bodyPr/>
                    <a:lstStyle/>
                    <a:p>
                      <a:pPr algn="ctr" fontAlgn="ctr"/>
                      <a:r>
                        <a:rPr lang="en-US" sz="1800" b="1" u="none" strike="noStrike" kern="1200" dirty="0">
                          <a:solidFill>
                            <a:schemeClr val="tx2"/>
                          </a:solidFill>
                          <a:effectLst/>
                          <a:latin typeface="+mn-lt"/>
                          <a:ea typeface="+mn-ea"/>
                          <a:cs typeface="+mn-cs"/>
                        </a:rPr>
                        <a:t>&lt;5/64”</a:t>
                      </a:r>
                    </a:p>
                  </a:txBody>
                  <a:tcPr marL="9525" marR="9525" marT="9525" marB="0" anchor="ctr"/>
                </a:tc>
                <a:tc>
                  <a:txBody>
                    <a:bodyPr/>
                    <a:lstStyle/>
                    <a:p>
                      <a:pPr algn="ctr" fontAlgn="ctr"/>
                      <a:r>
                        <a:rPr lang="en-US" sz="1800" b="1" u="none" strike="noStrike" kern="1200" dirty="0">
                          <a:solidFill>
                            <a:schemeClr val="tx2"/>
                          </a:solidFill>
                          <a:effectLst/>
                          <a:latin typeface="+mn-lt"/>
                          <a:ea typeface="+mn-ea"/>
                          <a:cs typeface="+mn-cs"/>
                        </a:rPr>
                        <a:t>g/L</a:t>
                      </a:r>
                    </a:p>
                  </a:txBody>
                  <a:tcPr marL="9525" marR="9525" marT="9525" marB="0" anchor="ctr"/>
                </a:tc>
                <a:tc>
                  <a:txBody>
                    <a:bodyPr/>
                    <a:lstStyle/>
                    <a:p>
                      <a:pPr algn="ctr" fontAlgn="ctr"/>
                      <a:r>
                        <a:rPr lang="en-US" sz="1800" b="1" u="none" strike="noStrike" kern="1200" dirty="0">
                          <a:solidFill>
                            <a:schemeClr val="tx2"/>
                          </a:solidFill>
                          <a:effectLst/>
                          <a:latin typeface="+mn-lt"/>
                          <a:ea typeface="+mn-ea"/>
                          <a:cs typeface="+mn-cs"/>
                        </a:rPr>
                        <a:t>kg/ha</a:t>
                      </a:r>
                    </a:p>
                  </a:txBody>
                  <a:tcPr marL="9525" marR="9525" marT="9525" marB="0" anchor="ctr"/>
                </a:tc>
                <a:extLst>
                  <a:ext uri="{0D108BD9-81ED-4DB2-BD59-A6C34878D82A}">
                    <a16:rowId xmlns:a16="http://schemas.microsoft.com/office/drawing/2014/main" val="1644323420"/>
                  </a:ext>
                </a:extLst>
              </a:tr>
              <a:tr h="947061">
                <a:tc>
                  <a:txBody>
                    <a:bodyPr/>
                    <a:lstStyle/>
                    <a:p>
                      <a:pPr algn="ctr" fontAlgn="ctr"/>
                      <a:r>
                        <a:rPr lang="en-US" sz="2000" u="none" strike="noStrike" dirty="0">
                          <a:solidFill>
                            <a:schemeClr val="tx2"/>
                          </a:solidFill>
                          <a:effectLst/>
                        </a:rPr>
                        <a:t>Thunder</a:t>
                      </a:r>
                      <a:endParaRPr lang="en-US" sz="2000" b="0"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solidFill>
                            <a:schemeClr val="tx2"/>
                          </a:solidFill>
                          <a:effectLst/>
                        </a:rPr>
                        <a:t>10.8</a:t>
                      </a:r>
                      <a:endParaRPr lang="en-US" sz="1800" b="0"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solidFill>
                            <a:schemeClr val="tx2"/>
                          </a:solidFill>
                          <a:effectLst/>
                        </a:rPr>
                        <a:t>92.0</a:t>
                      </a:r>
                      <a:endParaRPr lang="en-US" sz="1800" b="0"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solidFill>
                            <a:schemeClr val="tx2"/>
                          </a:solidFill>
                          <a:effectLst/>
                        </a:rPr>
                        <a:t>4.0</a:t>
                      </a:r>
                      <a:endParaRPr lang="en-US" sz="1800" b="0"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solidFill>
                            <a:schemeClr val="tx2"/>
                          </a:solidFill>
                          <a:effectLst/>
                        </a:rPr>
                        <a:t>646.2</a:t>
                      </a:r>
                      <a:endParaRPr lang="en-US" sz="1800" b="0"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solidFill>
                            <a:schemeClr val="tx2"/>
                          </a:solidFill>
                          <a:effectLst/>
                        </a:rPr>
                        <a:t>8002.9</a:t>
                      </a:r>
                      <a:endParaRPr lang="en-US" sz="1800" b="0" i="0" u="none" strike="noStrike" dirty="0">
                        <a:solidFill>
                          <a:schemeClr val="tx2"/>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176892649"/>
                  </a:ext>
                </a:extLst>
              </a:tr>
              <a:tr h="1006253">
                <a:tc>
                  <a:txBody>
                    <a:bodyPr/>
                    <a:lstStyle/>
                    <a:p>
                      <a:pPr algn="ctr" fontAlgn="ctr"/>
                      <a:r>
                        <a:rPr lang="en-US" sz="2000" u="none" strike="noStrike" dirty="0" err="1">
                          <a:solidFill>
                            <a:schemeClr val="tx2"/>
                          </a:solidFill>
                          <a:effectLst/>
                        </a:rPr>
                        <a:t>Lontra</a:t>
                      </a:r>
                      <a:endParaRPr lang="en-US" sz="2000" b="0"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a:solidFill>
                            <a:schemeClr val="tx2"/>
                          </a:solidFill>
                          <a:effectLst/>
                        </a:rPr>
                        <a:t>11.5</a:t>
                      </a:r>
                      <a:endParaRPr lang="en-US" sz="1800" b="0" i="0" u="none" strike="noStrike">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solidFill>
                            <a:schemeClr val="tx2"/>
                          </a:solidFill>
                          <a:effectLst/>
                        </a:rPr>
                        <a:t>89.5</a:t>
                      </a:r>
                      <a:endParaRPr lang="en-US" sz="1800" b="0"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solidFill>
                            <a:schemeClr val="tx2"/>
                          </a:solidFill>
                          <a:effectLst/>
                        </a:rPr>
                        <a:t>0.6</a:t>
                      </a:r>
                      <a:endParaRPr lang="en-US" sz="1800" b="0"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solidFill>
                            <a:schemeClr val="tx2"/>
                          </a:solidFill>
                          <a:effectLst/>
                        </a:rPr>
                        <a:t>639.7</a:t>
                      </a:r>
                      <a:endParaRPr lang="en-US" sz="1800" b="0" i="0" u="none" strike="noStrike" dirty="0">
                        <a:solidFill>
                          <a:schemeClr val="tx2"/>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solidFill>
                            <a:schemeClr val="tx2"/>
                          </a:solidFill>
                          <a:effectLst/>
                        </a:rPr>
                        <a:t>6904.4</a:t>
                      </a:r>
                      <a:endParaRPr lang="en-US" sz="1800" b="0" i="0" u="none" strike="noStrike" dirty="0">
                        <a:solidFill>
                          <a:schemeClr val="tx2"/>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646486895"/>
                  </a:ext>
                </a:extLst>
              </a:tr>
            </a:tbl>
          </a:graphicData>
        </a:graphic>
      </p:graphicFrame>
      <p:sp>
        <p:nvSpPr>
          <p:cNvPr id="7" name="Rectangle 6">
            <a:extLst>
              <a:ext uri="{FF2B5EF4-FFF2-40B4-BE49-F238E27FC236}">
                <a16:creationId xmlns:a16="http://schemas.microsoft.com/office/drawing/2014/main" id="{176A712E-C3F2-984F-A761-BBB6BCD2A58C}"/>
              </a:ext>
            </a:extLst>
          </p:cNvPr>
          <p:cNvSpPr/>
          <p:nvPr/>
        </p:nvSpPr>
        <p:spPr>
          <a:xfrm>
            <a:off x="1186883" y="4586197"/>
            <a:ext cx="9874816" cy="1200329"/>
          </a:xfrm>
          <a:prstGeom prst="rect">
            <a:avLst/>
          </a:prstGeom>
        </p:spPr>
        <p:txBody>
          <a:bodyPr wrap="square">
            <a:spAutoFit/>
          </a:bodyPr>
          <a:lstStyle/>
          <a:p>
            <a:pPr algn="ctr"/>
            <a:r>
              <a:rPr lang="en-US" b="1" dirty="0">
                <a:ea typeface="Calibri" panose="020F0502020204030204" pitchFamily="34" charset="0"/>
                <a:cs typeface="Times New Roman" panose="02020603050405020304" pitchFamily="18" charset="0"/>
              </a:rPr>
              <a:t>Agronomic data from larger scale evaluations performed at UC-IREC during harvest year 2022. Thunder was planted in a 0.04ha plot and </a:t>
            </a:r>
            <a:r>
              <a:rPr lang="en-US" b="1" dirty="0" err="1">
                <a:ea typeface="Calibri" panose="020F0502020204030204" pitchFamily="34" charset="0"/>
                <a:cs typeface="Times New Roman" panose="02020603050405020304" pitchFamily="18" charset="0"/>
              </a:rPr>
              <a:t>Lontra</a:t>
            </a:r>
            <a:r>
              <a:rPr lang="en-US" b="1" dirty="0">
                <a:ea typeface="Calibri" panose="020F0502020204030204" pitchFamily="34" charset="0"/>
                <a:cs typeface="Times New Roman" panose="02020603050405020304" pitchFamily="18" charset="0"/>
              </a:rPr>
              <a:t> was planted in a 0.40ha plot.</a:t>
            </a:r>
          </a:p>
          <a:p>
            <a:pPr algn="ctr"/>
            <a:endParaRPr lang="en-US" b="1" dirty="0">
              <a:ea typeface="Calibri" panose="020F0502020204030204" pitchFamily="34" charset="0"/>
              <a:cs typeface="Times New Roman" panose="02020603050405020304" pitchFamily="18" charset="0"/>
            </a:endParaRPr>
          </a:p>
          <a:p>
            <a:pPr algn="ctr"/>
            <a:r>
              <a:rPr lang="en-US" b="1" dirty="0">
                <a:ea typeface="Calibri" panose="020F0502020204030204" pitchFamily="34" charset="0"/>
                <a:cs typeface="Times New Roman" panose="02020603050405020304" pitchFamily="18" charset="0"/>
              </a:rPr>
              <a:t>2023 harvest will show effect of standard farm management on </a:t>
            </a:r>
            <a:r>
              <a:rPr lang="en-US" b="1" dirty="0" err="1">
                <a:ea typeface="Calibri" panose="020F0502020204030204" pitchFamily="34" charset="0"/>
                <a:cs typeface="Times New Roman" panose="02020603050405020304" pitchFamily="18" charset="0"/>
              </a:rPr>
              <a:t>Lontra</a:t>
            </a:r>
            <a:r>
              <a:rPr lang="en-US" b="1" dirty="0">
                <a:ea typeface="Calibri" panose="020F0502020204030204" pitchFamily="34"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1EB17720-B94A-014F-9B55-71FB13C1A7F5}"/>
              </a:ext>
            </a:extLst>
          </p:cNvPr>
          <p:cNvSpPr txBox="1">
            <a:spLocks/>
          </p:cNvSpPr>
          <p:nvPr/>
        </p:nvSpPr>
        <p:spPr>
          <a:xfrm>
            <a:off x="482600" y="368301"/>
            <a:ext cx="11085968" cy="685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ct val="0"/>
              </a:spcBef>
              <a:buFont typeface="Arial"/>
              <a:buNone/>
            </a:pPr>
            <a:r>
              <a:rPr lang="en-US" sz="3600">
                <a:latin typeface="Rufina-Stencil-Bold" charset="0"/>
              </a:rPr>
              <a:t>Lontra – Swimming in the Klamath</a:t>
            </a:r>
          </a:p>
          <a:p>
            <a:pPr marL="0" indent="0" algn="ctr">
              <a:buFont typeface="Arial"/>
              <a:buNone/>
            </a:pPr>
            <a:endParaRPr lang="en-US" dirty="0"/>
          </a:p>
        </p:txBody>
      </p:sp>
    </p:spTree>
    <p:extLst>
      <p:ext uri="{BB962C8B-B14F-4D97-AF65-F5344CB8AC3E}">
        <p14:creationId xmlns:p14="http://schemas.microsoft.com/office/powerpoint/2010/main" val="794019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9A2CE-99EC-3C45-A9EC-53FF8439C1EB}"/>
              </a:ext>
            </a:extLst>
          </p:cNvPr>
          <p:cNvSpPr>
            <a:spLocks noGrp="1"/>
          </p:cNvSpPr>
          <p:nvPr>
            <p:ph idx="1"/>
          </p:nvPr>
        </p:nvSpPr>
        <p:spPr>
          <a:xfrm>
            <a:off x="482600" y="368301"/>
            <a:ext cx="11085968" cy="1003299"/>
          </a:xfrm>
        </p:spPr>
        <p:txBody>
          <a:bodyPr>
            <a:normAutofit lnSpcReduction="10000"/>
          </a:bodyPr>
          <a:lstStyle/>
          <a:p>
            <a:pPr marL="0" indent="0" algn="ctr">
              <a:buNone/>
            </a:pPr>
            <a:r>
              <a:rPr lang="en-US" sz="3600" dirty="0">
                <a:latin typeface="Rufina-Stencil-Bold" charset="0"/>
              </a:rPr>
              <a:t>Romp 3.0 – Further evaluation of floor malting with Klamath barley</a:t>
            </a:r>
            <a:r>
              <a:rPr lang="en-US" sz="3600" b="1" i="1" dirty="0"/>
              <a:t>.</a:t>
            </a:r>
          </a:p>
        </p:txBody>
      </p:sp>
      <p:pic>
        <p:nvPicPr>
          <p:cNvPr id="5" name="Picture 4">
            <a:extLst>
              <a:ext uri="{FF2B5EF4-FFF2-40B4-BE49-F238E27FC236}">
                <a16:creationId xmlns:a16="http://schemas.microsoft.com/office/drawing/2014/main" id="{BFA8CD7C-85CD-DD4B-A7E4-AAE9A2D5B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30018" y="1725085"/>
            <a:ext cx="5063067" cy="3797300"/>
          </a:xfrm>
          <a:prstGeom prst="rect">
            <a:avLst/>
          </a:prstGeom>
        </p:spPr>
      </p:pic>
      <p:sp>
        <p:nvSpPr>
          <p:cNvPr id="6" name="TextBox 5">
            <a:extLst>
              <a:ext uri="{FF2B5EF4-FFF2-40B4-BE49-F238E27FC236}">
                <a16:creationId xmlns:a16="http://schemas.microsoft.com/office/drawing/2014/main" id="{BE3644D7-9FD7-EC4F-A9A6-FA65B39732C2}"/>
              </a:ext>
            </a:extLst>
          </p:cNvPr>
          <p:cNvSpPr txBox="1"/>
          <p:nvPr/>
        </p:nvSpPr>
        <p:spPr>
          <a:xfrm>
            <a:off x="311151" y="1371600"/>
            <a:ext cx="7378701"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tx2"/>
                </a:solidFill>
              </a:rPr>
              <a:t>Does floor malting produce significantly different beers compared to pneumatic malt? </a:t>
            </a:r>
          </a:p>
          <a:p>
            <a:pPr marL="342900" indent="-342900">
              <a:buFont typeface="Arial" panose="020B0604020202020204" pitchFamily="34" charset="0"/>
              <a:buChar char="•"/>
            </a:pPr>
            <a:r>
              <a:rPr lang="en-US" sz="2000" dirty="0">
                <a:solidFill>
                  <a:schemeClr val="tx2"/>
                </a:solidFill>
              </a:rPr>
              <a:t>Is there a floor malting * variety interaction? </a:t>
            </a:r>
          </a:p>
          <a:p>
            <a:pPr marL="342900" indent="-342900">
              <a:buFont typeface="Arial" panose="020B0604020202020204" pitchFamily="34" charset="0"/>
              <a:buChar char="•"/>
            </a:pPr>
            <a:r>
              <a:rPr lang="en-US" sz="2000" dirty="0">
                <a:solidFill>
                  <a:schemeClr val="tx2"/>
                </a:solidFill>
              </a:rPr>
              <a:t>Continued evaluation of winter malting barley in the Klamath.</a:t>
            </a:r>
          </a:p>
          <a:p>
            <a:pPr marL="342900" indent="-342900">
              <a:buFont typeface="Arial" panose="020B0604020202020204" pitchFamily="34" charset="0"/>
              <a:buChar char="•"/>
            </a:pPr>
            <a:r>
              <a:rPr lang="en-US" sz="2000" dirty="0">
                <a:solidFill>
                  <a:schemeClr val="tx2"/>
                </a:solidFill>
              </a:rPr>
              <a:t>Evaluation of upgraded mini-floor malting protocol.</a:t>
            </a:r>
          </a:p>
        </p:txBody>
      </p:sp>
      <p:graphicFrame>
        <p:nvGraphicFramePr>
          <p:cNvPr id="8" name="Table 7">
            <a:extLst>
              <a:ext uri="{FF2B5EF4-FFF2-40B4-BE49-F238E27FC236}">
                <a16:creationId xmlns:a16="http://schemas.microsoft.com/office/drawing/2014/main" id="{F923A14B-4CC0-F741-B508-BBF270218234}"/>
              </a:ext>
            </a:extLst>
          </p:cNvPr>
          <p:cNvGraphicFramePr>
            <a:graphicFrameLocks noGrp="1"/>
          </p:cNvGraphicFramePr>
          <p:nvPr>
            <p:extLst>
              <p:ext uri="{D42A27DB-BD31-4B8C-83A1-F6EECF244321}">
                <p14:modId xmlns:p14="http://schemas.microsoft.com/office/powerpoint/2010/main" val="507752695"/>
              </p:ext>
            </p:extLst>
          </p:nvPr>
        </p:nvGraphicFramePr>
        <p:xfrm>
          <a:off x="254000" y="3159792"/>
          <a:ext cx="7607297" cy="2792995"/>
        </p:xfrm>
        <a:graphic>
          <a:graphicData uri="http://schemas.openxmlformats.org/drawingml/2006/table">
            <a:tbl>
              <a:tblPr>
                <a:tableStyleId>{5C22544A-7EE6-4342-B048-85BDC9FD1C3A}</a:tableStyleId>
              </a:tblPr>
              <a:tblGrid>
                <a:gridCol w="1171035">
                  <a:extLst>
                    <a:ext uri="{9D8B030D-6E8A-4147-A177-3AD203B41FA5}">
                      <a16:colId xmlns:a16="http://schemas.microsoft.com/office/drawing/2014/main" val="3734634058"/>
                    </a:ext>
                  </a:extLst>
                </a:gridCol>
                <a:gridCol w="783771">
                  <a:extLst>
                    <a:ext uri="{9D8B030D-6E8A-4147-A177-3AD203B41FA5}">
                      <a16:colId xmlns:a16="http://schemas.microsoft.com/office/drawing/2014/main" val="3302292624"/>
                    </a:ext>
                  </a:extLst>
                </a:gridCol>
                <a:gridCol w="771896">
                  <a:extLst>
                    <a:ext uri="{9D8B030D-6E8A-4147-A177-3AD203B41FA5}">
                      <a16:colId xmlns:a16="http://schemas.microsoft.com/office/drawing/2014/main" val="1028438190"/>
                    </a:ext>
                  </a:extLst>
                </a:gridCol>
                <a:gridCol w="771897">
                  <a:extLst>
                    <a:ext uri="{9D8B030D-6E8A-4147-A177-3AD203B41FA5}">
                      <a16:colId xmlns:a16="http://schemas.microsoft.com/office/drawing/2014/main" val="2799580429"/>
                    </a:ext>
                  </a:extLst>
                </a:gridCol>
                <a:gridCol w="518274">
                  <a:extLst>
                    <a:ext uri="{9D8B030D-6E8A-4147-A177-3AD203B41FA5}">
                      <a16:colId xmlns:a16="http://schemas.microsoft.com/office/drawing/2014/main" val="2793747773"/>
                    </a:ext>
                  </a:extLst>
                </a:gridCol>
                <a:gridCol w="682123">
                  <a:extLst>
                    <a:ext uri="{9D8B030D-6E8A-4147-A177-3AD203B41FA5}">
                      <a16:colId xmlns:a16="http://schemas.microsoft.com/office/drawing/2014/main" val="3763362619"/>
                    </a:ext>
                  </a:extLst>
                </a:gridCol>
                <a:gridCol w="596900">
                  <a:extLst>
                    <a:ext uri="{9D8B030D-6E8A-4147-A177-3AD203B41FA5}">
                      <a16:colId xmlns:a16="http://schemas.microsoft.com/office/drawing/2014/main" val="1663149401"/>
                    </a:ext>
                  </a:extLst>
                </a:gridCol>
                <a:gridCol w="558800">
                  <a:extLst>
                    <a:ext uri="{9D8B030D-6E8A-4147-A177-3AD203B41FA5}">
                      <a16:colId xmlns:a16="http://schemas.microsoft.com/office/drawing/2014/main" val="860403771"/>
                    </a:ext>
                  </a:extLst>
                </a:gridCol>
                <a:gridCol w="635000">
                  <a:extLst>
                    <a:ext uri="{9D8B030D-6E8A-4147-A177-3AD203B41FA5}">
                      <a16:colId xmlns:a16="http://schemas.microsoft.com/office/drawing/2014/main" val="558469750"/>
                    </a:ext>
                  </a:extLst>
                </a:gridCol>
                <a:gridCol w="584200">
                  <a:extLst>
                    <a:ext uri="{9D8B030D-6E8A-4147-A177-3AD203B41FA5}">
                      <a16:colId xmlns:a16="http://schemas.microsoft.com/office/drawing/2014/main" val="2848956881"/>
                    </a:ext>
                  </a:extLst>
                </a:gridCol>
                <a:gridCol w="533401">
                  <a:extLst>
                    <a:ext uri="{9D8B030D-6E8A-4147-A177-3AD203B41FA5}">
                      <a16:colId xmlns:a16="http://schemas.microsoft.com/office/drawing/2014/main" val="3973115020"/>
                    </a:ext>
                  </a:extLst>
                </a:gridCol>
              </a:tblGrid>
              <a:tr h="538889">
                <a:tc>
                  <a:txBody>
                    <a:bodyPr/>
                    <a:lstStyle/>
                    <a:p>
                      <a:pPr algn="ctr" fontAlgn="ctr"/>
                      <a:r>
                        <a:rPr lang="en-US" sz="1400" b="1" u="none" strike="noStrike" dirty="0">
                          <a:solidFill>
                            <a:schemeClr val="tx2"/>
                          </a:solidFill>
                          <a:effectLst/>
                        </a:rPr>
                        <a:t>Entry</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1" u="none" strike="noStrike" dirty="0">
                          <a:solidFill>
                            <a:schemeClr val="tx2"/>
                          </a:solidFill>
                          <a:effectLst/>
                        </a:rPr>
                        <a:t>Moisture</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1" u="none" strike="noStrike" dirty="0">
                          <a:solidFill>
                            <a:schemeClr val="tx2"/>
                          </a:solidFill>
                          <a:effectLst/>
                        </a:rPr>
                        <a:t>Friability</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1" u="none" strike="noStrike" dirty="0">
                          <a:solidFill>
                            <a:schemeClr val="tx2"/>
                          </a:solidFill>
                          <a:effectLst/>
                        </a:rPr>
                        <a:t>Extract</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1" u="none" strike="noStrike" dirty="0">
                          <a:solidFill>
                            <a:schemeClr val="tx2"/>
                          </a:solidFill>
                          <a:effectLst/>
                        </a:rPr>
                        <a:t>Color</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l-GR" sz="1400" b="1" u="none" strike="noStrike" dirty="0">
                          <a:solidFill>
                            <a:schemeClr val="tx2"/>
                          </a:solidFill>
                          <a:effectLst/>
                        </a:rPr>
                        <a:t>β-</a:t>
                      </a:r>
                      <a:r>
                        <a:rPr lang="en-US" sz="1400" b="1" u="none" strike="noStrike" dirty="0">
                          <a:solidFill>
                            <a:schemeClr val="tx2"/>
                          </a:solidFill>
                          <a:effectLst/>
                        </a:rPr>
                        <a:t>glucan</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1" u="none" strike="noStrike" dirty="0">
                          <a:solidFill>
                            <a:schemeClr val="tx2"/>
                          </a:solidFill>
                          <a:effectLst/>
                        </a:rPr>
                        <a:t>Protein</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1" u="none" strike="noStrike" dirty="0">
                          <a:solidFill>
                            <a:schemeClr val="tx2"/>
                          </a:solidFill>
                          <a:effectLst/>
                        </a:rPr>
                        <a:t>S/T</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1" u="none" strike="noStrike" dirty="0">
                          <a:solidFill>
                            <a:schemeClr val="tx2"/>
                          </a:solidFill>
                          <a:effectLst/>
                        </a:rPr>
                        <a:t>FAN</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1" u="none" strike="noStrike" dirty="0">
                          <a:solidFill>
                            <a:schemeClr val="tx2"/>
                          </a:solidFill>
                          <a:effectLst/>
                        </a:rPr>
                        <a:t>DP</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1" u="none" strike="noStrike" dirty="0">
                          <a:solidFill>
                            <a:schemeClr val="tx2"/>
                          </a:solidFill>
                          <a:effectLst/>
                        </a:rPr>
                        <a:t>AA</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extLst>
                  <a:ext uri="{0D108BD9-81ED-4DB2-BD59-A6C34878D82A}">
                    <a16:rowId xmlns:a16="http://schemas.microsoft.com/office/drawing/2014/main" val="144245453"/>
                  </a:ext>
                </a:extLst>
              </a:tr>
              <a:tr h="574813">
                <a:tc>
                  <a:txBody>
                    <a:bodyPr/>
                    <a:lstStyle/>
                    <a:p>
                      <a:pPr algn="l" fontAlgn="ctr"/>
                      <a:r>
                        <a:rPr lang="en-US" sz="1400" b="1" u="none" strike="noStrike" dirty="0">
                          <a:solidFill>
                            <a:schemeClr val="tx2"/>
                          </a:solidFill>
                          <a:effectLst/>
                        </a:rPr>
                        <a:t> </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1" u="none" strike="noStrike" dirty="0">
                          <a:solidFill>
                            <a:schemeClr val="tx2"/>
                          </a:solidFill>
                          <a:effectLst/>
                        </a:rPr>
                        <a:t>%</a:t>
                      </a:r>
                      <a:endParaRPr lang="en-US" sz="1400" b="1"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1" u="none" strike="noStrike" dirty="0">
                          <a:solidFill>
                            <a:schemeClr val="tx2"/>
                          </a:solidFill>
                          <a:effectLst/>
                        </a:rPr>
                        <a:t>%</a:t>
                      </a:r>
                      <a:endParaRPr lang="en-US" sz="1400" b="1"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1" u="none" strike="noStrike" dirty="0">
                          <a:solidFill>
                            <a:schemeClr val="tx2"/>
                          </a:solidFill>
                          <a:effectLst/>
                        </a:rPr>
                        <a:t>FGDB (%)</a:t>
                      </a:r>
                      <a:endParaRPr lang="en-US" sz="1400" b="1"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1" u="none" strike="noStrike" dirty="0">
                          <a:solidFill>
                            <a:schemeClr val="tx2"/>
                          </a:solidFill>
                          <a:effectLst/>
                        </a:rPr>
                        <a:t>°SRM</a:t>
                      </a:r>
                      <a:endParaRPr lang="en-US" sz="1400" b="1"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1" u="none" strike="noStrike">
                          <a:solidFill>
                            <a:schemeClr val="tx2"/>
                          </a:solidFill>
                          <a:effectLst/>
                        </a:rPr>
                        <a:t>mg/L</a:t>
                      </a:r>
                      <a:endParaRPr lang="en-US" sz="1400" b="1" i="0" u="none" strike="noStrike">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1" u="none" strike="noStrike" dirty="0">
                          <a:solidFill>
                            <a:schemeClr val="tx2"/>
                          </a:solidFill>
                          <a:effectLst/>
                        </a:rPr>
                        <a:t>%</a:t>
                      </a:r>
                      <a:endParaRPr lang="en-US" sz="1400" b="1"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1" u="none" strike="noStrike">
                          <a:solidFill>
                            <a:schemeClr val="tx2"/>
                          </a:solidFill>
                          <a:effectLst/>
                        </a:rPr>
                        <a:t>%</a:t>
                      </a:r>
                      <a:endParaRPr lang="en-US" sz="1400" b="1" i="0" u="none" strike="noStrike">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1" u="none" strike="noStrike" dirty="0">
                          <a:solidFill>
                            <a:schemeClr val="tx2"/>
                          </a:solidFill>
                          <a:effectLst/>
                        </a:rPr>
                        <a:t>mg/L</a:t>
                      </a:r>
                      <a:endParaRPr lang="en-US" sz="1400" b="1"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1" u="none" strike="noStrike" dirty="0">
                          <a:solidFill>
                            <a:schemeClr val="tx2"/>
                          </a:solidFill>
                          <a:effectLst/>
                        </a:rPr>
                        <a:t>°L</a:t>
                      </a:r>
                      <a:endParaRPr lang="en-US" sz="1400" b="1"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1" u="none" strike="noStrike">
                          <a:solidFill>
                            <a:schemeClr val="tx2"/>
                          </a:solidFill>
                          <a:effectLst/>
                        </a:rPr>
                        <a:t>D.U.</a:t>
                      </a:r>
                      <a:endParaRPr lang="en-US" sz="1400" b="1" i="0" u="none" strike="noStrike">
                        <a:solidFill>
                          <a:schemeClr val="tx2"/>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1639136214"/>
                  </a:ext>
                </a:extLst>
              </a:tr>
              <a:tr h="574813">
                <a:tc>
                  <a:txBody>
                    <a:bodyPr/>
                    <a:lstStyle/>
                    <a:p>
                      <a:pPr algn="ctr" fontAlgn="ctr"/>
                      <a:r>
                        <a:rPr lang="en-US" sz="1400" b="1" u="none" strike="noStrike" dirty="0" err="1">
                          <a:solidFill>
                            <a:schemeClr val="tx2"/>
                          </a:solidFill>
                          <a:effectLst/>
                        </a:rPr>
                        <a:t>Lontra</a:t>
                      </a:r>
                      <a:r>
                        <a:rPr lang="en-US" sz="1400" b="1" u="none" strike="noStrike" dirty="0">
                          <a:solidFill>
                            <a:schemeClr val="tx2"/>
                          </a:solidFill>
                          <a:effectLst/>
                        </a:rPr>
                        <a:t> - Pneumatic</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0" u="none" strike="noStrike" dirty="0">
                          <a:solidFill>
                            <a:schemeClr val="tx2"/>
                          </a:solidFill>
                          <a:effectLst/>
                        </a:rPr>
                        <a:t>3.1</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chemeClr val="bg1">
                        <a:lumMod val="95000"/>
                      </a:schemeClr>
                    </a:solidFill>
                  </a:tcPr>
                </a:tc>
                <a:tc>
                  <a:txBody>
                    <a:bodyPr/>
                    <a:lstStyle/>
                    <a:p>
                      <a:pPr algn="ctr" fontAlgn="ctr"/>
                      <a:r>
                        <a:rPr lang="en-US" sz="1400" b="0" u="none" strike="noStrike" dirty="0">
                          <a:solidFill>
                            <a:schemeClr val="tx2"/>
                          </a:solidFill>
                          <a:effectLst/>
                        </a:rPr>
                        <a:t>91.2</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chemeClr val="bg1">
                        <a:lumMod val="95000"/>
                      </a:schemeClr>
                    </a:solidFill>
                  </a:tcPr>
                </a:tc>
                <a:tc>
                  <a:txBody>
                    <a:bodyPr/>
                    <a:lstStyle/>
                    <a:p>
                      <a:pPr algn="ctr" fontAlgn="ctr"/>
                      <a:r>
                        <a:rPr lang="en-US" sz="1400" b="0" u="none" strike="noStrike" dirty="0">
                          <a:solidFill>
                            <a:schemeClr val="tx2"/>
                          </a:solidFill>
                          <a:effectLst/>
                        </a:rPr>
                        <a:t>80.5</a:t>
                      </a:r>
                      <a:r>
                        <a:rPr lang="en-US" sz="1400" b="0" u="none" strike="noStrike" baseline="30000" dirty="0">
                          <a:solidFill>
                            <a:schemeClr val="tx2"/>
                          </a:solidFill>
                          <a:effectLst/>
                        </a:rPr>
                        <a:t>#</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rgbClr val="FFFF00"/>
                    </a:solidFill>
                  </a:tcPr>
                </a:tc>
                <a:tc>
                  <a:txBody>
                    <a:bodyPr/>
                    <a:lstStyle/>
                    <a:p>
                      <a:pPr algn="ctr" fontAlgn="ctr"/>
                      <a:r>
                        <a:rPr lang="en-US" sz="1400" b="0" u="none" strike="noStrike" dirty="0">
                          <a:solidFill>
                            <a:schemeClr val="tx2"/>
                          </a:solidFill>
                          <a:effectLst/>
                        </a:rPr>
                        <a:t>2.35</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chemeClr val="bg1">
                        <a:lumMod val="95000"/>
                      </a:schemeClr>
                    </a:solidFill>
                  </a:tcPr>
                </a:tc>
                <a:tc>
                  <a:txBody>
                    <a:bodyPr/>
                    <a:lstStyle/>
                    <a:p>
                      <a:pPr algn="ctr" fontAlgn="ctr"/>
                      <a:r>
                        <a:rPr lang="en-US" sz="1400" b="0" u="none" strike="noStrike" dirty="0">
                          <a:solidFill>
                            <a:schemeClr val="tx2"/>
                          </a:solidFill>
                          <a:effectLst/>
                        </a:rPr>
                        <a:t>87</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chemeClr val="bg1">
                        <a:lumMod val="95000"/>
                      </a:schemeClr>
                    </a:solidFill>
                  </a:tcPr>
                </a:tc>
                <a:tc>
                  <a:txBody>
                    <a:bodyPr/>
                    <a:lstStyle/>
                    <a:p>
                      <a:pPr algn="ctr" fontAlgn="ctr"/>
                      <a:r>
                        <a:rPr lang="en-US" sz="1400" b="0" u="none" strike="noStrike" dirty="0">
                          <a:solidFill>
                            <a:schemeClr val="tx2"/>
                          </a:solidFill>
                          <a:effectLst/>
                        </a:rPr>
                        <a:t>12.4*</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rgbClr val="FFFF00"/>
                    </a:solidFill>
                  </a:tcPr>
                </a:tc>
                <a:tc>
                  <a:txBody>
                    <a:bodyPr/>
                    <a:lstStyle/>
                    <a:p>
                      <a:pPr algn="ctr" fontAlgn="ctr"/>
                      <a:r>
                        <a:rPr lang="en-US" sz="1400" b="0" u="none" strike="noStrike" dirty="0">
                          <a:solidFill>
                            <a:schemeClr val="tx2"/>
                          </a:solidFill>
                          <a:effectLst/>
                        </a:rPr>
                        <a:t>44.6</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chemeClr val="bg1">
                        <a:lumMod val="95000"/>
                      </a:schemeClr>
                    </a:solidFill>
                  </a:tcPr>
                </a:tc>
                <a:tc>
                  <a:txBody>
                    <a:bodyPr/>
                    <a:lstStyle/>
                    <a:p>
                      <a:pPr algn="ctr" fontAlgn="ctr"/>
                      <a:r>
                        <a:rPr lang="en-US" sz="1400" b="0" u="none" strike="noStrike" dirty="0">
                          <a:solidFill>
                            <a:schemeClr val="tx2"/>
                          </a:solidFill>
                          <a:effectLst/>
                        </a:rPr>
                        <a:t>206*</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rgbClr val="FFFF00"/>
                    </a:solidFill>
                  </a:tcPr>
                </a:tc>
                <a:tc>
                  <a:txBody>
                    <a:bodyPr/>
                    <a:lstStyle/>
                    <a:p>
                      <a:pPr algn="ctr" fontAlgn="ctr"/>
                      <a:r>
                        <a:rPr lang="en-US" sz="1400" b="0" u="none" strike="noStrike" dirty="0">
                          <a:solidFill>
                            <a:schemeClr val="tx2"/>
                          </a:solidFill>
                          <a:effectLst/>
                        </a:rPr>
                        <a:t>124</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chemeClr val="bg1">
                        <a:lumMod val="95000"/>
                      </a:schemeClr>
                    </a:solidFill>
                  </a:tcPr>
                </a:tc>
                <a:tc>
                  <a:txBody>
                    <a:bodyPr/>
                    <a:lstStyle/>
                    <a:p>
                      <a:pPr algn="ctr" fontAlgn="ctr"/>
                      <a:r>
                        <a:rPr lang="en-US" sz="1400" b="0" u="none" strike="noStrike" dirty="0">
                          <a:solidFill>
                            <a:schemeClr val="tx2"/>
                          </a:solidFill>
                          <a:effectLst/>
                        </a:rPr>
                        <a:t>48.8</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chemeClr val="bg1">
                        <a:lumMod val="95000"/>
                      </a:schemeClr>
                    </a:solidFill>
                  </a:tcPr>
                </a:tc>
                <a:extLst>
                  <a:ext uri="{0D108BD9-81ED-4DB2-BD59-A6C34878D82A}">
                    <a16:rowId xmlns:a16="http://schemas.microsoft.com/office/drawing/2014/main" val="3413404175"/>
                  </a:ext>
                </a:extLst>
              </a:tr>
              <a:tr h="552240">
                <a:tc>
                  <a:txBody>
                    <a:bodyPr/>
                    <a:lstStyle/>
                    <a:p>
                      <a:pPr algn="ctr" fontAlgn="ctr"/>
                      <a:r>
                        <a:rPr lang="en-US" sz="1400" b="1" u="none" strike="noStrike" dirty="0" err="1">
                          <a:solidFill>
                            <a:schemeClr val="tx2"/>
                          </a:solidFill>
                          <a:effectLst/>
                        </a:rPr>
                        <a:t>Lontra</a:t>
                      </a:r>
                      <a:r>
                        <a:rPr lang="en-US" sz="1400" b="1" u="none" strike="noStrike" dirty="0">
                          <a:solidFill>
                            <a:schemeClr val="tx2"/>
                          </a:solidFill>
                          <a:effectLst/>
                        </a:rPr>
                        <a:t> - Floor Malt</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0" u="none" strike="noStrike">
                          <a:solidFill>
                            <a:schemeClr val="tx2"/>
                          </a:solidFill>
                          <a:effectLst/>
                        </a:rPr>
                        <a:t>4.1</a:t>
                      </a:r>
                      <a:endParaRPr lang="en-US" sz="1400" b="0" i="0" u="none" strike="noStrike">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dirty="0">
                          <a:solidFill>
                            <a:schemeClr val="tx2"/>
                          </a:solidFill>
                          <a:effectLst/>
                        </a:rPr>
                        <a:t>90.0</a:t>
                      </a:r>
                      <a:endParaRPr lang="en-US" sz="1400" b="0"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dirty="0">
                          <a:solidFill>
                            <a:schemeClr val="tx2"/>
                          </a:solidFill>
                          <a:effectLst/>
                        </a:rPr>
                        <a:t>81.3</a:t>
                      </a:r>
                      <a:endParaRPr lang="en-US" sz="1400" b="0"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dirty="0">
                          <a:solidFill>
                            <a:schemeClr val="tx2"/>
                          </a:solidFill>
                          <a:effectLst/>
                        </a:rPr>
                        <a:t>2.35</a:t>
                      </a:r>
                      <a:endParaRPr lang="en-US" sz="1400" b="0"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dirty="0">
                          <a:solidFill>
                            <a:schemeClr val="tx2"/>
                          </a:solidFill>
                          <a:effectLst/>
                        </a:rPr>
                        <a:t>120*</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rgbClr val="FFFF00"/>
                    </a:solidFill>
                  </a:tcPr>
                </a:tc>
                <a:tc>
                  <a:txBody>
                    <a:bodyPr/>
                    <a:lstStyle/>
                    <a:p>
                      <a:pPr algn="ctr" fontAlgn="ctr"/>
                      <a:r>
                        <a:rPr lang="en-US" sz="1400" b="0" u="none" strike="noStrike" dirty="0">
                          <a:solidFill>
                            <a:schemeClr val="tx2"/>
                          </a:solidFill>
                          <a:effectLst/>
                        </a:rPr>
                        <a:t>12.8*</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rgbClr val="FFFF00"/>
                    </a:solidFill>
                  </a:tcPr>
                </a:tc>
                <a:tc>
                  <a:txBody>
                    <a:bodyPr/>
                    <a:lstStyle/>
                    <a:p>
                      <a:pPr algn="ctr" fontAlgn="ctr"/>
                      <a:r>
                        <a:rPr lang="en-US" sz="1400" b="0" u="none" strike="noStrike" dirty="0">
                          <a:solidFill>
                            <a:schemeClr val="tx2"/>
                          </a:solidFill>
                          <a:effectLst/>
                        </a:rPr>
                        <a:t>43.3</a:t>
                      </a:r>
                      <a:endParaRPr lang="en-US" sz="1400" b="0"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dirty="0">
                          <a:solidFill>
                            <a:schemeClr val="tx2"/>
                          </a:solidFill>
                          <a:effectLst/>
                        </a:rPr>
                        <a:t>204*</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rgbClr val="FFFF00"/>
                    </a:solidFill>
                  </a:tcPr>
                </a:tc>
                <a:tc>
                  <a:txBody>
                    <a:bodyPr/>
                    <a:lstStyle/>
                    <a:p>
                      <a:pPr algn="ctr" fontAlgn="ctr"/>
                      <a:r>
                        <a:rPr lang="en-US" sz="1400" b="0" u="none" strike="noStrike" dirty="0">
                          <a:solidFill>
                            <a:schemeClr val="tx2"/>
                          </a:solidFill>
                          <a:effectLst/>
                        </a:rPr>
                        <a:t>124</a:t>
                      </a:r>
                      <a:endParaRPr lang="en-US" sz="1400" b="0"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dirty="0">
                          <a:solidFill>
                            <a:schemeClr val="tx2"/>
                          </a:solidFill>
                          <a:effectLst/>
                        </a:rPr>
                        <a:t>48.9</a:t>
                      </a:r>
                      <a:endParaRPr lang="en-US" sz="1400" b="0" i="0" u="none" strike="noStrike" dirty="0">
                        <a:solidFill>
                          <a:schemeClr val="tx2"/>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1836324745"/>
                  </a:ext>
                </a:extLst>
              </a:tr>
              <a:tr h="552240">
                <a:tc>
                  <a:txBody>
                    <a:bodyPr/>
                    <a:lstStyle/>
                    <a:p>
                      <a:pPr algn="ctr" fontAlgn="ctr"/>
                      <a:r>
                        <a:rPr lang="en-US" sz="1400" b="1" u="none" strike="noStrike" dirty="0">
                          <a:solidFill>
                            <a:schemeClr val="tx2"/>
                          </a:solidFill>
                          <a:effectLst/>
                        </a:rPr>
                        <a:t>Maiden Voyage (Copeland)</a:t>
                      </a:r>
                      <a:endParaRPr lang="en-US" sz="1400" b="1" i="0" u="none" strike="noStrike" dirty="0">
                        <a:solidFill>
                          <a:schemeClr val="tx2"/>
                        </a:solidFill>
                        <a:effectLst/>
                        <a:latin typeface="Courier New" panose="02070309020205020404" pitchFamily="49" charset="0"/>
                      </a:endParaRPr>
                    </a:p>
                  </a:txBody>
                  <a:tcPr marL="9525" marR="9525" marT="9525" marB="0" anchor="ctr">
                    <a:solidFill>
                      <a:schemeClr val="bg2"/>
                    </a:solidFill>
                  </a:tcPr>
                </a:tc>
                <a:tc>
                  <a:txBody>
                    <a:bodyPr/>
                    <a:lstStyle/>
                    <a:p>
                      <a:pPr algn="ctr" fontAlgn="ctr"/>
                      <a:r>
                        <a:rPr lang="en-US" sz="1400" b="0" u="none" strike="noStrike" dirty="0">
                          <a:solidFill>
                            <a:schemeClr val="tx2"/>
                          </a:solidFill>
                          <a:effectLst/>
                        </a:rPr>
                        <a:t>2.8</a:t>
                      </a:r>
                      <a:endParaRPr lang="en-US" sz="1400" b="0"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dirty="0">
                          <a:solidFill>
                            <a:schemeClr val="tx2"/>
                          </a:solidFill>
                          <a:effectLst/>
                        </a:rPr>
                        <a:t>93.3</a:t>
                      </a:r>
                      <a:endParaRPr lang="en-US" sz="1400" b="0"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dirty="0">
                          <a:solidFill>
                            <a:schemeClr val="tx2"/>
                          </a:solidFill>
                          <a:effectLst/>
                        </a:rPr>
                        <a:t>80.1</a:t>
                      </a:r>
                      <a:r>
                        <a:rPr lang="en-US" sz="1400" b="0" u="none" strike="noStrike" baseline="30000" dirty="0">
                          <a:solidFill>
                            <a:schemeClr val="tx2"/>
                          </a:solidFill>
                          <a:effectLst/>
                        </a:rPr>
                        <a:t>#</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rgbClr val="FFFF00"/>
                    </a:solidFill>
                  </a:tcPr>
                </a:tc>
                <a:tc>
                  <a:txBody>
                    <a:bodyPr/>
                    <a:lstStyle/>
                    <a:p>
                      <a:pPr algn="ctr" fontAlgn="ctr"/>
                      <a:r>
                        <a:rPr lang="en-US" sz="1400" b="0" u="none" strike="noStrike">
                          <a:solidFill>
                            <a:schemeClr val="tx2"/>
                          </a:solidFill>
                          <a:effectLst/>
                        </a:rPr>
                        <a:t>2.96</a:t>
                      </a:r>
                      <a:endParaRPr lang="en-US" sz="1400" b="0" i="0" u="none" strike="noStrike">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a:solidFill>
                            <a:schemeClr val="tx2"/>
                          </a:solidFill>
                          <a:effectLst/>
                        </a:rPr>
                        <a:t>77</a:t>
                      </a:r>
                      <a:endParaRPr lang="en-US" sz="1400" b="0" i="0" u="none" strike="noStrike">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a:solidFill>
                            <a:schemeClr val="tx2"/>
                          </a:solidFill>
                          <a:effectLst/>
                        </a:rPr>
                        <a:t>11.8</a:t>
                      </a:r>
                      <a:endParaRPr lang="en-US" sz="1400" b="0" i="0" u="none" strike="noStrike">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dirty="0">
                          <a:solidFill>
                            <a:schemeClr val="tx2"/>
                          </a:solidFill>
                          <a:effectLst/>
                        </a:rPr>
                        <a:t>43.1</a:t>
                      </a:r>
                      <a:endParaRPr lang="en-US" sz="1400" b="0" i="0" u="none" strike="noStrike" dirty="0">
                        <a:solidFill>
                          <a:schemeClr val="tx2"/>
                        </a:solidFill>
                        <a:effectLst/>
                        <a:latin typeface="Courier New" panose="02070309020205020404" pitchFamily="49" charset="0"/>
                      </a:endParaRPr>
                    </a:p>
                  </a:txBody>
                  <a:tcPr marL="9525" marR="9525" marT="9525" marB="0" anchor="ctr"/>
                </a:tc>
                <a:tc>
                  <a:txBody>
                    <a:bodyPr/>
                    <a:lstStyle/>
                    <a:p>
                      <a:pPr algn="ctr" fontAlgn="ctr"/>
                      <a:r>
                        <a:rPr lang="en-US" sz="1400" b="0" u="none" strike="noStrike" dirty="0">
                          <a:solidFill>
                            <a:schemeClr val="tx2"/>
                          </a:solidFill>
                          <a:effectLst/>
                        </a:rPr>
                        <a:t>205*</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rgbClr val="FFFF00"/>
                    </a:solidFill>
                  </a:tcPr>
                </a:tc>
                <a:tc>
                  <a:txBody>
                    <a:bodyPr/>
                    <a:lstStyle/>
                    <a:p>
                      <a:pPr algn="ctr" fontAlgn="ctr"/>
                      <a:r>
                        <a:rPr lang="en-US" sz="1400" b="0" u="none" strike="noStrike" dirty="0">
                          <a:solidFill>
                            <a:schemeClr val="tx2"/>
                          </a:solidFill>
                          <a:effectLst/>
                        </a:rPr>
                        <a:t>97</a:t>
                      </a:r>
                      <a:r>
                        <a:rPr lang="en-US" sz="1400" b="0" u="none" strike="noStrike" baseline="30000" dirty="0">
                          <a:solidFill>
                            <a:schemeClr val="tx2"/>
                          </a:solidFill>
                          <a:effectLst/>
                        </a:rPr>
                        <a:t>#</a:t>
                      </a:r>
                      <a:endParaRPr lang="en-US" sz="1400" b="0" i="0" u="none" strike="noStrike" dirty="0">
                        <a:solidFill>
                          <a:schemeClr val="tx2"/>
                        </a:solidFill>
                        <a:effectLst/>
                        <a:latin typeface="Courier New" panose="02070309020205020404" pitchFamily="49" charset="0"/>
                      </a:endParaRPr>
                    </a:p>
                  </a:txBody>
                  <a:tcPr marL="9525" marR="9525" marT="9525" marB="0" anchor="ctr">
                    <a:solidFill>
                      <a:srgbClr val="FFFF00"/>
                    </a:solidFill>
                  </a:tcPr>
                </a:tc>
                <a:tc>
                  <a:txBody>
                    <a:bodyPr/>
                    <a:lstStyle/>
                    <a:p>
                      <a:pPr algn="ctr" fontAlgn="ctr"/>
                      <a:r>
                        <a:rPr lang="en-US" sz="1400" b="0" u="none" strike="noStrike" dirty="0">
                          <a:solidFill>
                            <a:schemeClr val="tx2"/>
                          </a:solidFill>
                          <a:effectLst/>
                        </a:rPr>
                        <a:t>55.3</a:t>
                      </a:r>
                      <a:endParaRPr lang="en-US" sz="1400" b="0" i="0" u="none" strike="noStrike" dirty="0">
                        <a:solidFill>
                          <a:schemeClr val="tx2"/>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1401451784"/>
                  </a:ext>
                </a:extLst>
              </a:tr>
            </a:tbl>
          </a:graphicData>
        </a:graphic>
      </p:graphicFrame>
      <p:sp>
        <p:nvSpPr>
          <p:cNvPr id="9" name="TextBox 8">
            <a:extLst>
              <a:ext uri="{FF2B5EF4-FFF2-40B4-BE49-F238E27FC236}">
                <a16:creationId xmlns:a16="http://schemas.microsoft.com/office/drawing/2014/main" id="{5FC75E1E-3818-7B45-A2EE-F54A8E380399}"/>
              </a:ext>
            </a:extLst>
          </p:cNvPr>
          <p:cNvSpPr txBox="1"/>
          <p:nvPr/>
        </p:nvSpPr>
        <p:spPr>
          <a:xfrm>
            <a:off x="254000" y="6109763"/>
            <a:ext cx="7493001" cy="523220"/>
          </a:xfrm>
          <a:prstGeom prst="rect">
            <a:avLst/>
          </a:prstGeom>
          <a:noFill/>
        </p:spPr>
        <p:txBody>
          <a:bodyPr wrap="square" rtlCol="0">
            <a:spAutoFit/>
          </a:bodyPr>
          <a:lstStyle/>
          <a:p>
            <a:r>
              <a:rPr lang="en-US" sz="1400" dirty="0">
                <a:solidFill>
                  <a:schemeClr val="tx2"/>
                </a:solidFill>
              </a:rPr>
              <a:t>*Above AMBA spec</a:t>
            </a:r>
          </a:p>
          <a:p>
            <a:r>
              <a:rPr lang="en-US" sz="1400" baseline="30000" dirty="0">
                <a:solidFill>
                  <a:schemeClr val="tx2"/>
                </a:solidFill>
              </a:rPr>
              <a:t># </a:t>
            </a:r>
            <a:r>
              <a:rPr lang="en-US" sz="1400" dirty="0">
                <a:solidFill>
                  <a:schemeClr val="tx2"/>
                </a:solidFill>
              </a:rPr>
              <a:t>Below AMBA spec</a:t>
            </a:r>
            <a:endParaRPr lang="en-US" sz="1400" baseline="30000" dirty="0">
              <a:solidFill>
                <a:schemeClr val="tx2"/>
              </a:solidFill>
            </a:endParaRPr>
          </a:p>
        </p:txBody>
      </p:sp>
      <p:sp>
        <p:nvSpPr>
          <p:cNvPr id="10" name="TextBox 9">
            <a:extLst>
              <a:ext uri="{FF2B5EF4-FFF2-40B4-BE49-F238E27FC236}">
                <a16:creationId xmlns:a16="http://schemas.microsoft.com/office/drawing/2014/main" id="{06C147F2-EF3A-C04C-A098-96B216B671F9}"/>
              </a:ext>
            </a:extLst>
          </p:cNvPr>
          <p:cNvSpPr txBox="1"/>
          <p:nvPr/>
        </p:nvSpPr>
        <p:spPr>
          <a:xfrm>
            <a:off x="8879280" y="6155269"/>
            <a:ext cx="1964542" cy="307777"/>
          </a:xfrm>
          <a:prstGeom prst="rect">
            <a:avLst/>
          </a:prstGeom>
          <a:noFill/>
        </p:spPr>
        <p:txBody>
          <a:bodyPr wrap="square" rtlCol="0">
            <a:spAutoFit/>
          </a:bodyPr>
          <a:lstStyle/>
          <a:p>
            <a:pPr algn="ctr"/>
            <a:r>
              <a:rPr lang="en-US" sz="1400" dirty="0">
                <a:solidFill>
                  <a:schemeClr val="tx2"/>
                </a:solidFill>
              </a:rPr>
              <a:t>Photo: Admiral Maltings</a:t>
            </a:r>
          </a:p>
        </p:txBody>
      </p:sp>
    </p:spTree>
    <p:extLst>
      <p:ext uri="{BB962C8B-B14F-4D97-AF65-F5344CB8AC3E}">
        <p14:creationId xmlns:p14="http://schemas.microsoft.com/office/powerpoint/2010/main" val="452618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6">
            <a:extLst>
              <a:ext uri="{FF2B5EF4-FFF2-40B4-BE49-F238E27FC236}">
                <a16:creationId xmlns:a16="http://schemas.microsoft.com/office/drawing/2014/main" id="{234C9788-76E6-4AB8-ADC1-CF49CB2D9F96}"/>
              </a:ext>
            </a:extLst>
          </p:cNvPr>
          <p:cNvSpPr txBox="1">
            <a:spLocks/>
          </p:cNvSpPr>
          <p:nvPr/>
        </p:nvSpPr>
        <p:spPr>
          <a:xfrm>
            <a:off x="246387" y="1292238"/>
            <a:ext cx="11475713" cy="29320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lnSpc>
                <a:spcPct val="150000"/>
              </a:lnSpc>
              <a:spcBef>
                <a:spcPts val="0"/>
              </a:spcBef>
              <a:buNone/>
            </a:pPr>
            <a:endParaRPr lang="en-US" sz="2800" dirty="0">
              <a:solidFill>
                <a:schemeClr val="tx2"/>
              </a:solidFill>
            </a:endParaRPr>
          </a:p>
        </p:txBody>
      </p:sp>
      <p:sp>
        <p:nvSpPr>
          <p:cNvPr id="2" name="TextBox 1">
            <a:extLst>
              <a:ext uri="{FF2B5EF4-FFF2-40B4-BE49-F238E27FC236}">
                <a16:creationId xmlns:a16="http://schemas.microsoft.com/office/drawing/2014/main" id="{E8808A1C-A08D-3642-B854-E671A43F542D}"/>
              </a:ext>
            </a:extLst>
          </p:cNvPr>
          <p:cNvSpPr txBox="1"/>
          <p:nvPr/>
        </p:nvSpPr>
        <p:spPr>
          <a:xfrm>
            <a:off x="2498501" y="1545465"/>
            <a:ext cx="184731" cy="369332"/>
          </a:xfrm>
          <a:prstGeom prst="rect">
            <a:avLst/>
          </a:prstGeom>
          <a:noFill/>
        </p:spPr>
        <p:txBody>
          <a:bodyPr wrap="none" rtlCol="0">
            <a:spAutoFit/>
          </a:bodyPr>
          <a:lstStyle/>
          <a:p>
            <a:endParaRPr lang="en-US" dirty="0"/>
          </a:p>
        </p:txBody>
      </p:sp>
      <p:sp>
        <p:nvSpPr>
          <p:cNvPr id="5" name="Title 4">
            <a:extLst>
              <a:ext uri="{FF2B5EF4-FFF2-40B4-BE49-F238E27FC236}">
                <a16:creationId xmlns:a16="http://schemas.microsoft.com/office/drawing/2014/main" id="{F4FE8D50-A8F2-4F47-B072-048284F91599}"/>
              </a:ext>
            </a:extLst>
          </p:cNvPr>
          <p:cNvSpPr>
            <a:spLocks noGrp="1"/>
          </p:cNvSpPr>
          <p:nvPr>
            <p:ph type="title"/>
          </p:nvPr>
        </p:nvSpPr>
        <p:spPr>
          <a:xfrm>
            <a:off x="641269" y="219902"/>
            <a:ext cx="10515600" cy="895825"/>
          </a:xfrm>
        </p:spPr>
        <p:txBody>
          <a:bodyPr/>
          <a:lstStyle/>
          <a:p>
            <a:r>
              <a:rPr lang="en-US" dirty="0"/>
              <a:t>Conclusions and Next Steps</a:t>
            </a:r>
          </a:p>
        </p:txBody>
      </p:sp>
      <p:sp>
        <p:nvSpPr>
          <p:cNvPr id="7" name="TextBox 6">
            <a:extLst>
              <a:ext uri="{FF2B5EF4-FFF2-40B4-BE49-F238E27FC236}">
                <a16:creationId xmlns:a16="http://schemas.microsoft.com/office/drawing/2014/main" id="{9465337C-661A-B14C-9C1E-33E5077620FB}"/>
              </a:ext>
            </a:extLst>
          </p:cNvPr>
          <p:cNvSpPr txBox="1"/>
          <p:nvPr/>
        </p:nvSpPr>
        <p:spPr>
          <a:xfrm>
            <a:off x="381166" y="972852"/>
            <a:ext cx="11340934" cy="5509200"/>
          </a:xfrm>
          <a:prstGeom prst="rect">
            <a:avLst/>
          </a:prstGeom>
          <a:noFill/>
        </p:spPr>
        <p:txBody>
          <a:bodyPr wrap="square" rtlCol="0">
            <a:spAutoFit/>
          </a:bodyPr>
          <a:lstStyle/>
          <a:p>
            <a:r>
              <a:rPr lang="en-US" sz="2200" b="1" dirty="0">
                <a:solidFill>
                  <a:schemeClr val="tx2"/>
                </a:solidFill>
              </a:rPr>
              <a:t>Conclusions</a:t>
            </a:r>
          </a:p>
          <a:p>
            <a:pPr marL="285750" indent="-285750">
              <a:buFont typeface="Arial" panose="020B0604020202020204" pitchFamily="34" charset="0"/>
              <a:buChar char="•"/>
            </a:pPr>
            <a:r>
              <a:rPr lang="en-US" sz="2200" dirty="0">
                <a:solidFill>
                  <a:schemeClr val="tx2"/>
                </a:solidFill>
              </a:rPr>
              <a:t>Barley genotype contributes to beer flavor… but it is only a minor player in the overall matrix of brewing ingredients and malting and brewing process. </a:t>
            </a:r>
          </a:p>
          <a:p>
            <a:pPr marL="285750" indent="-285750">
              <a:buFont typeface="Arial" panose="020B0604020202020204" pitchFamily="34" charset="0"/>
              <a:buChar char="•"/>
            </a:pPr>
            <a:r>
              <a:rPr lang="en-US" sz="2200" dirty="0">
                <a:solidFill>
                  <a:schemeClr val="tx2"/>
                </a:solidFill>
              </a:rPr>
              <a:t>A population derived from a cross with Maris Otter resulted in a barley variety that meets floor maltsters expectations for craft brewing. </a:t>
            </a:r>
          </a:p>
          <a:p>
            <a:pPr marL="742950" lvl="1" indent="-285750">
              <a:buFont typeface="Arial" panose="020B0604020202020204" pitchFamily="34" charset="0"/>
              <a:buChar char="•"/>
            </a:pPr>
            <a:r>
              <a:rPr lang="en-US" sz="2200" dirty="0">
                <a:solidFill>
                  <a:schemeClr val="tx2"/>
                </a:solidFill>
              </a:rPr>
              <a:t>The </a:t>
            </a:r>
            <a:r>
              <a:rPr lang="en-US" sz="2200" i="1" dirty="0" err="1">
                <a:solidFill>
                  <a:schemeClr val="tx2"/>
                </a:solidFill>
              </a:rPr>
              <a:t>Lutra</a:t>
            </a:r>
            <a:r>
              <a:rPr lang="en-US" sz="2200" i="1" dirty="0">
                <a:solidFill>
                  <a:schemeClr val="tx2"/>
                </a:solidFill>
              </a:rPr>
              <a:t> </a:t>
            </a:r>
            <a:r>
              <a:rPr lang="en-US" sz="2200" dirty="0">
                <a:solidFill>
                  <a:schemeClr val="tx2"/>
                </a:solidFill>
              </a:rPr>
              <a:t>otter was destined for all-malt brewing, and </a:t>
            </a:r>
            <a:r>
              <a:rPr lang="en-US" sz="2200" i="1" dirty="0" err="1">
                <a:solidFill>
                  <a:schemeClr val="tx2"/>
                </a:solidFill>
              </a:rPr>
              <a:t>Lontra</a:t>
            </a:r>
            <a:r>
              <a:rPr lang="en-US" sz="2200" dirty="0">
                <a:solidFill>
                  <a:schemeClr val="tx2"/>
                </a:solidFill>
              </a:rPr>
              <a:t> lives up to this expectation. </a:t>
            </a:r>
          </a:p>
          <a:p>
            <a:pPr marL="285750" indent="-285750">
              <a:buFont typeface="Arial" panose="020B0604020202020204" pitchFamily="34" charset="0"/>
              <a:buChar char="•"/>
            </a:pPr>
            <a:r>
              <a:rPr lang="en-US" sz="2200" dirty="0">
                <a:solidFill>
                  <a:schemeClr val="tx2"/>
                </a:solidFill>
              </a:rPr>
              <a:t>Continued investigation into the quality of winter barley has resulted in more options for growers.</a:t>
            </a:r>
          </a:p>
          <a:p>
            <a:pPr marL="285750" indent="-285750">
              <a:buFont typeface="Arial" panose="020B0604020202020204" pitchFamily="34" charset="0"/>
              <a:buChar char="•"/>
            </a:pPr>
            <a:r>
              <a:rPr lang="en-US" sz="2200" dirty="0">
                <a:solidFill>
                  <a:schemeClr val="tx2"/>
                </a:solidFill>
              </a:rPr>
              <a:t>Malt with that does not necessarily meet the malt quality guidelines set forth by AMBA, can still produce high quality beers that meet sensory expectations in these scenarios. </a:t>
            </a:r>
          </a:p>
          <a:p>
            <a:pPr marL="742950" lvl="1" indent="-285750">
              <a:buFont typeface="Arial" panose="020B0604020202020204" pitchFamily="34" charset="0"/>
              <a:buChar char="•"/>
            </a:pPr>
            <a:r>
              <a:rPr lang="en-US" sz="2200" dirty="0">
                <a:solidFill>
                  <a:schemeClr val="tx2"/>
                </a:solidFill>
              </a:rPr>
              <a:t>Re-thinking “many barleys are called, but few are chosen.”</a:t>
            </a:r>
          </a:p>
          <a:p>
            <a:pPr marL="742950" lvl="1" indent="-285750">
              <a:buFont typeface="Arial" panose="020B0604020202020204" pitchFamily="34" charset="0"/>
              <a:buChar char="•"/>
            </a:pPr>
            <a:r>
              <a:rPr lang="en-US" sz="2200" dirty="0">
                <a:solidFill>
                  <a:schemeClr val="tx2"/>
                </a:solidFill>
              </a:rPr>
              <a:t>A variety release pipeline outside of the mainstream.</a:t>
            </a:r>
          </a:p>
          <a:p>
            <a:endParaRPr lang="en-US" sz="2200" dirty="0">
              <a:solidFill>
                <a:schemeClr val="tx2"/>
              </a:solidFill>
            </a:endParaRPr>
          </a:p>
          <a:p>
            <a:r>
              <a:rPr lang="en-US" sz="2200" b="1" dirty="0">
                <a:solidFill>
                  <a:schemeClr val="tx2"/>
                </a:solidFill>
              </a:rPr>
              <a:t>Next Steps (there is always more…)</a:t>
            </a:r>
          </a:p>
          <a:p>
            <a:pPr marL="285750" indent="-285750">
              <a:buFont typeface="Arial" panose="020B0604020202020204" pitchFamily="34" charset="0"/>
              <a:buChar char="•"/>
            </a:pPr>
            <a:r>
              <a:rPr lang="en-US" sz="2200" dirty="0">
                <a:solidFill>
                  <a:schemeClr val="tx2"/>
                </a:solidFill>
              </a:rPr>
              <a:t>Romp 3.0 – in process.</a:t>
            </a:r>
          </a:p>
          <a:p>
            <a:pPr marL="285750" indent="-285750">
              <a:buFont typeface="Arial" panose="020B0604020202020204" pitchFamily="34" charset="0"/>
              <a:buChar char="•"/>
            </a:pPr>
            <a:r>
              <a:rPr lang="en-US" sz="2200" dirty="0">
                <a:solidFill>
                  <a:schemeClr val="tx2"/>
                </a:solidFill>
              </a:rPr>
              <a:t>Barley genotype contribution to… spirits flavor! </a:t>
            </a:r>
          </a:p>
        </p:txBody>
      </p:sp>
    </p:spTree>
    <p:extLst>
      <p:ext uri="{BB962C8B-B14F-4D97-AF65-F5344CB8AC3E}">
        <p14:creationId xmlns:p14="http://schemas.microsoft.com/office/powerpoint/2010/main" val="3210104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9A2CE-99EC-3C45-A9EC-53FF8439C1EB}"/>
              </a:ext>
            </a:extLst>
          </p:cNvPr>
          <p:cNvSpPr>
            <a:spLocks noGrp="1"/>
          </p:cNvSpPr>
          <p:nvPr>
            <p:ph idx="1"/>
          </p:nvPr>
        </p:nvSpPr>
        <p:spPr>
          <a:xfrm>
            <a:off x="482600" y="368301"/>
            <a:ext cx="11085968" cy="4525963"/>
          </a:xfrm>
        </p:spPr>
        <p:txBody>
          <a:bodyPr>
            <a:normAutofit/>
          </a:bodyPr>
          <a:lstStyle/>
          <a:p>
            <a:pPr marL="0" indent="0" algn="ctr">
              <a:buNone/>
            </a:pPr>
            <a:r>
              <a:rPr lang="en-US" sz="3600" b="1" dirty="0"/>
              <a:t>Thank you to the collaborators and funders who supported this work.</a:t>
            </a:r>
          </a:p>
          <a:p>
            <a:pPr marL="0" indent="0" algn="ctr">
              <a:buNone/>
            </a:pPr>
            <a:endParaRPr lang="en-US" dirty="0"/>
          </a:p>
        </p:txBody>
      </p:sp>
      <p:pic>
        <p:nvPicPr>
          <p:cNvPr id="7" name="Picture 6">
            <a:extLst>
              <a:ext uri="{FF2B5EF4-FFF2-40B4-BE49-F238E27FC236}">
                <a16:creationId xmlns:a16="http://schemas.microsoft.com/office/drawing/2014/main" id="{4FD654E7-F2A9-3E41-B3D9-F627EAF5096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35876" y="1491377"/>
            <a:ext cx="2266297" cy="2266297"/>
          </a:xfrm>
          <a:prstGeom prst="rect">
            <a:avLst/>
          </a:prstGeom>
        </p:spPr>
      </p:pic>
      <p:pic>
        <p:nvPicPr>
          <p:cNvPr id="9" name="Picture 8">
            <a:extLst>
              <a:ext uri="{FF2B5EF4-FFF2-40B4-BE49-F238E27FC236}">
                <a16:creationId xmlns:a16="http://schemas.microsoft.com/office/drawing/2014/main" id="{77FE547C-5A35-434E-992A-A4203D53EFA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93761" y="3222285"/>
            <a:ext cx="1941609" cy="1941609"/>
          </a:xfrm>
          <a:prstGeom prst="rect">
            <a:avLst/>
          </a:prstGeom>
        </p:spPr>
      </p:pic>
      <p:pic>
        <p:nvPicPr>
          <p:cNvPr id="10" name="Picture 9">
            <a:extLst>
              <a:ext uri="{FF2B5EF4-FFF2-40B4-BE49-F238E27FC236}">
                <a16:creationId xmlns:a16="http://schemas.microsoft.com/office/drawing/2014/main" id="{D97CCADE-B11F-EC4B-8CD3-DA006A163C7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48945" y="4418640"/>
            <a:ext cx="1907514" cy="1907514"/>
          </a:xfrm>
          <a:prstGeom prst="rect">
            <a:avLst/>
          </a:prstGeom>
        </p:spPr>
      </p:pic>
      <p:pic>
        <p:nvPicPr>
          <p:cNvPr id="4" name="Picture 3">
            <a:extLst>
              <a:ext uri="{FF2B5EF4-FFF2-40B4-BE49-F238E27FC236}">
                <a16:creationId xmlns:a16="http://schemas.microsoft.com/office/drawing/2014/main" id="{0C634374-2B22-C340-9766-AFFBED3861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5795" y="3164597"/>
            <a:ext cx="1999298" cy="1999298"/>
          </a:xfrm>
          <a:prstGeom prst="rect">
            <a:avLst/>
          </a:prstGeom>
        </p:spPr>
      </p:pic>
      <p:pic>
        <p:nvPicPr>
          <p:cNvPr id="11" name="Picture 10">
            <a:extLst>
              <a:ext uri="{FF2B5EF4-FFF2-40B4-BE49-F238E27FC236}">
                <a16:creationId xmlns:a16="http://schemas.microsoft.com/office/drawing/2014/main" id="{0681F283-0817-2649-8061-00F5CD42782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235876" y="5675190"/>
            <a:ext cx="6072262" cy="684300"/>
          </a:xfrm>
          <a:prstGeom prst="rect">
            <a:avLst/>
          </a:prstGeom>
        </p:spPr>
      </p:pic>
      <p:pic>
        <p:nvPicPr>
          <p:cNvPr id="2" name="Picture 1">
            <a:extLst>
              <a:ext uri="{FF2B5EF4-FFF2-40B4-BE49-F238E27FC236}">
                <a16:creationId xmlns:a16="http://schemas.microsoft.com/office/drawing/2014/main" id="{78301416-9B36-5744-8801-31E1B525E2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017" y="1674969"/>
            <a:ext cx="1860550" cy="2082705"/>
          </a:xfrm>
          <a:prstGeom prst="rect">
            <a:avLst/>
          </a:prstGeom>
        </p:spPr>
      </p:pic>
      <p:pic>
        <p:nvPicPr>
          <p:cNvPr id="5" name="Picture 4">
            <a:extLst>
              <a:ext uri="{FF2B5EF4-FFF2-40B4-BE49-F238E27FC236}">
                <a16:creationId xmlns:a16="http://schemas.microsoft.com/office/drawing/2014/main" id="{18F27C57-F15C-2D45-84F8-4287E22125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8117" y="1674969"/>
            <a:ext cx="2113737" cy="1986912"/>
          </a:xfrm>
          <a:prstGeom prst="rect">
            <a:avLst/>
          </a:prstGeom>
        </p:spPr>
      </p:pic>
    </p:spTree>
    <p:extLst>
      <p:ext uri="{BB962C8B-B14F-4D97-AF65-F5344CB8AC3E}">
        <p14:creationId xmlns:p14="http://schemas.microsoft.com/office/powerpoint/2010/main" val="1690911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9A2CE-99EC-3C45-A9EC-53FF8439C1EB}"/>
              </a:ext>
            </a:extLst>
          </p:cNvPr>
          <p:cNvSpPr>
            <a:spLocks noGrp="1"/>
          </p:cNvSpPr>
          <p:nvPr>
            <p:ph idx="1"/>
          </p:nvPr>
        </p:nvSpPr>
        <p:spPr>
          <a:xfrm>
            <a:off x="466973" y="665184"/>
            <a:ext cx="11085968" cy="685799"/>
          </a:xfrm>
        </p:spPr>
        <p:txBody>
          <a:bodyPr>
            <a:normAutofit/>
          </a:bodyPr>
          <a:lstStyle/>
          <a:p>
            <a:pPr marL="0" indent="0" algn="ctr">
              <a:buNone/>
            </a:pPr>
            <a:r>
              <a:rPr lang="en-US" sz="3600" b="1" dirty="0"/>
              <a:t>Acknowledgements</a:t>
            </a:r>
          </a:p>
          <a:p>
            <a:pPr marL="0" indent="0" algn="ctr">
              <a:buNone/>
            </a:pPr>
            <a:endParaRPr lang="en-US" dirty="0"/>
          </a:p>
        </p:txBody>
      </p:sp>
      <p:pic>
        <p:nvPicPr>
          <p:cNvPr id="8" name="Picture 7">
            <a:extLst>
              <a:ext uri="{FF2B5EF4-FFF2-40B4-BE49-F238E27FC236}">
                <a16:creationId xmlns:a16="http://schemas.microsoft.com/office/drawing/2014/main" id="{91082C91-C19A-AD44-8C89-29FF68804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632" y="1932284"/>
            <a:ext cx="4077293" cy="3943847"/>
          </a:xfrm>
          <a:prstGeom prst="rect">
            <a:avLst/>
          </a:prstGeom>
        </p:spPr>
      </p:pic>
      <p:pic>
        <p:nvPicPr>
          <p:cNvPr id="13" name="Picture 12">
            <a:extLst>
              <a:ext uri="{FF2B5EF4-FFF2-40B4-BE49-F238E27FC236}">
                <a16:creationId xmlns:a16="http://schemas.microsoft.com/office/drawing/2014/main" id="{6444802A-C719-8449-9DB1-183208E8BB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957" y="1932284"/>
            <a:ext cx="5258463" cy="3943847"/>
          </a:xfrm>
          <a:prstGeom prst="rect">
            <a:avLst/>
          </a:prstGeom>
        </p:spPr>
      </p:pic>
      <p:sp>
        <p:nvSpPr>
          <p:cNvPr id="14" name="TextBox 13">
            <a:extLst>
              <a:ext uri="{FF2B5EF4-FFF2-40B4-BE49-F238E27FC236}">
                <a16:creationId xmlns:a16="http://schemas.microsoft.com/office/drawing/2014/main" id="{21A940D5-D419-5843-8223-46CF2134DC72}"/>
              </a:ext>
            </a:extLst>
          </p:cNvPr>
          <p:cNvSpPr txBox="1"/>
          <p:nvPr/>
        </p:nvSpPr>
        <p:spPr>
          <a:xfrm>
            <a:off x="2209536" y="5876131"/>
            <a:ext cx="2291937" cy="369332"/>
          </a:xfrm>
          <a:prstGeom prst="rect">
            <a:avLst/>
          </a:prstGeom>
          <a:noFill/>
        </p:spPr>
        <p:txBody>
          <a:bodyPr wrap="square" rtlCol="0">
            <a:spAutoFit/>
          </a:bodyPr>
          <a:lstStyle/>
          <a:p>
            <a:r>
              <a:rPr lang="en-US" dirty="0"/>
              <a:t>Lulu Cowan-</a:t>
            </a:r>
            <a:r>
              <a:rPr lang="en-US" dirty="0" err="1"/>
              <a:t>Morrissy</a:t>
            </a:r>
            <a:endParaRPr lang="en-US" dirty="0"/>
          </a:p>
        </p:txBody>
      </p:sp>
      <p:sp>
        <p:nvSpPr>
          <p:cNvPr id="15" name="TextBox 14">
            <a:extLst>
              <a:ext uri="{FF2B5EF4-FFF2-40B4-BE49-F238E27FC236}">
                <a16:creationId xmlns:a16="http://schemas.microsoft.com/office/drawing/2014/main" id="{97A645A2-80AE-7541-AEB6-CE8F8FF63809}"/>
              </a:ext>
            </a:extLst>
          </p:cNvPr>
          <p:cNvSpPr txBox="1"/>
          <p:nvPr/>
        </p:nvSpPr>
        <p:spPr>
          <a:xfrm>
            <a:off x="7493219" y="5876131"/>
            <a:ext cx="2291937" cy="369332"/>
          </a:xfrm>
          <a:prstGeom prst="rect">
            <a:avLst/>
          </a:prstGeom>
          <a:noFill/>
        </p:spPr>
        <p:txBody>
          <a:bodyPr wrap="square" rtlCol="0">
            <a:spAutoFit/>
          </a:bodyPr>
          <a:lstStyle/>
          <a:p>
            <a:r>
              <a:rPr lang="en-US" dirty="0"/>
              <a:t>Kai </a:t>
            </a:r>
            <a:r>
              <a:rPr lang="en-US" dirty="0" err="1"/>
              <a:t>Morrissy</a:t>
            </a:r>
            <a:r>
              <a:rPr lang="en-US" dirty="0"/>
              <a:t>-Cowan</a:t>
            </a:r>
          </a:p>
        </p:txBody>
      </p:sp>
    </p:spTree>
    <p:extLst>
      <p:ext uri="{BB962C8B-B14F-4D97-AF65-F5344CB8AC3E}">
        <p14:creationId xmlns:p14="http://schemas.microsoft.com/office/powerpoint/2010/main" val="1957276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9A2CE-99EC-3C45-A9EC-53FF8439C1EB}"/>
              </a:ext>
            </a:extLst>
          </p:cNvPr>
          <p:cNvSpPr>
            <a:spLocks noGrp="1"/>
          </p:cNvSpPr>
          <p:nvPr>
            <p:ph idx="1"/>
          </p:nvPr>
        </p:nvSpPr>
        <p:spPr>
          <a:xfrm>
            <a:off x="482600" y="368301"/>
            <a:ext cx="11085968" cy="685799"/>
          </a:xfrm>
        </p:spPr>
        <p:txBody>
          <a:bodyPr>
            <a:normAutofit/>
          </a:bodyPr>
          <a:lstStyle/>
          <a:p>
            <a:pPr marL="0" indent="0" algn="ctr">
              <a:buNone/>
            </a:pPr>
            <a:r>
              <a:rPr lang="en-US" sz="3600" b="1" dirty="0"/>
              <a:t>Questions?</a:t>
            </a:r>
          </a:p>
          <a:p>
            <a:pPr marL="0" indent="0" algn="ctr">
              <a:buNone/>
            </a:pPr>
            <a:endParaRPr lang="en-US" dirty="0"/>
          </a:p>
        </p:txBody>
      </p:sp>
      <p:pic>
        <p:nvPicPr>
          <p:cNvPr id="6" name="Picture 5">
            <a:extLst>
              <a:ext uri="{FF2B5EF4-FFF2-40B4-BE49-F238E27FC236}">
                <a16:creationId xmlns:a16="http://schemas.microsoft.com/office/drawing/2014/main" id="{BDB52163-4998-4549-9B99-D2A77835D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9833" y="910880"/>
            <a:ext cx="3131501" cy="5531344"/>
          </a:xfrm>
          <a:prstGeom prst="rect">
            <a:avLst/>
          </a:prstGeom>
        </p:spPr>
      </p:pic>
    </p:spTree>
    <p:extLst>
      <p:ext uri="{BB962C8B-B14F-4D97-AF65-F5344CB8AC3E}">
        <p14:creationId xmlns:p14="http://schemas.microsoft.com/office/powerpoint/2010/main" val="309805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01" name="Google Shape;201;gb6f9cdfe88_0_80"/>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3494042" y="1443810"/>
            <a:ext cx="1754852" cy="1877387"/>
          </a:xfrm>
          <a:prstGeom prst="rect">
            <a:avLst/>
          </a:prstGeom>
          <a:noFill/>
          <a:ln>
            <a:noFill/>
          </a:ln>
        </p:spPr>
      </p:pic>
      <p:pic>
        <p:nvPicPr>
          <p:cNvPr id="205" name="Google Shape;205;gb6f9cdfe88_0_80"/>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9863238" y="1854909"/>
            <a:ext cx="2047739" cy="3301910"/>
          </a:xfrm>
          <a:prstGeom prst="rect">
            <a:avLst/>
          </a:prstGeom>
          <a:noFill/>
          <a:ln>
            <a:noFill/>
          </a:ln>
        </p:spPr>
      </p:pic>
      <p:sp>
        <p:nvSpPr>
          <p:cNvPr id="15" name="Title 2">
            <a:extLst>
              <a:ext uri="{FF2B5EF4-FFF2-40B4-BE49-F238E27FC236}">
                <a16:creationId xmlns:a16="http://schemas.microsoft.com/office/drawing/2014/main" id="{296B997A-B6A0-4649-938C-0196B0AD5629}"/>
              </a:ext>
            </a:extLst>
          </p:cNvPr>
          <p:cNvSpPr>
            <a:spLocks noGrp="1"/>
          </p:cNvSpPr>
          <p:nvPr>
            <p:ph type="title"/>
          </p:nvPr>
        </p:nvSpPr>
        <p:spPr>
          <a:xfrm>
            <a:off x="1389413" y="97730"/>
            <a:ext cx="8821387" cy="1481687"/>
          </a:xfrm>
        </p:spPr>
        <p:txBody>
          <a:bodyPr>
            <a:normAutofit/>
          </a:bodyPr>
          <a:lstStyle/>
          <a:p>
            <a:pPr algn="ctr"/>
            <a:r>
              <a:rPr lang="en-US" dirty="0"/>
              <a:t>Flavor Pipeline</a:t>
            </a:r>
          </a:p>
        </p:txBody>
      </p:sp>
      <p:pic>
        <p:nvPicPr>
          <p:cNvPr id="17" name="Google Shape;340;gba7f9234cf_0_82">
            <a:extLst>
              <a:ext uri="{FF2B5EF4-FFF2-40B4-BE49-F238E27FC236}">
                <a16:creationId xmlns:a16="http://schemas.microsoft.com/office/drawing/2014/main" id="{05F2680D-A88F-294D-8A75-3E6CBF0B8CD8}"/>
              </a:ext>
            </a:extLst>
          </p:cNvPr>
          <p:cNvPicPr preferRelativeResize="0"/>
          <p:nvPr/>
        </p:nvPicPr>
        <p:blipFill>
          <a:blip r:embed="rId5" cstate="email">
            <a:alphaModFix/>
            <a:extLst>
              <a:ext uri="{28A0092B-C50C-407E-A947-70E740481C1C}">
                <a14:useLocalDpi xmlns:a14="http://schemas.microsoft.com/office/drawing/2010/main" val="0"/>
              </a:ext>
            </a:extLst>
          </a:blip>
          <a:stretch>
            <a:fillRect/>
          </a:stretch>
        </p:blipFill>
        <p:spPr>
          <a:xfrm rot="5400000">
            <a:off x="3316705" y="3950656"/>
            <a:ext cx="2902849" cy="2340577"/>
          </a:xfrm>
          <a:prstGeom prst="rect">
            <a:avLst/>
          </a:prstGeom>
          <a:noFill/>
          <a:ln>
            <a:noFill/>
          </a:ln>
        </p:spPr>
      </p:pic>
      <p:pic>
        <p:nvPicPr>
          <p:cNvPr id="3" name="Picture 2">
            <a:extLst>
              <a:ext uri="{FF2B5EF4-FFF2-40B4-BE49-F238E27FC236}">
                <a16:creationId xmlns:a16="http://schemas.microsoft.com/office/drawing/2014/main" id="{5EA8B757-0A89-1D4D-B926-F132FB67E8D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94407" y="2772180"/>
            <a:ext cx="2333171" cy="3110895"/>
          </a:xfrm>
          <a:prstGeom prst="rect">
            <a:avLst/>
          </a:prstGeom>
        </p:spPr>
      </p:pic>
      <p:pic>
        <p:nvPicPr>
          <p:cNvPr id="21" name="Google Shape;318;gb6f9cdfe88_0_169">
            <a:extLst>
              <a:ext uri="{FF2B5EF4-FFF2-40B4-BE49-F238E27FC236}">
                <a16:creationId xmlns:a16="http://schemas.microsoft.com/office/drawing/2014/main" id="{29BC830C-3749-5341-8408-798371B94B4B}"/>
              </a:ext>
            </a:extLst>
          </p:cNvPr>
          <p:cNvPicPr preferRelativeResize="0"/>
          <p:nvPr/>
        </p:nvPicPr>
        <p:blipFill>
          <a:blip r:embed="rId7" cstate="email">
            <a:alphaModFix/>
            <a:extLst>
              <a:ext uri="{28A0092B-C50C-407E-A947-70E740481C1C}">
                <a14:useLocalDpi xmlns:a14="http://schemas.microsoft.com/office/drawing/2010/main" val="0"/>
              </a:ext>
            </a:extLst>
          </a:blip>
          <a:stretch>
            <a:fillRect/>
          </a:stretch>
        </p:blipFill>
        <p:spPr>
          <a:xfrm rot="5400000">
            <a:off x="1698" y="1772684"/>
            <a:ext cx="3116428" cy="1661303"/>
          </a:xfrm>
          <a:prstGeom prst="rect">
            <a:avLst/>
          </a:prstGeom>
          <a:noFill/>
          <a:ln>
            <a:noFill/>
          </a:ln>
        </p:spPr>
      </p:pic>
      <p:cxnSp>
        <p:nvCxnSpPr>
          <p:cNvPr id="6" name="Elbow Connector 5">
            <a:extLst>
              <a:ext uri="{FF2B5EF4-FFF2-40B4-BE49-F238E27FC236}">
                <a16:creationId xmlns:a16="http://schemas.microsoft.com/office/drawing/2014/main" id="{6EEE7B93-9554-694C-9240-3116709E0FCB}"/>
              </a:ext>
            </a:extLst>
          </p:cNvPr>
          <p:cNvCxnSpPr>
            <a:cxnSpLocks/>
          </p:cNvCxnSpPr>
          <p:nvPr/>
        </p:nvCxnSpPr>
        <p:spPr>
          <a:xfrm>
            <a:off x="2381866" y="4161550"/>
            <a:ext cx="1192396" cy="911428"/>
          </a:xfrm>
          <a:prstGeom prst="bentConnector3">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45761E31-8B47-B74B-A229-45C064167D41}"/>
              </a:ext>
            </a:extLst>
          </p:cNvPr>
          <p:cNvCxnSpPr>
            <a:cxnSpLocks/>
          </p:cNvCxnSpPr>
          <p:nvPr/>
        </p:nvCxnSpPr>
        <p:spPr>
          <a:xfrm>
            <a:off x="2437508" y="1160317"/>
            <a:ext cx="1009590" cy="838200"/>
          </a:xfrm>
          <a:prstGeom prst="bentConnector3">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F47E9557-476B-EC42-A169-3BD615E39DD5}"/>
              </a:ext>
            </a:extLst>
          </p:cNvPr>
          <p:cNvCxnSpPr>
            <a:cxnSpLocks/>
          </p:cNvCxnSpPr>
          <p:nvPr/>
        </p:nvCxnSpPr>
        <p:spPr>
          <a:xfrm>
            <a:off x="5266258" y="2364871"/>
            <a:ext cx="1652782" cy="776219"/>
          </a:xfrm>
          <a:prstGeom prst="bentConnector3">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293C7B-CF75-514D-9F9F-424990383693}"/>
              </a:ext>
            </a:extLst>
          </p:cNvPr>
          <p:cNvCxnSpPr>
            <a:cxnSpLocks/>
          </p:cNvCxnSpPr>
          <p:nvPr/>
        </p:nvCxnSpPr>
        <p:spPr>
          <a:xfrm>
            <a:off x="6021545" y="4569763"/>
            <a:ext cx="782790"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6BFA81A3-650B-9F4B-AA47-F6A7C18F97D1}"/>
              </a:ext>
            </a:extLst>
          </p:cNvPr>
          <p:cNvCxnSpPr>
            <a:cxnSpLocks/>
          </p:cNvCxnSpPr>
          <p:nvPr/>
        </p:nvCxnSpPr>
        <p:spPr>
          <a:xfrm>
            <a:off x="5319463" y="1570575"/>
            <a:ext cx="4543775" cy="695781"/>
          </a:xfrm>
          <a:prstGeom prst="bentConnector3">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6069CA-6D60-0346-AC29-EE022F0880B1}"/>
              </a:ext>
            </a:extLst>
          </p:cNvPr>
          <p:cNvCxnSpPr>
            <a:cxnSpLocks/>
          </p:cNvCxnSpPr>
          <p:nvPr/>
        </p:nvCxnSpPr>
        <p:spPr>
          <a:xfrm flipV="1">
            <a:off x="5921386" y="6070976"/>
            <a:ext cx="5392565" cy="3621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7AE346D-29A6-FC44-B3A4-16A31BF09CDD}"/>
              </a:ext>
            </a:extLst>
          </p:cNvPr>
          <p:cNvCxnSpPr>
            <a:cxnSpLocks/>
          </p:cNvCxnSpPr>
          <p:nvPr/>
        </p:nvCxnSpPr>
        <p:spPr>
          <a:xfrm flipV="1">
            <a:off x="11313951" y="5156821"/>
            <a:ext cx="0" cy="93226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CC1A04C-F579-8141-BC51-5BBB57A22088}"/>
              </a:ext>
            </a:extLst>
          </p:cNvPr>
          <p:cNvSpPr txBox="1"/>
          <p:nvPr/>
        </p:nvSpPr>
        <p:spPr>
          <a:xfrm>
            <a:off x="896215" y="653907"/>
            <a:ext cx="1327394" cy="369332"/>
          </a:xfrm>
          <a:prstGeom prst="rect">
            <a:avLst/>
          </a:prstGeom>
          <a:noFill/>
        </p:spPr>
        <p:txBody>
          <a:bodyPr wrap="square" rtlCol="0">
            <a:spAutoFit/>
          </a:bodyPr>
          <a:lstStyle/>
          <a:p>
            <a:pPr algn="ctr"/>
            <a:r>
              <a:rPr lang="en-US" b="1" dirty="0"/>
              <a:t>Malting</a:t>
            </a:r>
          </a:p>
        </p:txBody>
      </p:sp>
      <p:sp>
        <p:nvSpPr>
          <p:cNvPr id="44" name="TextBox 43">
            <a:extLst>
              <a:ext uri="{FF2B5EF4-FFF2-40B4-BE49-F238E27FC236}">
                <a16:creationId xmlns:a16="http://schemas.microsoft.com/office/drawing/2014/main" id="{2E9426C5-8346-5642-9363-888CE601A27C}"/>
              </a:ext>
            </a:extLst>
          </p:cNvPr>
          <p:cNvSpPr txBox="1"/>
          <p:nvPr/>
        </p:nvSpPr>
        <p:spPr>
          <a:xfrm>
            <a:off x="4034039" y="3321198"/>
            <a:ext cx="1327394" cy="369332"/>
          </a:xfrm>
          <a:prstGeom prst="rect">
            <a:avLst/>
          </a:prstGeom>
          <a:noFill/>
        </p:spPr>
        <p:txBody>
          <a:bodyPr wrap="square" rtlCol="0">
            <a:spAutoFit/>
          </a:bodyPr>
          <a:lstStyle/>
          <a:p>
            <a:pPr algn="ctr"/>
            <a:r>
              <a:rPr lang="en-US" b="1" dirty="0"/>
              <a:t>Brewing</a:t>
            </a:r>
          </a:p>
        </p:txBody>
      </p:sp>
      <p:sp>
        <p:nvSpPr>
          <p:cNvPr id="45" name="TextBox 44">
            <a:extLst>
              <a:ext uri="{FF2B5EF4-FFF2-40B4-BE49-F238E27FC236}">
                <a16:creationId xmlns:a16="http://schemas.microsoft.com/office/drawing/2014/main" id="{0B20B10C-042A-9B4B-B379-ACE06AC33224}"/>
              </a:ext>
            </a:extLst>
          </p:cNvPr>
          <p:cNvSpPr txBox="1"/>
          <p:nvPr/>
        </p:nvSpPr>
        <p:spPr>
          <a:xfrm>
            <a:off x="3707771" y="1095487"/>
            <a:ext cx="1327394" cy="369332"/>
          </a:xfrm>
          <a:prstGeom prst="rect">
            <a:avLst/>
          </a:prstGeom>
          <a:noFill/>
        </p:spPr>
        <p:txBody>
          <a:bodyPr wrap="square" rtlCol="0">
            <a:spAutoFit/>
          </a:bodyPr>
          <a:lstStyle/>
          <a:p>
            <a:pPr algn="ctr"/>
            <a:r>
              <a:rPr lang="en-US" b="1" dirty="0"/>
              <a:t>Hot Steep</a:t>
            </a:r>
          </a:p>
        </p:txBody>
      </p:sp>
      <p:sp>
        <p:nvSpPr>
          <p:cNvPr id="46" name="TextBox 45">
            <a:extLst>
              <a:ext uri="{FF2B5EF4-FFF2-40B4-BE49-F238E27FC236}">
                <a16:creationId xmlns:a16="http://schemas.microsoft.com/office/drawing/2014/main" id="{6C9E8B43-2993-494A-AFDF-545B077437AB}"/>
              </a:ext>
            </a:extLst>
          </p:cNvPr>
          <p:cNvSpPr txBox="1"/>
          <p:nvPr/>
        </p:nvSpPr>
        <p:spPr>
          <a:xfrm>
            <a:off x="7409612" y="2456313"/>
            <a:ext cx="1327394" cy="369332"/>
          </a:xfrm>
          <a:prstGeom prst="rect">
            <a:avLst/>
          </a:prstGeom>
          <a:noFill/>
        </p:spPr>
        <p:txBody>
          <a:bodyPr wrap="square" rtlCol="0">
            <a:spAutoFit/>
          </a:bodyPr>
          <a:lstStyle/>
          <a:p>
            <a:pPr algn="ctr"/>
            <a:r>
              <a:rPr lang="en-US" b="1" dirty="0"/>
              <a:t>Sensory</a:t>
            </a:r>
          </a:p>
        </p:txBody>
      </p:sp>
      <p:sp>
        <p:nvSpPr>
          <p:cNvPr id="47" name="TextBox 46">
            <a:extLst>
              <a:ext uri="{FF2B5EF4-FFF2-40B4-BE49-F238E27FC236}">
                <a16:creationId xmlns:a16="http://schemas.microsoft.com/office/drawing/2014/main" id="{D83B1340-D5B4-B040-8B50-56E084A409AF}"/>
              </a:ext>
            </a:extLst>
          </p:cNvPr>
          <p:cNvSpPr txBox="1"/>
          <p:nvPr/>
        </p:nvSpPr>
        <p:spPr>
          <a:xfrm>
            <a:off x="9964699" y="1438114"/>
            <a:ext cx="1878629" cy="369332"/>
          </a:xfrm>
          <a:prstGeom prst="rect">
            <a:avLst/>
          </a:prstGeom>
          <a:noFill/>
        </p:spPr>
        <p:txBody>
          <a:bodyPr wrap="square" rtlCol="0">
            <a:spAutoFit/>
          </a:bodyPr>
          <a:lstStyle/>
          <a:p>
            <a:pPr algn="ctr"/>
            <a:r>
              <a:rPr lang="en-US" b="1" dirty="0"/>
              <a:t>Metabolomics</a:t>
            </a:r>
          </a:p>
        </p:txBody>
      </p:sp>
      <p:sp>
        <p:nvSpPr>
          <p:cNvPr id="22" name="TextBox 21">
            <a:extLst>
              <a:ext uri="{FF2B5EF4-FFF2-40B4-BE49-F238E27FC236}">
                <a16:creationId xmlns:a16="http://schemas.microsoft.com/office/drawing/2014/main" id="{F2F89DDA-6110-A243-92A8-C61E7D2DB72E}"/>
              </a:ext>
            </a:extLst>
          </p:cNvPr>
          <p:cNvSpPr txBox="1"/>
          <p:nvPr/>
        </p:nvSpPr>
        <p:spPr>
          <a:xfrm>
            <a:off x="6919040" y="6280526"/>
            <a:ext cx="5112117" cy="276999"/>
          </a:xfrm>
          <a:prstGeom prst="rect">
            <a:avLst/>
          </a:prstGeom>
          <a:noFill/>
        </p:spPr>
        <p:txBody>
          <a:bodyPr wrap="square" rtlCol="0">
            <a:spAutoFit/>
          </a:bodyPr>
          <a:lstStyle/>
          <a:p>
            <a:r>
              <a:rPr lang="en-US" sz="1200" dirty="0">
                <a:solidFill>
                  <a:schemeClr val="tx2"/>
                </a:solidFill>
              </a:rPr>
              <a:t>Photos: Scott Fisk, Campbell </a:t>
            </a:r>
            <a:r>
              <a:rPr lang="en-US" sz="1200" dirty="0" err="1">
                <a:solidFill>
                  <a:schemeClr val="tx2"/>
                </a:solidFill>
              </a:rPr>
              <a:t>Morrissy</a:t>
            </a:r>
            <a:r>
              <a:rPr lang="en-US" sz="1200" dirty="0">
                <a:solidFill>
                  <a:schemeClr val="tx2"/>
                </a:solidFill>
              </a:rPr>
              <a:t>, &amp; Dr. Harmonie </a:t>
            </a:r>
            <a:r>
              <a:rPr lang="en-US" sz="1200" dirty="0" err="1">
                <a:solidFill>
                  <a:schemeClr val="tx2"/>
                </a:solidFill>
              </a:rPr>
              <a:t>Bettenhausen</a:t>
            </a:r>
            <a:endParaRPr lang="en-US" sz="1200" dirty="0">
              <a:solidFill>
                <a:schemeClr val="tx2"/>
              </a:solidFill>
            </a:endParaRPr>
          </a:p>
        </p:txBody>
      </p:sp>
      <p:pic>
        <p:nvPicPr>
          <p:cNvPr id="51" name="Picture 50">
            <a:extLst>
              <a:ext uri="{FF2B5EF4-FFF2-40B4-BE49-F238E27FC236}">
                <a16:creationId xmlns:a16="http://schemas.microsoft.com/office/drawing/2014/main" id="{34A1B847-F4A1-2043-8040-52566007EC8C}"/>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66663" y="3481107"/>
            <a:ext cx="2191101" cy="1232494"/>
          </a:xfrm>
          <a:prstGeom prst="rect">
            <a:avLst/>
          </a:prstGeom>
        </p:spPr>
      </p:pic>
    </p:spTree>
    <p:extLst>
      <p:ext uri="{BB962C8B-B14F-4D97-AF65-F5344CB8AC3E}">
        <p14:creationId xmlns:p14="http://schemas.microsoft.com/office/powerpoint/2010/main" val="2743983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975E46-3B69-3843-AA99-98D4C67F5C2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58900" y="1419802"/>
            <a:ext cx="5651500" cy="3047028"/>
          </a:xfrm>
          <a:prstGeom prst="rect">
            <a:avLst/>
          </a:prstGeom>
        </p:spPr>
      </p:pic>
      <p:sp>
        <p:nvSpPr>
          <p:cNvPr id="3" name="Title 2"/>
          <p:cNvSpPr>
            <a:spLocks noGrp="1"/>
          </p:cNvSpPr>
          <p:nvPr>
            <p:ph type="title"/>
          </p:nvPr>
        </p:nvSpPr>
        <p:spPr>
          <a:xfrm>
            <a:off x="406400" y="236051"/>
            <a:ext cx="10515600" cy="1325563"/>
          </a:xfrm>
        </p:spPr>
        <p:txBody>
          <a:bodyPr>
            <a:normAutofit/>
          </a:bodyPr>
          <a:lstStyle/>
          <a:p>
            <a:r>
              <a:rPr lang="en-US" dirty="0"/>
              <a:t>Romp of Otters 1.0</a:t>
            </a:r>
          </a:p>
        </p:txBody>
      </p:sp>
      <p:pic>
        <p:nvPicPr>
          <p:cNvPr id="14" name="Picture 13">
            <a:extLst>
              <a:ext uri="{FF2B5EF4-FFF2-40B4-BE49-F238E27FC236}">
                <a16:creationId xmlns:a16="http://schemas.microsoft.com/office/drawing/2014/main" id="{EED557A9-F468-4A4E-BD21-AAA5AB345D0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81495" y="2197898"/>
            <a:ext cx="3370624" cy="3078162"/>
          </a:xfrm>
          <a:prstGeom prst="rect">
            <a:avLst/>
          </a:prstGeom>
        </p:spPr>
      </p:pic>
      <p:pic>
        <p:nvPicPr>
          <p:cNvPr id="15" name="Picture 14">
            <a:extLst>
              <a:ext uri="{FF2B5EF4-FFF2-40B4-BE49-F238E27FC236}">
                <a16:creationId xmlns:a16="http://schemas.microsoft.com/office/drawing/2014/main" id="{7BD2FD56-1815-DD44-8366-381A27E48F2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62900" y="3883232"/>
            <a:ext cx="867410" cy="1618460"/>
          </a:xfrm>
          <a:prstGeom prst="rect">
            <a:avLst/>
          </a:prstGeom>
        </p:spPr>
      </p:pic>
    </p:spTree>
    <p:extLst>
      <p:ext uri="{BB962C8B-B14F-4D97-AF65-F5344CB8AC3E}">
        <p14:creationId xmlns:p14="http://schemas.microsoft.com/office/powerpoint/2010/main" val="3736592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AB397A-8F57-CE4B-94D3-CF9F6213FF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09788" y="2732998"/>
            <a:ext cx="4510923" cy="2728002"/>
          </a:xfrm>
          <a:prstGeom prst="rect">
            <a:avLst/>
          </a:prstGeom>
        </p:spPr>
      </p:pic>
      <p:sp>
        <p:nvSpPr>
          <p:cNvPr id="3" name="Title 2"/>
          <p:cNvSpPr>
            <a:spLocks noGrp="1"/>
          </p:cNvSpPr>
          <p:nvPr>
            <p:ph type="title"/>
          </p:nvPr>
        </p:nvSpPr>
        <p:spPr>
          <a:xfrm>
            <a:off x="2013964" y="106786"/>
            <a:ext cx="8229600" cy="1143000"/>
          </a:xfrm>
        </p:spPr>
        <p:txBody>
          <a:bodyPr>
            <a:normAutofit/>
          </a:bodyPr>
          <a:lstStyle/>
          <a:p>
            <a:pPr algn="ctr"/>
            <a:r>
              <a:rPr lang="en-US" dirty="0"/>
              <a:t>Why Maris Otter?</a:t>
            </a:r>
          </a:p>
        </p:txBody>
      </p:sp>
      <p:sp>
        <p:nvSpPr>
          <p:cNvPr id="8" name="TextBox 7">
            <a:extLst>
              <a:ext uri="{FF2B5EF4-FFF2-40B4-BE49-F238E27FC236}">
                <a16:creationId xmlns:a16="http://schemas.microsoft.com/office/drawing/2014/main" id="{53B3661B-96DC-8E44-B28D-488884F18130}"/>
              </a:ext>
            </a:extLst>
          </p:cNvPr>
          <p:cNvSpPr txBox="1"/>
          <p:nvPr/>
        </p:nvSpPr>
        <p:spPr>
          <a:xfrm>
            <a:off x="528064" y="1025509"/>
            <a:ext cx="11206736"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rPr>
              <a:t>Notable “heirloom/heritage” winter barley.</a:t>
            </a:r>
          </a:p>
          <a:p>
            <a:pPr marL="742950" lvl="1" indent="-285750">
              <a:buFont typeface="Arial" panose="020B0604020202020204" pitchFamily="34" charset="0"/>
              <a:buChar char="•"/>
            </a:pPr>
            <a:r>
              <a:rPr lang="en-US" sz="2000" dirty="0">
                <a:solidFill>
                  <a:schemeClr val="tx2"/>
                </a:solidFill>
              </a:rPr>
              <a:t>Released in 1966 and became the major winter barley of its day... but dropped from UK list in 1989.</a:t>
            </a:r>
          </a:p>
          <a:p>
            <a:pPr marL="285750" indent="-285750">
              <a:buFont typeface="Arial" panose="020B0604020202020204" pitchFamily="34" charset="0"/>
              <a:buChar char="•"/>
            </a:pPr>
            <a:r>
              <a:rPr lang="en-US" sz="2000" dirty="0">
                <a:solidFill>
                  <a:schemeClr val="tx2"/>
                </a:solidFill>
              </a:rPr>
              <a:t>Continues to be grown, malted, and advertised as a premium, identity preserved product.</a:t>
            </a:r>
          </a:p>
          <a:p>
            <a:pPr marL="742950" lvl="1" indent="-285750">
              <a:buFont typeface="Arial" panose="020B0604020202020204" pitchFamily="34" charset="0"/>
              <a:buChar char="•"/>
            </a:pPr>
            <a:r>
              <a:rPr lang="en-US" sz="2000" dirty="0">
                <a:solidFill>
                  <a:schemeClr val="tx2"/>
                </a:solidFill>
              </a:rPr>
              <a:t>Still a relevant % of UK malting barley acreage (~2%* of all purchases).</a:t>
            </a:r>
          </a:p>
          <a:p>
            <a:pPr marL="285750" indent="-285750">
              <a:buFont typeface="Arial" panose="020B0604020202020204" pitchFamily="34" charset="0"/>
              <a:buChar char="•"/>
            </a:pPr>
            <a:r>
              <a:rPr lang="en-US" sz="2000" dirty="0">
                <a:solidFill>
                  <a:schemeClr val="tx2"/>
                </a:solidFill>
              </a:rPr>
              <a:t>Brewers use it as a base malt for its contributions to beer flavor. </a:t>
            </a:r>
          </a:p>
        </p:txBody>
      </p:sp>
      <p:sp>
        <p:nvSpPr>
          <p:cNvPr id="10" name="TextBox 9">
            <a:extLst>
              <a:ext uri="{FF2B5EF4-FFF2-40B4-BE49-F238E27FC236}">
                <a16:creationId xmlns:a16="http://schemas.microsoft.com/office/drawing/2014/main" id="{4E6FECFC-9CD6-9744-8D80-7F07DA879905}"/>
              </a:ext>
            </a:extLst>
          </p:cNvPr>
          <p:cNvSpPr txBox="1"/>
          <p:nvPr/>
        </p:nvSpPr>
        <p:spPr>
          <a:xfrm>
            <a:off x="6702932" y="5555556"/>
            <a:ext cx="4649878" cy="400110"/>
          </a:xfrm>
          <a:prstGeom prst="rect">
            <a:avLst/>
          </a:prstGeom>
          <a:noFill/>
        </p:spPr>
        <p:txBody>
          <a:bodyPr wrap="square" rtlCol="0">
            <a:spAutoFit/>
          </a:bodyPr>
          <a:lstStyle/>
          <a:p>
            <a:r>
              <a:rPr lang="en-US" sz="1000" dirty="0">
                <a:solidFill>
                  <a:schemeClr val="tx2"/>
                </a:solidFill>
              </a:rPr>
              <a:t>https://</a:t>
            </a:r>
            <a:r>
              <a:rPr lang="en-US" sz="1000" dirty="0" err="1">
                <a:solidFill>
                  <a:schemeClr val="tx2"/>
                </a:solidFill>
              </a:rPr>
              <a:t>www.morningadvertiser.co.uk</a:t>
            </a:r>
            <a:r>
              <a:rPr lang="en-US" sz="1000" dirty="0">
                <a:solidFill>
                  <a:schemeClr val="tx2"/>
                </a:solidFill>
              </a:rPr>
              <a:t>/Article/2015/09/29/The-magic-of-Maris-Otter-It-s-5-of-all-malting-barley-but-it-s-in-10-of-the-last-16-Champion-beers-of-Britain</a:t>
            </a:r>
          </a:p>
        </p:txBody>
      </p:sp>
      <p:pic>
        <p:nvPicPr>
          <p:cNvPr id="5" name="Picture 4">
            <a:extLst>
              <a:ext uri="{FF2B5EF4-FFF2-40B4-BE49-F238E27FC236}">
                <a16:creationId xmlns:a16="http://schemas.microsoft.com/office/drawing/2014/main" id="{BECC0B83-4886-9F43-884A-DD7230E5D8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3964" y="2656725"/>
            <a:ext cx="3086100" cy="3086100"/>
          </a:xfrm>
          <a:prstGeom prst="rect">
            <a:avLst/>
          </a:prstGeom>
        </p:spPr>
      </p:pic>
      <p:pic>
        <p:nvPicPr>
          <p:cNvPr id="4" name="Picture 3">
            <a:extLst>
              <a:ext uri="{FF2B5EF4-FFF2-40B4-BE49-F238E27FC236}">
                <a16:creationId xmlns:a16="http://schemas.microsoft.com/office/drawing/2014/main" id="{75BC7731-C621-AB4C-B9D8-79B4DEB9E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166" y="5301556"/>
            <a:ext cx="4755696" cy="807571"/>
          </a:xfrm>
          <a:prstGeom prst="rect">
            <a:avLst/>
          </a:prstGeom>
        </p:spPr>
      </p:pic>
      <p:sp>
        <p:nvSpPr>
          <p:cNvPr id="9" name="TextBox 8">
            <a:extLst>
              <a:ext uri="{FF2B5EF4-FFF2-40B4-BE49-F238E27FC236}">
                <a16:creationId xmlns:a16="http://schemas.microsoft.com/office/drawing/2014/main" id="{0424E481-49DA-374B-BC35-B7FDDEA2731A}"/>
              </a:ext>
            </a:extLst>
          </p:cNvPr>
          <p:cNvSpPr txBox="1"/>
          <p:nvPr/>
        </p:nvSpPr>
        <p:spPr>
          <a:xfrm>
            <a:off x="1896996" y="6109127"/>
            <a:ext cx="3320036" cy="246221"/>
          </a:xfrm>
          <a:prstGeom prst="rect">
            <a:avLst/>
          </a:prstGeom>
          <a:noFill/>
        </p:spPr>
        <p:txBody>
          <a:bodyPr wrap="square" rtlCol="0">
            <a:spAutoFit/>
          </a:bodyPr>
          <a:lstStyle/>
          <a:p>
            <a:r>
              <a:rPr lang="en-US" sz="1000" dirty="0">
                <a:solidFill>
                  <a:schemeClr val="tx2"/>
                </a:solidFill>
              </a:rPr>
              <a:t>https://</a:t>
            </a:r>
            <a:r>
              <a:rPr lang="en-US" sz="1000" dirty="0" err="1">
                <a:solidFill>
                  <a:schemeClr val="tx2"/>
                </a:solidFill>
              </a:rPr>
              <a:t>crispmalt.com</a:t>
            </a:r>
            <a:r>
              <a:rPr lang="en-US" sz="1000" dirty="0">
                <a:solidFill>
                  <a:schemeClr val="tx2"/>
                </a:solidFill>
              </a:rPr>
              <a:t>/malts/finest-</a:t>
            </a:r>
            <a:r>
              <a:rPr lang="en-US" sz="1000" dirty="0" err="1">
                <a:solidFill>
                  <a:schemeClr val="tx2"/>
                </a:solidFill>
              </a:rPr>
              <a:t>maris</a:t>
            </a:r>
            <a:r>
              <a:rPr lang="en-US" sz="1000" dirty="0">
                <a:solidFill>
                  <a:schemeClr val="tx2"/>
                </a:solidFill>
              </a:rPr>
              <a:t>-otter-ale-malt/</a:t>
            </a:r>
          </a:p>
        </p:txBody>
      </p:sp>
    </p:spTree>
    <p:extLst>
      <p:ext uri="{BB962C8B-B14F-4D97-AF65-F5344CB8AC3E}">
        <p14:creationId xmlns:p14="http://schemas.microsoft.com/office/powerpoint/2010/main" val="1655157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AB5AD47-2316-5944-85F9-2E3CD3C2D8A3}"/>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828800" y="834824"/>
            <a:ext cx="8439849" cy="4499176"/>
          </a:xfrm>
          <a:solidFill>
            <a:srgbClr val="FFC000"/>
          </a:solidFill>
        </p:spPr>
      </p:pic>
      <p:sp>
        <p:nvSpPr>
          <p:cNvPr id="3" name="Title 2"/>
          <p:cNvSpPr>
            <a:spLocks noGrp="1"/>
          </p:cNvSpPr>
          <p:nvPr>
            <p:ph type="title"/>
          </p:nvPr>
        </p:nvSpPr>
        <p:spPr>
          <a:xfrm>
            <a:off x="363293" y="254144"/>
            <a:ext cx="8229600" cy="1143000"/>
          </a:xfrm>
        </p:spPr>
        <p:txBody>
          <a:bodyPr>
            <a:normAutofit/>
          </a:bodyPr>
          <a:lstStyle/>
          <a:p>
            <a:r>
              <a:rPr lang="en-US" dirty="0"/>
              <a:t>Mother Otter?</a:t>
            </a:r>
          </a:p>
        </p:txBody>
      </p:sp>
      <p:sp>
        <p:nvSpPr>
          <p:cNvPr id="9" name="Rectangle 8">
            <a:extLst>
              <a:ext uri="{FF2B5EF4-FFF2-40B4-BE49-F238E27FC236}">
                <a16:creationId xmlns:a16="http://schemas.microsoft.com/office/drawing/2014/main" id="{04E86BAD-7E4F-0343-B1F1-DB3B32D8B986}"/>
              </a:ext>
            </a:extLst>
          </p:cNvPr>
          <p:cNvSpPr/>
          <p:nvPr/>
        </p:nvSpPr>
        <p:spPr>
          <a:xfrm>
            <a:off x="2569082" y="5281068"/>
            <a:ext cx="7968236" cy="276999"/>
          </a:xfrm>
          <a:prstGeom prst="rect">
            <a:avLst/>
          </a:prstGeom>
        </p:spPr>
        <p:txBody>
          <a:bodyPr wrap="square">
            <a:spAutoFit/>
          </a:bodyPr>
          <a:lstStyle/>
          <a:p>
            <a:pPr algn="ctr"/>
            <a:r>
              <a:rPr lang="en-US" sz="1200" dirty="0">
                <a:solidFill>
                  <a:srgbClr val="222222"/>
                </a:solidFill>
                <a:latin typeface="Arial" panose="020B0604020202020204" pitchFamily="34" charset="0"/>
              </a:rPr>
              <a:t>Stockinger EJ. The Breeding of Winter-Hardy Malting Barley. Plants. 2021 Jul;10(7):1415</a:t>
            </a:r>
            <a:endParaRPr lang="en-US" sz="1200" dirty="0"/>
          </a:p>
        </p:txBody>
      </p:sp>
      <p:sp>
        <p:nvSpPr>
          <p:cNvPr id="11" name="TextBox 10">
            <a:extLst>
              <a:ext uri="{FF2B5EF4-FFF2-40B4-BE49-F238E27FC236}">
                <a16:creationId xmlns:a16="http://schemas.microsoft.com/office/drawing/2014/main" id="{BD5E5219-4FF2-9942-ADEC-3CAEDF045AB1}"/>
              </a:ext>
            </a:extLst>
          </p:cNvPr>
          <p:cNvSpPr txBox="1"/>
          <p:nvPr/>
        </p:nvSpPr>
        <p:spPr>
          <a:xfrm>
            <a:off x="520588" y="4250810"/>
            <a:ext cx="4096987" cy="892552"/>
          </a:xfrm>
          <a:prstGeom prst="rect">
            <a:avLst/>
          </a:prstGeom>
          <a:noFill/>
        </p:spPr>
        <p:txBody>
          <a:bodyPr wrap="square" rtlCol="0">
            <a:spAutoFit/>
          </a:bodyPr>
          <a:lstStyle/>
          <a:p>
            <a:r>
              <a:rPr lang="en-US" sz="2600" dirty="0">
                <a:solidFill>
                  <a:srgbClr val="92D050"/>
                </a:solidFill>
              </a:rPr>
              <a:t>AMBA Listed (3/9 winters)</a:t>
            </a:r>
          </a:p>
          <a:p>
            <a:r>
              <a:rPr lang="en-US" sz="2600" dirty="0">
                <a:solidFill>
                  <a:srgbClr val="FF0000"/>
                </a:solidFill>
              </a:rPr>
              <a:t>MAGB Listed (1/3 winters) </a:t>
            </a:r>
          </a:p>
        </p:txBody>
      </p:sp>
      <p:sp>
        <p:nvSpPr>
          <p:cNvPr id="2" name="Oval 1">
            <a:extLst>
              <a:ext uri="{FF2B5EF4-FFF2-40B4-BE49-F238E27FC236}">
                <a16:creationId xmlns:a16="http://schemas.microsoft.com/office/drawing/2014/main" id="{67806486-720D-1344-8D67-C9D2318677A3}"/>
              </a:ext>
            </a:extLst>
          </p:cNvPr>
          <p:cNvSpPr/>
          <p:nvPr/>
        </p:nvSpPr>
        <p:spPr>
          <a:xfrm>
            <a:off x="5715000" y="990601"/>
            <a:ext cx="838200" cy="23540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9BB9AB7-E00C-5D46-8B34-953E0C3AB43C}"/>
              </a:ext>
            </a:extLst>
          </p:cNvPr>
          <p:cNvSpPr txBox="1"/>
          <p:nvPr/>
        </p:nvSpPr>
        <p:spPr>
          <a:xfrm>
            <a:off x="4997450" y="5621209"/>
            <a:ext cx="3111500" cy="461665"/>
          </a:xfrm>
          <a:prstGeom prst="rect">
            <a:avLst/>
          </a:prstGeom>
          <a:noFill/>
        </p:spPr>
        <p:txBody>
          <a:bodyPr wrap="square" rtlCol="0">
            <a:spAutoFit/>
          </a:bodyPr>
          <a:lstStyle/>
          <a:p>
            <a:pPr algn="ctr"/>
            <a:r>
              <a:rPr lang="en-US" sz="1200" b="1" dirty="0">
                <a:solidFill>
                  <a:schemeClr val="tx2"/>
                </a:solidFill>
              </a:rPr>
              <a:t>AMBA</a:t>
            </a:r>
            <a:r>
              <a:rPr lang="en-US" sz="1200" dirty="0">
                <a:solidFill>
                  <a:schemeClr val="tx2"/>
                </a:solidFill>
              </a:rPr>
              <a:t> – American Malting Barley Association</a:t>
            </a:r>
          </a:p>
          <a:p>
            <a:pPr algn="ctr"/>
            <a:r>
              <a:rPr lang="en-US" sz="1200" b="1" dirty="0">
                <a:solidFill>
                  <a:schemeClr val="tx2"/>
                </a:solidFill>
              </a:rPr>
              <a:t>MAGB</a:t>
            </a:r>
            <a:r>
              <a:rPr lang="en-US" sz="1200" dirty="0">
                <a:solidFill>
                  <a:schemeClr val="tx2"/>
                </a:solidFill>
              </a:rPr>
              <a:t> – Maltsters Association of Great Britain</a:t>
            </a:r>
          </a:p>
        </p:txBody>
      </p:sp>
    </p:spTree>
    <p:extLst>
      <p:ext uri="{BB962C8B-B14F-4D97-AF65-F5344CB8AC3E}">
        <p14:creationId xmlns:p14="http://schemas.microsoft.com/office/powerpoint/2010/main" val="954513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6852" y="148988"/>
            <a:ext cx="10515600" cy="1133548"/>
          </a:xfrm>
        </p:spPr>
        <p:txBody>
          <a:bodyPr>
            <a:normAutofit/>
          </a:bodyPr>
          <a:lstStyle/>
          <a:p>
            <a:r>
              <a:rPr lang="en-US" dirty="0"/>
              <a:t>The Romp</a:t>
            </a:r>
          </a:p>
        </p:txBody>
      </p:sp>
      <p:graphicFrame>
        <p:nvGraphicFramePr>
          <p:cNvPr id="2" name="Content Placeholder 1">
            <a:extLst>
              <a:ext uri="{FF2B5EF4-FFF2-40B4-BE49-F238E27FC236}">
                <a16:creationId xmlns:a16="http://schemas.microsoft.com/office/drawing/2014/main" id="{9262EFF5-38E8-E548-A623-D2655B5E52B9}"/>
              </a:ext>
            </a:extLst>
          </p:cNvPr>
          <p:cNvGraphicFramePr>
            <a:graphicFrameLocks noGrp="1"/>
          </p:cNvGraphicFramePr>
          <p:nvPr>
            <p:ph idx="1"/>
            <p:extLst>
              <p:ext uri="{D42A27DB-BD31-4B8C-83A1-F6EECF244321}">
                <p14:modId xmlns:p14="http://schemas.microsoft.com/office/powerpoint/2010/main" val="4023688380"/>
              </p:ext>
            </p:extLst>
          </p:nvPr>
        </p:nvGraphicFramePr>
        <p:xfrm>
          <a:off x="1365663" y="2889506"/>
          <a:ext cx="9576789" cy="3051283"/>
        </p:xfrm>
        <a:graphic>
          <a:graphicData uri="http://schemas.openxmlformats.org/drawingml/2006/table">
            <a:tbl>
              <a:tblPr firstRow="1" firstCol="1" bandRow="1">
                <a:tableStyleId>{5C22544A-7EE6-4342-B048-85BDC9FD1C3A}</a:tableStyleId>
              </a:tblPr>
              <a:tblGrid>
                <a:gridCol w="1971693">
                  <a:extLst>
                    <a:ext uri="{9D8B030D-6E8A-4147-A177-3AD203B41FA5}">
                      <a16:colId xmlns:a16="http://schemas.microsoft.com/office/drawing/2014/main" val="1544538371"/>
                    </a:ext>
                  </a:extLst>
                </a:gridCol>
                <a:gridCol w="3802548">
                  <a:extLst>
                    <a:ext uri="{9D8B030D-6E8A-4147-A177-3AD203B41FA5}">
                      <a16:colId xmlns:a16="http://schemas.microsoft.com/office/drawing/2014/main" val="1188137748"/>
                    </a:ext>
                  </a:extLst>
                </a:gridCol>
                <a:gridCol w="3802548">
                  <a:extLst>
                    <a:ext uri="{9D8B030D-6E8A-4147-A177-3AD203B41FA5}">
                      <a16:colId xmlns:a16="http://schemas.microsoft.com/office/drawing/2014/main" val="1555624545"/>
                    </a:ext>
                  </a:extLst>
                </a:gridCol>
              </a:tblGrid>
              <a:tr h="821533">
                <a:tc>
                  <a:txBody>
                    <a:bodyPr/>
                    <a:lstStyle/>
                    <a:p>
                      <a:pPr marL="0" marR="0" algn="ctr">
                        <a:spcBef>
                          <a:spcPts val="0"/>
                        </a:spcBef>
                        <a:spcAft>
                          <a:spcPts val="0"/>
                        </a:spcAft>
                      </a:pPr>
                      <a:r>
                        <a:rPr lang="en-US" sz="2000" b="1" dirty="0">
                          <a:solidFill>
                            <a:schemeClr val="tx2"/>
                          </a:solidFill>
                          <a:effectLst/>
                        </a:rPr>
                        <a:t>Description</a:t>
                      </a:r>
                      <a:endParaRPr lang="en-US" sz="20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dirty="0">
                          <a:solidFill>
                            <a:schemeClr val="tx2"/>
                          </a:solidFill>
                          <a:effectLst/>
                        </a:rPr>
                        <a:t>Pedigree</a:t>
                      </a:r>
                      <a:endParaRPr lang="en-US" sz="20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dirty="0">
                          <a:solidFill>
                            <a:schemeClr val="tx2"/>
                          </a:solidFill>
                          <a:effectLst/>
                        </a:rPr>
                        <a:t>Developer </a:t>
                      </a:r>
                      <a:endParaRPr lang="en-US" sz="20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434602138"/>
                  </a:ext>
                </a:extLst>
              </a:tr>
              <a:tr h="445950">
                <a:tc>
                  <a:txBody>
                    <a:bodyPr/>
                    <a:lstStyle/>
                    <a:p>
                      <a:pPr marL="0" marR="0" algn="ctr">
                        <a:spcBef>
                          <a:spcPts val="0"/>
                        </a:spcBef>
                        <a:spcAft>
                          <a:spcPts val="0"/>
                        </a:spcAft>
                      </a:pPr>
                      <a:r>
                        <a:rPr lang="en-US" sz="1800" b="1" dirty="0" err="1">
                          <a:solidFill>
                            <a:schemeClr val="tx2"/>
                          </a:solidFill>
                          <a:effectLst/>
                        </a:rPr>
                        <a:t>Wintmalt</a:t>
                      </a:r>
                      <a:r>
                        <a:rPr lang="en-US" sz="1800" b="1" dirty="0">
                          <a:solidFill>
                            <a:schemeClr val="tx2"/>
                          </a:solidFill>
                          <a:effectLst/>
                        </a:rPr>
                        <a:t>*</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1800" b="1" dirty="0">
                          <a:solidFill>
                            <a:schemeClr val="tx2"/>
                          </a:solidFill>
                          <a:effectLst/>
                        </a:rPr>
                        <a:t>(Opal × 3087 / 96) × 1922−23</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1">
                          <a:solidFill>
                            <a:schemeClr val="tx2"/>
                          </a:solidFill>
                          <a:effectLst/>
                        </a:rPr>
                        <a:t>KWS Saat SE &amp; Co. KGaA</a:t>
                      </a:r>
                      <a:endParaRPr lang="en-US" sz="1800" b="1">
                        <a:solidFill>
                          <a:schemeClr val="tx2"/>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01602569"/>
                  </a:ext>
                </a:extLst>
              </a:tr>
              <a:tr h="445950">
                <a:tc>
                  <a:txBody>
                    <a:bodyPr/>
                    <a:lstStyle/>
                    <a:p>
                      <a:pPr marL="0" marR="0" algn="ctr">
                        <a:spcBef>
                          <a:spcPts val="0"/>
                        </a:spcBef>
                        <a:spcAft>
                          <a:spcPts val="0"/>
                        </a:spcAft>
                      </a:pPr>
                      <a:r>
                        <a:rPr lang="en-US" sz="1800" b="1" dirty="0">
                          <a:solidFill>
                            <a:schemeClr val="tx2"/>
                          </a:solidFill>
                          <a:effectLst/>
                        </a:rPr>
                        <a:t>DH141515</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1800" b="1" dirty="0">
                          <a:solidFill>
                            <a:schemeClr val="tx2"/>
                          </a:solidFill>
                          <a:effectLst/>
                        </a:rPr>
                        <a:t>Violetta / Maris Otter</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1" dirty="0">
                          <a:solidFill>
                            <a:schemeClr val="tx2"/>
                          </a:solidFill>
                          <a:effectLst/>
                        </a:rPr>
                        <a:t>Oregon State University</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89335198"/>
                  </a:ext>
                </a:extLst>
              </a:tr>
              <a:tr h="445950">
                <a:tc>
                  <a:txBody>
                    <a:bodyPr/>
                    <a:lstStyle/>
                    <a:p>
                      <a:pPr marL="0" marR="0" algn="ctr">
                        <a:spcBef>
                          <a:spcPts val="0"/>
                        </a:spcBef>
                        <a:spcAft>
                          <a:spcPts val="0"/>
                        </a:spcAft>
                      </a:pPr>
                      <a:r>
                        <a:rPr lang="en-US" sz="1800" b="1" dirty="0">
                          <a:solidFill>
                            <a:schemeClr val="tx2"/>
                          </a:solidFill>
                          <a:effectLst/>
                        </a:rPr>
                        <a:t>DH141969</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1800" b="1" dirty="0">
                          <a:solidFill>
                            <a:schemeClr val="tx2"/>
                          </a:solidFill>
                          <a:effectLst/>
                        </a:rPr>
                        <a:t>Violetta / Maris Otter</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1" dirty="0">
                          <a:solidFill>
                            <a:schemeClr val="tx2"/>
                          </a:solidFill>
                          <a:effectLst/>
                        </a:rPr>
                        <a:t>Oregon State University</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54216545"/>
                  </a:ext>
                </a:extLst>
              </a:tr>
              <a:tr h="445950">
                <a:tc>
                  <a:txBody>
                    <a:bodyPr/>
                    <a:lstStyle/>
                    <a:p>
                      <a:pPr marL="0" marR="0" algn="ctr">
                        <a:spcBef>
                          <a:spcPts val="0"/>
                        </a:spcBef>
                        <a:spcAft>
                          <a:spcPts val="0"/>
                        </a:spcAft>
                      </a:pPr>
                      <a:r>
                        <a:rPr lang="en-US" sz="1800" b="1" dirty="0">
                          <a:solidFill>
                            <a:schemeClr val="tx2"/>
                          </a:solidFill>
                          <a:effectLst/>
                        </a:rPr>
                        <a:t>DH150115</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1800" b="1" dirty="0">
                          <a:solidFill>
                            <a:schemeClr val="tx2"/>
                          </a:solidFill>
                          <a:effectLst/>
                        </a:rPr>
                        <a:t>04-028-36 / Maris Otter</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1" dirty="0">
                          <a:solidFill>
                            <a:schemeClr val="tx2"/>
                          </a:solidFill>
                          <a:effectLst/>
                        </a:rPr>
                        <a:t>Oregon State University</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46464273"/>
                  </a:ext>
                </a:extLst>
              </a:tr>
              <a:tr h="445950">
                <a:tc>
                  <a:txBody>
                    <a:bodyPr/>
                    <a:lstStyle/>
                    <a:p>
                      <a:pPr marL="0" marR="0" algn="ctr">
                        <a:spcBef>
                          <a:spcPts val="0"/>
                        </a:spcBef>
                        <a:spcAft>
                          <a:spcPts val="0"/>
                        </a:spcAft>
                      </a:pPr>
                      <a:r>
                        <a:rPr lang="en-US" sz="1800" b="1" dirty="0">
                          <a:solidFill>
                            <a:schemeClr val="tx2"/>
                          </a:solidFill>
                          <a:effectLst/>
                        </a:rPr>
                        <a:t>DH142010^</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solidFill>
                      <a:srgbClr val="FFFF00"/>
                    </a:solidFill>
                  </a:tcPr>
                </a:tc>
                <a:tc>
                  <a:txBody>
                    <a:bodyPr/>
                    <a:lstStyle/>
                    <a:p>
                      <a:pPr marL="0" marR="0" algn="ctr">
                        <a:spcBef>
                          <a:spcPts val="0"/>
                        </a:spcBef>
                        <a:spcAft>
                          <a:spcPts val="0"/>
                        </a:spcAft>
                      </a:pPr>
                      <a:r>
                        <a:rPr lang="en-US" sz="1800" b="1" dirty="0">
                          <a:solidFill>
                            <a:schemeClr val="tx2"/>
                          </a:solidFill>
                          <a:effectLst/>
                        </a:rPr>
                        <a:t>04-028-36 / Maris Otter</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solidFill>
                      <a:srgbClr val="FFFF00"/>
                    </a:solidFill>
                  </a:tcPr>
                </a:tc>
                <a:tc>
                  <a:txBody>
                    <a:bodyPr/>
                    <a:lstStyle/>
                    <a:p>
                      <a:pPr marL="0" marR="0" algn="ctr">
                        <a:spcBef>
                          <a:spcPts val="0"/>
                        </a:spcBef>
                        <a:spcAft>
                          <a:spcPts val="0"/>
                        </a:spcAft>
                      </a:pPr>
                      <a:r>
                        <a:rPr lang="en-US" sz="1800" b="1" dirty="0">
                          <a:solidFill>
                            <a:schemeClr val="tx2"/>
                          </a:solidFill>
                          <a:effectLst/>
                        </a:rPr>
                        <a:t>Oregon State University</a:t>
                      </a:r>
                      <a:endParaRPr lang="en-US"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344243333"/>
                  </a:ext>
                </a:extLst>
              </a:tr>
            </a:tbl>
          </a:graphicData>
        </a:graphic>
      </p:graphicFrame>
      <p:sp>
        <p:nvSpPr>
          <p:cNvPr id="10" name="TextBox 9">
            <a:extLst>
              <a:ext uri="{FF2B5EF4-FFF2-40B4-BE49-F238E27FC236}">
                <a16:creationId xmlns:a16="http://schemas.microsoft.com/office/drawing/2014/main" id="{A0F3E41C-6959-7044-B03E-909197483277}"/>
              </a:ext>
            </a:extLst>
          </p:cNvPr>
          <p:cNvSpPr txBox="1"/>
          <p:nvPr/>
        </p:nvSpPr>
        <p:spPr>
          <a:xfrm>
            <a:off x="521523" y="921029"/>
            <a:ext cx="11265065" cy="18912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chemeClr val="tx2"/>
                </a:solidFill>
              </a:rPr>
              <a:t>Population of doubled haploids derived from crosses of Maris Otter and elite winter malting lines.</a:t>
            </a:r>
          </a:p>
          <a:p>
            <a:pPr marL="285750" indent="-285750">
              <a:lnSpc>
                <a:spcPct val="150000"/>
              </a:lnSpc>
              <a:buFont typeface="Arial" panose="020B0604020202020204" pitchFamily="34" charset="0"/>
              <a:buChar char="•"/>
            </a:pPr>
            <a:r>
              <a:rPr lang="en-US" sz="2000" dirty="0">
                <a:solidFill>
                  <a:schemeClr val="tx2"/>
                </a:solidFill>
              </a:rPr>
              <a:t>Agronomic selection to the final four: Strips planted in Fall 2018 and harvested in Summer 2019.</a:t>
            </a:r>
          </a:p>
          <a:p>
            <a:pPr marL="285750" indent="-285750">
              <a:lnSpc>
                <a:spcPct val="150000"/>
              </a:lnSpc>
              <a:buFont typeface="Arial" panose="020B0604020202020204" pitchFamily="34" charset="0"/>
              <a:buChar char="•"/>
            </a:pPr>
            <a:r>
              <a:rPr lang="en-US" sz="2000" dirty="0">
                <a:solidFill>
                  <a:schemeClr val="tx2"/>
                </a:solidFill>
              </a:rPr>
              <a:t>Full pipeline: malting; brewing; hot steep and beer sensory; and hot steep and beer metabolomics. </a:t>
            </a:r>
          </a:p>
          <a:p>
            <a:pPr marL="285750" indent="-285750">
              <a:lnSpc>
                <a:spcPct val="150000"/>
              </a:lnSpc>
              <a:buFont typeface="Arial" panose="020B0604020202020204" pitchFamily="34" charset="0"/>
              <a:buChar char="•"/>
            </a:pPr>
            <a:r>
              <a:rPr lang="en-US" sz="2000" b="1" i="1" dirty="0">
                <a:solidFill>
                  <a:schemeClr val="tx2"/>
                </a:solidFill>
              </a:rPr>
              <a:t>Maris Otter not included in flavor trials due to intellectual property issues.</a:t>
            </a:r>
          </a:p>
        </p:txBody>
      </p:sp>
      <p:sp>
        <p:nvSpPr>
          <p:cNvPr id="4" name="TextBox 3">
            <a:extLst>
              <a:ext uri="{FF2B5EF4-FFF2-40B4-BE49-F238E27FC236}">
                <a16:creationId xmlns:a16="http://schemas.microsoft.com/office/drawing/2014/main" id="{1E1E539E-01A9-DA4D-8619-25EAD6025199}"/>
              </a:ext>
            </a:extLst>
          </p:cNvPr>
          <p:cNvSpPr txBox="1"/>
          <p:nvPr/>
        </p:nvSpPr>
        <p:spPr>
          <a:xfrm>
            <a:off x="1702955" y="6017979"/>
            <a:ext cx="3700318" cy="369332"/>
          </a:xfrm>
          <a:prstGeom prst="rect">
            <a:avLst/>
          </a:prstGeom>
          <a:noFill/>
        </p:spPr>
        <p:txBody>
          <a:bodyPr wrap="square" rtlCol="0">
            <a:spAutoFit/>
          </a:bodyPr>
          <a:lstStyle/>
          <a:p>
            <a:r>
              <a:rPr lang="en-US" dirty="0"/>
              <a:t>*control  ^</a:t>
            </a:r>
            <a:r>
              <a:rPr lang="en-US" dirty="0" err="1"/>
              <a:t>Lontra</a:t>
            </a:r>
            <a:r>
              <a:rPr lang="en-US" dirty="0"/>
              <a:t> (the top otter)</a:t>
            </a:r>
          </a:p>
        </p:txBody>
      </p:sp>
    </p:spTree>
    <p:extLst>
      <p:ext uri="{BB962C8B-B14F-4D97-AF65-F5344CB8AC3E}">
        <p14:creationId xmlns:p14="http://schemas.microsoft.com/office/powerpoint/2010/main" val="3094795307"/>
      </p:ext>
    </p:extLst>
  </p:cSld>
  <p:clrMapOvr>
    <a:masterClrMapping/>
  </p:clrMapOvr>
</p:sld>
</file>

<file path=ppt/theme/theme1.xml><?xml version="1.0" encoding="utf-8"?>
<a:theme xmlns:a="http://schemas.openxmlformats.org/drawingml/2006/main" name="1_Office Theme">
  <a:themeElements>
    <a:clrScheme name="OSU RGB 2017">
      <a:dk1>
        <a:srgbClr val="DC4405"/>
      </a:dk1>
      <a:lt1>
        <a:srgbClr val="FFFFFF"/>
      </a:lt1>
      <a:dk2>
        <a:srgbClr val="000000"/>
      </a:dk2>
      <a:lt2>
        <a:srgbClr val="B7A99A"/>
      </a:lt2>
      <a:accent1>
        <a:srgbClr val="A7ACA2"/>
      </a:accent1>
      <a:accent2>
        <a:srgbClr val="7A6855"/>
      </a:accent2>
      <a:accent3>
        <a:srgbClr val="8E9089"/>
      </a:accent3>
      <a:accent4>
        <a:srgbClr val="4A773C"/>
      </a:accent4>
      <a:accent5>
        <a:srgbClr val="00859B"/>
      </a:accent5>
      <a:accent6>
        <a:srgbClr val="FFB500"/>
      </a:accent6>
      <a:hlink>
        <a:srgbClr val="006A8E"/>
      </a:hlink>
      <a:folHlink>
        <a:srgbClr val="0D525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74986D4-687F-4A96-AC29-ABD08C01C466}" vid="{BF2A62C4-7066-4EC8-BC5C-623B0450B8C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49515</TotalTime>
  <Words>4706</Words>
  <Application>Microsoft Office PowerPoint</Application>
  <PresentationFormat>Widescreen</PresentationFormat>
  <Paragraphs>739</Paragraphs>
  <Slides>47</Slides>
  <Notes>46</Notes>
  <HiddenSlides>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Calibri</vt:lpstr>
      <vt:lpstr>Calibri Light</vt:lpstr>
      <vt:lpstr>Courier New</vt:lpstr>
      <vt:lpstr>Kievit Offc</vt:lpstr>
      <vt:lpstr>KievitPro-Regular</vt:lpstr>
      <vt:lpstr>Rufina-Stencil-Bold</vt:lpstr>
      <vt:lpstr>Stratum2 Bold</vt:lpstr>
      <vt:lpstr>Times New Roman</vt:lpstr>
      <vt:lpstr>1_Office Theme</vt:lpstr>
      <vt:lpstr>Continued Exploration of Barley Genotype Contribution to Beer Flavor and the Application of This Knowledge to Variety Development and Release. </vt:lpstr>
      <vt:lpstr>Outline</vt:lpstr>
      <vt:lpstr>Does barley variety impact beer flavor?</vt:lpstr>
      <vt:lpstr>Does Barley Variety Impact Beer Flavor?</vt:lpstr>
      <vt:lpstr>Flavor Pipeline</vt:lpstr>
      <vt:lpstr>Romp of Otters 1.0</vt:lpstr>
      <vt:lpstr>Why Maris Otter?</vt:lpstr>
      <vt:lpstr>Mother Otter?</vt:lpstr>
      <vt:lpstr>The Romp</vt:lpstr>
      <vt:lpstr>Agronomics</vt:lpstr>
      <vt:lpstr>Malting</vt:lpstr>
      <vt:lpstr>Hot Steep Sensory</vt:lpstr>
      <vt:lpstr>Beer Sensory</vt:lpstr>
      <vt:lpstr>Maris &amp; 5H?</vt:lpstr>
      <vt:lpstr>Conclusions</vt:lpstr>
      <vt:lpstr>What makes Maris Otter Special?</vt:lpstr>
      <vt:lpstr>Romp of Otters 2.0</vt:lpstr>
      <vt:lpstr>PowerPoint Presentation</vt:lpstr>
      <vt:lpstr>Winter Barley in the Klamath?</vt:lpstr>
      <vt:lpstr>Barley &amp; Agronomics</vt:lpstr>
      <vt:lpstr>Malting</vt:lpstr>
      <vt:lpstr>Hot Steep – Between Malt Types (n=14)</vt:lpstr>
      <vt:lpstr>Hot Steep – Between Malt Types (n=23)</vt:lpstr>
      <vt:lpstr>Beer Sensory – Between Malt Types (n=26)</vt:lpstr>
      <vt:lpstr>Conclusions</vt:lpstr>
      <vt:lpstr>Brewers Association Nitrogen Trials</vt:lpstr>
      <vt:lpstr>PowerPoint Presentation</vt:lpstr>
      <vt:lpstr>GxL effect on Malt Quality</vt:lpstr>
      <vt:lpstr>Dormancy &amp; Water Sensitivity</vt:lpstr>
      <vt:lpstr>Cytolytic Modification</vt:lpstr>
      <vt:lpstr>Proteolytic Modification</vt:lpstr>
      <vt:lpstr>Mini Malting</vt:lpstr>
      <vt:lpstr>Micro Malting</vt:lpstr>
      <vt:lpstr>So what does the beer taste like?</vt:lpstr>
      <vt:lpstr>CATA Analysis</vt:lpstr>
      <vt:lpstr>Projective Mapping</vt:lpstr>
      <vt:lpstr>Conclusions</vt:lpstr>
      <vt:lpstr>PowerPoint Presentation</vt:lpstr>
      <vt:lpstr>PowerPoint Presentation</vt:lpstr>
      <vt:lpstr>PowerPoint Presentation</vt:lpstr>
      <vt:lpstr>PowerPoint Presentation</vt:lpstr>
      <vt:lpstr>PowerPoint Presentation</vt:lpstr>
      <vt:lpstr>PowerPoint Presentation</vt:lpstr>
      <vt:lpstr>Conclusions and Next Steps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 samples</dc:title>
  <dc:creator>Shellhammer, Tom</dc:creator>
  <cp:lastModifiedBy>Hayes, Patrick</cp:lastModifiedBy>
  <cp:revision>381</cp:revision>
  <dcterms:created xsi:type="dcterms:W3CDTF">2020-11-01T21:04:06Z</dcterms:created>
  <dcterms:modified xsi:type="dcterms:W3CDTF">2023-04-13T20:46:40Z</dcterms:modified>
</cp:coreProperties>
</file>