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5" r:id="rId3"/>
  </p:sldMasterIdLst>
  <p:notesMasterIdLst>
    <p:notesMasterId r:id="rId16"/>
  </p:notesMasterIdLst>
  <p:sldIdLst>
    <p:sldId id="256" r:id="rId4"/>
    <p:sldId id="259" r:id="rId5"/>
    <p:sldId id="258" r:id="rId6"/>
    <p:sldId id="260" r:id="rId7"/>
    <p:sldId id="261" r:id="rId8"/>
    <p:sldId id="269" r:id="rId9"/>
    <p:sldId id="262" r:id="rId10"/>
    <p:sldId id="264" r:id="rId11"/>
    <p:sldId id="263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/>
    <p:restoredTop sz="94664"/>
  </p:normalViewPr>
  <p:slideViewPr>
    <p:cSldViewPr>
      <p:cViewPr varScale="1">
        <p:scale>
          <a:sx n="91" d="100"/>
          <a:sy n="91" d="100"/>
        </p:scale>
        <p:origin x="114" y="3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DF8D6-7E0C-4569-B41F-F4BB70ACC6D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B35B3-0804-460A-BB29-D489EAAA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4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35B3-0804-460A-BB29-D489EAAAAB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8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3199" y="838201"/>
            <a:ext cx="6043084" cy="493077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ctr">
              <a:defRPr sz="5400" b="1" i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CLICK TO EDIT MASTER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5E60-13F3-4562-93C2-6075709746F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9902-104E-4B02-AFC8-CF27E10BE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DA0-1ADB-4A0A-8314-AAE879492C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501D-132E-4E79-8059-4CCE30E21C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603" y="1600201"/>
            <a:ext cx="5384797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DA0-1ADB-4A0A-8314-AAE879492C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501D-132E-4E79-8059-4CCE30E21C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7C7AC0-DAC5-4D81-AE98-0AFF106115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2203" y="1600201"/>
            <a:ext cx="5412197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77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DA0-1ADB-4A0A-8314-AAE879492C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501D-132E-4E79-8059-4CCE30E21C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7C7AC0-DAC5-4D81-AE98-0AFF106115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2203" y="1600201"/>
            <a:ext cx="5412197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09944F-002B-4890-8AF0-6641C0EF4E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0" y="1600202"/>
            <a:ext cx="5181600" cy="44195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9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DA0-1ADB-4A0A-8314-AAE879492C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501D-132E-4E79-8059-4CCE30E21C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4C2F9D3-F1D3-486C-8AF5-DB0E237541E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1649796"/>
            <a:ext cx="10972800" cy="441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DA0-1ADB-4A0A-8314-AAE879492C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501D-132E-4E79-8059-4CCE30E21C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7C7AC0-DAC5-4D81-AE98-0AFF106115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2203" y="1600201"/>
            <a:ext cx="3509195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1C61EC-74C7-4A7A-A834-3480F1F2309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41403" y="1600201"/>
            <a:ext cx="3509195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0D809-E142-4367-A841-2AA6BFCB14D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00603" y="1600201"/>
            <a:ext cx="3509195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005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E66255-3109-4A46-A72E-DB66AD6859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5E60-13F3-4562-93C2-6075709746F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69902-104E-4B02-AFC8-CF27E10BEE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i="0" kern="1200" cap="all" baseline="0">
          <a:solidFill>
            <a:srgbClr val="BD8723"/>
          </a:solidFill>
          <a:latin typeface="+mj-lt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1ED454-F59D-D149-9328-7FC64DF96ED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53DA0-1ADB-4A0A-8314-AAE879492C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501D-132E-4E79-8059-4CCE30E21C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62" r:id="rId3"/>
    <p:sldLayoutId id="2147483663" r:id="rId4"/>
    <p:sldLayoutId id="214748366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Barley Prospects for a Changing Climate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76200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Musings with implications for barley in the time of climate change..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digression into prospects for perennial barley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Western Rivers Conservancy/John Day river barley project</a:t>
            </a:r>
            <a:endParaRPr lang="en-US" dirty="0"/>
          </a:p>
        </p:txBody>
      </p:sp>
      <p:pic>
        <p:nvPicPr>
          <p:cNvPr id="3" name="Picture 2" descr="A picture containing mountain, outdoor, nature, sky&#10;&#10;Description automatically generated">
            <a:extLst>
              <a:ext uri="{FF2B5EF4-FFF2-40B4-BE49-F238E27FC236}">
                <a16:creationId xmlns:a16="http://schemas.microsoft.com/office/drawing/2014/main" id="{33A2769E-1887-5755-C955-6496438122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2819400"/>
            <a:ext cx="3784600" cy="2838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7886A5-F6C4-6AAB-38A1-2A705FB8B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19400"/>
            <a:ext cx="6408066" cy="225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74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685800"/>
            <a:ext cx="10972800" cy="4525963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Long-term prospects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Fall planted barley makes better use of available precipitation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Ants at the picnic – winter survival, herbivory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Naked barley: multi-use, giving farmer alternative markets and maltsters/brewers high extract, 0 GN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Ants at the picnic – threshability/germination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2" name="Picture 1" descr="A picture containing outdoor, sky, grass, field&#10;&#10;Description automatically generated">
            <a:extLst>
              <a:ext uri="{FF2B5EF4-FFF2-40B4-BE49-F238E27FC236}">
                <a16:creationId xmlns:a16="http://schemas.microsoft.com/office/drawing/2014/main" id="{D4CDFA15-1E3D-278D-71C8-B29A7FEB2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429000"/>
            <a:ext cx="4439061" cy="2495280"/>
          </a:xfrm>
          <a:prstGeom prst="rect">
            <a:avLst/>
          </a:prstGeom>
        </p:spPr>
      </p:pic>
      <p:pic>
        <p:nvPicPr>
          <p:cNvPr id="5" name="Picture 4" descr="A picture containing fruit, sesame seed, nut, plant&#10;&#10;Description automatically generated">
            <a:extLst>
              <a:ext uri="{FF2B5EF4-FFF2-40B4-BE49-F238E27FC236}">
                <a16:creationId xmlns:a16="http://schemas.microsoft.com/office/drawing/2014/main" id="{260AD221-53D7-0957-00AA-6197F18E09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819400"/>
            <a:ext cx="3421040" cy="268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94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609600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Thanks, 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cheers!! </a:t>
            </a:r>
            <a:endParaRPr lang="en-US" b="1" dirty="0"/>
          </a:p>
        </p:txBody>
      </p:sp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7B593AF2-26A0-F963-DCD0-5209DCF009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643759"/>
            <a:ext cx="7485347" cy="48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9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76200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Climate </a:t>
            </a:r>
            <a:r>
              <a:rPr lang="en-US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warming trajectory, with increased volatility 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Familiar barley cropping areas may no longer be productive, new cropping areas may emerge, but on average the 2021 harvest will likely be the norm, rather than the outlier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Picture 1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BADB97A2-C4BA-7E08-D960-927FCC2772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2499007"/>
            <a:ext cx="3965812" cy="2974359"/>
          </a:xfrm>
          <a:prstGeom prst="rect">
            <a:avLst/>
          </a:prstGeom>
        </p:spPr>
      </p:pic>
      <p:pic>
        <p:nvPicPr>
          <p:cNvPr id="3" name="Picture 2" descr="A picture containing sky, grass, outdoor, field&#10;&#10;Description automatically generated">
            <a:extLst>
              <a:ext uri="{FF2B5EF4-FFF2-40B4-BE49-F238E27FC236}">
                <a16:creationId xmlns:a16="http://schemas.microsoft.com/office/drawing/2014/main" id="{FEACF21D-10F4-3EE5-CC84-9BF8A50684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425" y="3012789"/>
            <a:ext cx="3527975" cy="2645981"/>
          </a:xfrm>
          <a:prstGeom prst="rect">
            <a:avLst/>
          </a:prstGeom>
        </p:spPr>
      </p:pic>
      <p:pic>
        <p:nvPicPr>
          <p:cNvPr id="6" name="Picture 5" descr="A mushroom growing out of a tree&#10;&#10;Description automatically generated with medium confidence">
            <a:extLst>
              <a:ext uri="{FF2B5EF4-FFF2-40B4-BE49-F238E27FC236}">
                <a16:creationId xmlns:a16="http://schemas.microsoft.com/office/drawing/2014/main" id="{264DC252-A8E6-4B9C-F0EC-299A24271F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8305" y="3382463"/>
            <a:ext cx="2669558" cy="200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3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4525963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2021-style harvests are the new normal…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Not-so-great barley will be more expensive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Great barley will be more expensive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pays? 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Ideally a collaborative relationship between farmers, maltsters, brewers, and consumers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Naïve? </a:t>
            </a:r>
          </a:p>
          <a:p>
            <a:pPr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that a local/personal goal - larger market forces will prevail amongst the mega-fauna gathered at the shrinking water holes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2" name="Picture 11" descr="A picture containing outdoor, ground, tree, enclosure&#10;&#10;Description automatically generated">
            <a:extLst>
              <a:ext uri="{FF2B5EF4-FFF2-40B4-BE49-F238E27FC236}">
                <a16:creationId xmlns:a16="http://schemas.microsoft.com/office/drawing/2014/main" id="{83214F96-A4AF-2205-A4EC-05019AE764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388" y="457200"/>
            <a:ext cx="31496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5949" y="609600"/>
            <a:ext cx="10972800" cy="4525963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Farmers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Pencil out long-term rotation benefits of barley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new markets – feed, food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political leverage to support cropping system diversity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local, long-term relationships with breeders, malsters, brewers, and consumers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Picture 1" descr="A group of people in a field&#10;&#10;Description automatically generated with medium confidence">
            <a:extLst>
              <a:ext uri="{FF2B5EF4-FFF2-40B4-BE49-F238E27FC236}">
                <a16:creationId xmlns:a16="http://schemas.microsoft.com/office/drawing/2014/main" id="{9F3F7CBA-2D03-2000-2822-8CA2152745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01771"/>
            <a:ext cx="4166967" cy="2777978"/>
          </a:xfrm>
          <a:prstGeom prst="rect">
            <a:avLst/>
          </a:prstGeom>
        </p:spPr>
      </p:pic>
      <p:pic>
        <p:nvPicPr>
          <p:cNvPr id="3" name="Picture 2" descr="A road next to a field of grass&#10;&#10;Description automatically generated with low confidence">
            <a:extLst>
              <a:ext uri="{FF2B5EF4-FFF2-40B4-BE49-F238E27FC236}">
                <a16:creationId xmlns:a16="http://schemas.microsoft.com/office/drawing/2014/main" id="{36D6EA95-599B-D2D3-364D-693CDBBE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73" y="3290899"/>
            <a:ext cx="3718771" cy="278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457200"/>
            <a:ext cx="10972800" cy="4525963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 breeders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 the usual traits, with renewed vigor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yield for less input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proper balance of dormancy vs. pre-harvest sprouting risk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Solutions to water sensitivity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breeding tools needed – that latest gadget is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necessarily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answer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contemporary plant breeding trajectory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CRISPR tale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local, long-term relationships with farmers, malsters, brewers, and consumers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Picture 1" descr="A picture containing grass, outdoor, green, vegetable&#10;&#10;Description automatically generated">
            <a:extLst>
              <a:ext uri="{FF2B5EF4-FFF2-40B4-BE49-F238E27FC236}">
                <a16:creationId xmlns:a16="http://schemas.microsoft.com/office/drawing/2014/main" id="{5A3C99C9-98D9-7AF9-6429-46403FFA04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43473" y="916095"/>
            <a:ext cx="2061813" cy="15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3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457200"/>
            <a:ext cx="10972800" cy="4525963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breeding cycles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88CFA6-E742-D68D-8C61-3E3D6D01F51A}"/>
              </a:ext>
            </a:extLst>
          </p:cNvPr>
          <p:cNvSpPr/>
          <p:nvPr/>
        </p:nvSpPr>
        <p:spPr>
          <a:xfrm>
            <a:off x="1431294" y="3842566"/>
            <a:ext cx="3062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Genetics and Breeding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7BE8AD-DA28-F12A-43E7-2F5975F19003}"/>
              </a:ext>
            </a:extLst>
          </p:cNvPr>
          <p:cNvSpPr/>
          <p:nvPr/>
        </p:nvSpPr>
        <p:spPr>
          <a:xfrm>
            <a:off x="647870" y="5376367"/>
            <a:ext cx="5223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Publication, Variety/Germplasm release  </a:t>
            </a:r>
            <a:endParaRPr lang="en-US" sz="2400" dirty="0"/>
          </a:p>
        </p:txBody>
      </p:sp>
      <p:sp>
        <p:nvSpPr>
          <p:cNvPr id="6" name="Curved Right Arrow 11">
            <a:extLst>
              <a:ext uri="{FF2B5EF4-FFF2-40B4-BE49-F238E27FC236}">
                <a16:creationId xmlns:a16="http://schemas.microsoft.com/office/drawing/2014/main" id="{2444957B-B781-518E-C426-7D707BC75FAC}"/>
              </a:ext>
            </a:extLst>
          </p:cNvPr>
          <p:cNvSpPr/>
          <p:nvPr/>
        </p:nvSpPr>
        <p:spPr>
          <a:xfrm>
            <a:off x="533400" y="3361790"/>
            <a:ext cx="702880" cy="70188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Curved Right Arrow 13">
            <a:extLst>
              <a:ext uri="{FF2B5EF4-FFF2-40B4-BE49-F238E27FC236}">
                <a16:creationId xmlns:a16="http://schemas.microsoft.com/office/drawing/2014/main" id="{1D925927-8AA8-4ADC-3FEB-7BE3F21AD26F}"/>
              </a:ext>
            </a:extLst>
          </p:cNvPr>
          <p:cNvSpPr/>
          <p:nvPr/>
        </p:nvSpPr>
        <p:spPr>
          <a:xfrm flipH="1">
            <a:off x="4545563" y="4000081"/>
            <a:ext cx="641184" cy="65147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5969C9-91A0-9A69-36BA-77778310A41C}"/>
              </a:ext>
            </a:extLst>
          </p:cNvPr>
          <p:cNvSpPr/>
          <p:nvPr/>
        </p:nvSpPr>
        <p:spPr>
          <a:xfrm>
            <a:off x="2211423" y="2382193"/>
            <a:ext cx="2456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Doubled haploids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51951B-1724-2C64-170E-B1715159993F}"/>
              </a:ext>
            </a:extLst>
          </p:cNvPr>
          <p:cNvSpPr txBox="1"/>
          <p:nvPr/>
        </p:nvSpPr>
        <p:spPr>
          <a:xfrm>
            <a:off x="2962322" y="1459233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Crossing </a:t>
            </a:r>
          </a:p>
        </p:txBody>
      </p:sp>
      <p:sp>
        <p:nvSpPr>
          <p:cNvPr id="16" name="Curved Right Arrow 837">
            <a:extLst>
              <a:ext uri="{FF2B5EF4-FFF2-40B4-BE49-F238E27FC236}">
                <a16:creationId xmlns:a16="http://schemas.microsoft.com/office/drawing/2014/main" id="{35025DB1-BA28-C401-DF8A-E050318CD614}"/>
              </a:ext>
            </a:extLst>
          </p:cNvPr>
          <p:cNvSpPr/>
          <p:nvPr/>
        </p:nvSpPr>
        <p:spPr>
          <a:xfrm flipH="1">
            <a:off x="4691798" y="1947501"/>
            <a:ext cx="641184" cy="65147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143C49-B065-7D28-F757-AC67447B3C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977" y="1089957"/>
            <a:ext cx="1027878" cy="1370504"/>
          </a:xfrm>
          <a:prstGeom prst="rect">
            <a:avLst/>
          </a:prstGeom>
        </p:spPr>
      </p:pic>
      <p:pic>
        <p:nvPicPr>
          <p:cNvPr id="831" name="Picture 830">
            <a:extLst>
              <a:ext uri="{FF2B5EF4-FFF2-40B4-BE49-F238E27FC236}">
                <a16:creationId xmlns:a16="http://schemas.microsoft.com/office/drawing/2014/main" id="{128A8849-2DD4-003E-31C2-F57976F33A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670" y="4193137"/>
            <a:ext cx="5843509" cy="1403620"/>
          </a:xfrm>
          <a:prstGeom prst="rect">
            <a:avLst/>
          </a:prstGeom>
        </p:spPr>
      </p:pic>
      <p:pic>
        <p:nvPicPr>
          <p:cNvPr id="833" name="Picture 832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CD826AE1-C61F-85B7-941B-12087CE0E6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341" y="527258"/>
            <a:ext cx="4192674" cy="3144506"/>
          </a:xfrm>
          <a:prstGeom prst="rect">
            <a:avLst/>
          </a:prstGeom>
        </p:spPr>
      </p:pic>
      <p:pic>
        <p:nvPicPr>
          <p:cNvPr id="835" name="Picture 834" descr="A picture containing green, plant, vegetable&#10;&#10;Description automatically generated">
            <a:extLst>
              <a:ext uri="{FF2B5EF4-FFF2-40B4-BE49-F238E27FC236}">
                <a16:creationId xmlns:a16="http://schemas.microsoft.com/office/drawing/2014/main" id="{746F1050-DEC6-E99E-DABB-3484454666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370" y="2858652"/>
            <a:ext cx="1029250" cy="1006276"/>
          </a:xfrm>
          <a:prstGeom prst="rect">
            <a:avLst/>
          </a:prstGeom>
        </p:spPr>
      </p:pic>
      <p:pic>
        <p:nvPicPr>
          <p:cNvPr id="837" name="Picture 836">
            <a:extLst>
              <a:ext uri="{FF2B5EF4-FFF2-40B4-BE49-F238E27FC236}">
                <a16:creationId xmlns:a16="http://schemas.microsoft.com/office/drawing/2014/main" id="{8BE3B0B0-62D3-5747-850F-5BF6D513F6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38" y="4436444"/>
            <a:ext cx="3947866" cy="92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9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066800"/>
            <a:ext cx="10972800" cy="4525963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Malsters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Gymnastics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Supply chains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Distributing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conservation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Exogenous agents?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local, long-term relationships with breeders, brewers, and consumers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A picture containing fruit, pile&#10;&#10;Description automatically generated">
            <a:extLst>
              <a:ext uri="{FF2B5EF4-FFF2-40B4-BE49-F238E27FC236}">
                <a16:creationId xmlns:a16="http://schemas.microsoft.com/office/drawing/2014/main" id="{2A372A2E-35E8-FD8F-6CE6-DD893E1402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533400"/>
            <a:ext cx="46990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9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685800"/>
            <a:ext cx="10972800" cy="4525963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rewers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Gymnastics, per maltsters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local, long-term relationships with farmers, maltsters, brewers, and consumers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Hobson’s choices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seltzers and beyond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…beer of the third category?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A glass of beer&#10;&#10;Description automatically generated">
            <a:extLst>
              <a:ext uri="{FF2B5EF4-FFF2-40B4-BE49-F238E27FC236}">
                <a16:creationId xmlns:a16="http://schemas.microsoft.com/office/drawing/2014/main" id="{03E9950C-F687-49C2-E87A-58FD299E97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200" y="2133600"/>
            <a:ext cx="2514600" cy="37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685800"/>
            <a:ext cx="10972800" cy="4525963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onsumers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Care!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Pay!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local, long-term relationships with farmers, breeders, maltsters, brewers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A group of men holding glasses of beer on a boat&#10;&#10;Description automatically generated with low confidence">
            <a:extLst>
              <a:ext uri="{FF2B5EF4-FFF2-40B4-BE49-F238E27FC236}">
                <a16:creationId xmlns:a16="http://schemas.microsoft.com/office/drawing/2014/main" id="{15039D2C-AD92-F051-3865-232C25EF5B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590800"/>
            <a:ext cx="4319037" cy="3239278"/>
          </a:xfrm>
          <a:prstGeom prst="rect">
            <a:avLst/>
          </a:prstGeom>
        </p:spPr>
      </p:pic>
      <p:pic>
        <p:nvPicPr>
          <p:cNvPr id="3" name="Picture 2" descr="A person sitting at a table with a couple of glasses of beer&#10;&#10;Description automatically generated with medium confidence">
            <a:extLst>
              <a:ext uri="{FF2B5EF4-FFF2-40B4-BE49-F238E27FC236}">
                <a16:creationId xmlns:a16="http://schemas.microsoft.com/office/drawing/2014/main" id="{B61330FE-283F-418A-47E1-D6E43C6937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30583"/>
            <a:ext cx="4319038" cy="323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04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382</Words>
  <Application>Microsoft Office PowerPoint</Application>
  <PresentationFormat>Widescreen</PresentationFormat>
  <Paragraphs>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Garamond</vt:lpstr>
      <vt:lpstr>Symbol</vt:lpstr>
      <vt:lpstr>Times New Roman</vt:lpstr>
      <vt:lpstr>Office Theme</vt:lpstr>
      <vt:lpstr>Custom Design</vt:lpstr>
      <vt:lpstr>1_Custom Design</vt:lpstr>
      <vt:lpstr>  Barley Prospects for a Changing Climate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OPTION 1</dc:title>
  <dc:creator>Lisa Rothschild</dc:creator>
  <cp:lastModifiedBy>Hayes, Patrick</cp:lastModifiedBy>
  <cp:revision>26</cp:revision>
  <dcterms:created xsi:type="dcterms:W3CDTF">2006-08-16T00:00:00Z</dcterms:created>
  <dcterms:modified xsi:type="dcterms:W3CDTF">2023-03-31T21:52:34Z</dcterms:modified>
</cp:coreProperties>
</file>